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12.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5.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7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5804" r:id="rId1"/>
  </p:sldMasterIdLst>
  <p:notesMasterIdLst>
    <p:notesMasterId r:id="rId84"/>
  </p:notesMasterIdLst>
  <p:sldIdLst>
    <p:sldId id="257"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 id="298" r:id="rId43"/>
    <p:sldId id="299" r:id="rId44"/>
    <p:sldId id="300" r:id="rId45"/>
    <p:sldId id="301" r:id="rId46"/>
    <p:sldId id="302" r:id="rId47"/>
    <p:sldId id="303" r:id="rId48"/>
    <p:sldId id="304" r:id="rId49"/>
    <p:sldId id="305" r:id="rId50"/>
    <p:sldId id="306" r:id="rId51"/>
    <p:sldId id="307" r:id="rId52"/>
    <p:sldId id="308" r:id="rId53"/>
    <p:sldId id="309" r:id="rId54"/>
    <p:sldId id="310" r:id="rId55"/>
    <p:sldId id="311" r:id="rId56"/>
    <p:sldId id="312" r:id="rId57"/>
    <p:sldId id="313" r:id="rId58"/>
    <p:sldId id="314" r:id="rId59"/>
    <p:sldId id="315" r:id="rId60"/>
    <p:sldId id="316" r:id="rId61"/>
    <p:sldId id="317" r:id="rId62"/>
    <p:sldId id="318" r:id="rId63"/>
    <p:sldId id="319" r:id="rId64"/>
    <p:sldId id="320" r:id="rId65"/>
    <p:sldId id="321" r:id="rId66"/>
    <p:sldId id="322" r:id="rId67"/>
    <p:sldId id="323" r:id="rId68"/>
    <p:sldId id="324" r:id="rId69"/>
    <p:sldId id="325" r:id="rId70"/>
    <p:sldId id="326" r:id="rId71"/>
    <p:sldId id="327" r:id="rId72"/>
    <p:sldId id="328" r:id="rId73"/>
    <p:sldId id="329" r:id="rId74"/>
    <p:sldId id="330" r:id="rId75"/>
    <p:sldId id="331" r:id="rId76"/>
    <p:sldId id="332" r:id="rId77"/>
    <p:sldId id="333" r:id="rId78"/>
    <p:sldId id="334" r:id="rId79"/>
    <p:sldId id="335" r:id="rId80"/>
    <p:sldId id="336" r:id="rId81"/>
    <p:sldId id="337" r:id="rId82"/>
    <p:sldId id="338" r:id="rId8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6" d="100"/>
          <a:sy n="86" d="100"/>
        </p:scale>
        <p:origin x="562"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notesMaster" Target="notesMasters/notesMaster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s>
</file>

<file path=ppt/charts/_rels/chart1.xml.rels><?xml version="1.0" encoding="UTF-8" standalone="yes"?>
<Relationships xmlns="http://schemas.openxmlformats.org/package/2006/relationships"><Relationship Id="rId2" Type="http://schemas.openxmlformats.org/officeDocument/2006/relationships/oleObject" Target="file:///C:\Documents%20and%20Settings\i62888\Desktop\Briefcase\VH_BookofBusiness_MarketAnalysis_02032010.xlsx" TargetMode="External"/><Relationship Id="rId1" Type="http://schemas.openxmlformats.org/officeDocument/2006/relationships/themeOverride" Target="../theme/themeOverrid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view3D>
      <c:rotX val="30"/>
      <c:rotY val="0"/>
      <c:rAngAx val="0"/>
    </c:view3D>
    <c:floor>
      <c:thickness val="0"/>
    </c:floor>
    <c:sideWall>
      <c:thickness val="0"/>
    </c:sideWall>
    <c:backWall>
      <c:thickness val="0"/>
    </c:backWall>
    <c:plotArea>
      <c:layout/>
      <c:pie3DChart>
        <c:varyColors val="1"/>
        <c:ser>
          <c:idx val="0"/>
          <c:order val="0"/>
          <c:explosion val="25"/>
          <c:dLbls>
            <c:dLbl>
              <c:idx val="0"/>
              <c:layout>
                <c:manualLayout>
                  <c:x val="6.8670931758530548E-2"/>
                  <c:y val="-9.2255513515356665E-4"/>
                </c:manualLayout>
              </c:layout>
              <c:tx>
                <c:rich>
                  <a:bodyPr/>
                  <a:lstStyle/>
                  <a:p>
                    <a:r>
                      <a:rPr lang="en-US" dirty="0"/>
                      <a:t>Academic
&lt;1%</a:t>
                    </a:r>
                  </a:p>
                </c:rich>
              </c:tx>
              <c:showLegendKey val="0"/>
              <c:showVal val="1"/>
              <c:showCatName val="1"/>
              <c:showSerName val="0"/>
              <c:showPercent val="1"/>
              <c:showBubbleSize val="0"/>
              <c:extLst>
                <c:ext xmlns:c15="http://schemas.microsoft.com/office/drawing/2012/chart" uri="{CE6537A1-D6FC-4f65-9D91-7224C49458BB}">
                  <c15:showDataLabelsRange val="0"/>
                </c:ext>
                <c:ext xmlns:c16="http://schemas.microsoft.com/office/drawing/2014/chart" uri="{C3380CC4-5D6E-409C-BE32-E72D297353CC}">
                  <c16:uniqueId val="{00000000-AE4E-4B89-81D7-AB83ABA97E13}"/>
                </c:ext>
              </c:extLst>
            </c:dLbl>
            <c:dLbl>
              <c:idx val="1"/>
              <c:layout>
                <c:manualLayout>
                  <c:x val="-0.14112784339457568"/>
                  <c:y val="0.10878352162501503"/>
                </c:manualLayout>
              </c:layout>
              <c:tx>
                <c:rich>
                  <a:bodyPr/>
                  <a:lstStyle/>
                  <a:p>
                    <a:r>
                      <a:rPr lang="en-US" dirty="0"/>
                      <a:t>Broker/Cons
 21%</a:t>
                    </a:r>
                  </a:p>
                </c:rich>
              </c:tx>
              <c:showLegendKey val="0"/>
              <c:showVal val="1"/>
              <c:showCatName val="1"/>
              <c:showSerName val="0"/>
              <c:showPercent val="1"/>
              <c:showBubbleSize val="0"/>
              <c:extLst>
                <c:ext xmlns:c15="http://schemas.microsoft.com/office/drawing/2012/chart" uri="{CE6537A1-D6FC-4f65-9D91-7224C49458BB}">
                  <c15:showDataLabelsRange val="0"/>
                </c:ext>
                <c:ext xmlns:c16="http://schemas.microsoft.com/office/drawing/2014/chart" uri="{C3380CC4-5D6E-409C-BE32-E72D297353CC}">
                  <c16:uniqueId val="{00000001-AE4E-4B89-81D7-AB83ABA97E13}"/>
                </c:ext>
              </c:extLst>
            </c:dLbl>
            <c:dLbl>
              <c:idx val="2"/>
              <c:layout>
                <c:manualLayout>
                  <c:x val="-0.10011034558180229"/>
                  <c:y val="-0.11858020464833242"/>
                </c:manualLayout>
              </c:layout>
              <c:tx>
                <c:rich>
                  <a:bodyPr/>
                  <a:lstStyle/>
                  <a:p>
                    <a:r>
                      <a:rPr lang="en-US" dirty="0"/>
                      <a:t>Care/ Disease Management  
12%</a:t>
                    </a:r>
                  </a:p>
                </c:rich>
              </c:tx>
              <c:showLegendKey val="0"/>
              <c:showVal val="1"/>
              <c:showCatName val="1"/>
              <c:showSerName val="0"/>
              <c:showPercent val="1"/>
              <c:showBubbleSize val="0"/>
              <c:extLst>
                <c:ext xmlns:c15="http://schemas.microsoft.com/office/drawing/2012/chart" uri="{CE6537A1-D6FC-4f65-9D91-7224C49458BB}">
                  <c15:showDataLabelsRange val="0"/>
                </c:ext>
                <c:ext xmlns:c16="http://schemas.microsoft.com/office/drawing/2014/chart" uri="{C3380CC4-5D6E-409C-BE32-E72D297353CC}">
                  <c16:uniqueId val="{00000002-AE4E-4B89-81D7-AB83ABA97E13}"/>
                </c:ext>
              </c:extLst>
            </c:dLbl>
            <c:dLbl>
              <c:idx val="3"/>
              <c:layout>
                <c:manualLayout>
                  <c:x val="9.3024934383204791E-3"/>
                  <c:y val="8.3181178439651563E-3"/>
                </c:manualLayout>
              </c:layout>
              <c:tx>
                <c:rich>
                  <a:bodyPr/>
                  <a:lstStyle/>
                  <a:p>
                    <a:r>
                      <a:rPr lang="en-US" dirty="0"/>
                      <a:t>Employer
 2%</a:t>
                    </a:r>
                  </a:p>
                </c:rich>
              </c:tx>
              <c:showLegendKey val="0"/>
              <c:showVal val="1"/>
              <c:showCatName val="1"/>
              <c:showSerName val="0"/>
              <c:showPercent val="1"/>
              <c:showBubbleSize val="0"/>
              <c:extLst>
                <c:ext xmlns:c15="http://schemas.microsoft.com/office/drawing/2012/chart" uri="{CE6537A1-D6FC-4f65-9D91-7224C49458BB}">
                  <c15:showDataLabelsRange val="0"/>
                </c:ext>
                <c:ext xmlns:c16="http://schemas.microsoft.com/office/drawing/2014/chart" uri="{C3380CC4-5D6E-409C-BE32-E72D297353CC}">
                  <c16:uniqueId val="{00000003-AE4E-4B89-81D7-AB83ABA97E13}"/>
                </c:ext>
              </c:extLst>
            </c:dLbl>
            <c:dLbl>
              <c:idx val="4"/>
              <c:layout>
                <c:manualLayout>
                  <c:x val="-0.12764446631671042"/>
                  <c:y val="-0.19906620827326246"/>
                </c:manualLayout>
              </c:layout>
              <c:tx>
                <c:rich>
                  <a:bodyPr/>
                  <a:lstStyle/>
                  <a:p>
                    <a:r>
                      <a:rPr lang="en-US" dirty="0"/>
                      <a:t>HIT Vendors
 6%</a:t>
                    </a:r>
                  </a:p>
                </c:rich>
              </c:tx>
              <c:showLegendKey val="0"/>
              <c:showVal val="1"/>
              <c:showCatName val="1"/>
              <c:showSerName val="0"/>
              <c:showPercent val="1"/>
              <c:showBubbleSize val="0"/>
              <c:extLst>
                <c:ext xmlns:c15="http://schemas.microsoft.com/office/drawing/2012/chart" uri="{CE6537A1-D6FC-4f65-9D91-7224C49458BB}">
                  <c15:showDataLabelsRange val="0"/>
                </c:ext>
                <c:ext xmlns:c16="http://schemas.microsoft.com/office/drawing/2014/chart" uri="{C3380CC4-5D6E-409C-BE32-E72D297353CC}">
                  <c16:uniqueId val="{00000004-AE4E-4B89-81D7-AB83ABA97E13}"/>
                </c:ext>
              </c:extLst>
            </c:dLbl>
            <c:dLbl>
              <c:idx val="5"/>
              <c:layout>
                <c:manualLayout>
                  <c:x val="0.18373600735805459"/>
                  <c:y val="-0.24678176498429499"/>
                </c:manualLayout>
              </c:layout>
              <c:tx>
                <c:rich>
                  <a:bodyPr/>
                  <a:lstStyle/>
                  <a:p>
                    <a:r>
                      <a:rPr lang="en-US" sz="1500" dirty="0"/>
                      <a:t>Health Plans
 40%</a:t>
                    </a:r>
                  </a:p>
                </c:rich>
              </c:tx>
              <c:showLegendKey val="0"/>
              <c:showVal val="1"/>
              <c:showCatName val="1"/>
              <c:showSerName val="0"/>
              <c:showPercent val="1"/>
              <c:showBubbleSize val="0"/>
              <c:extLst>
                <c:ext xmlns:c15="http://schemas.microsoft.com/office/drawing/2012/chart" uri="{CE6537A1-D6FC-4f65-9D91-7224C49458BB}">
                  <c15:showDataLabelsRange val="0"/>
                </c:ext>
                <c:ext xmlns:c16="http://schemas.microsoft.com/office/drawing/2014/chart" uri="{C3380CC4-5D6E-409C-BE32-E72D297353CC}">
                  <c16:uniqueId val="{00000005-AE4E-4B89-81D7-AB83ABA97E13}"/>
                </c:ext>
              </c:extLst>
            </c:dLbl>
            <c:dLbl>
              <c:idx val="6"/>
              <c:layout>
                <c:manualLayout>
                  <c:x val="-4.7272419072615916E-2"/>
                  <c:y val="4.3933495989057804E-2"/>
                </c:manualLayout>
              </c:layout>
              <c:tx>
                <c:rich>
                  <a:bodyPr/>
                  <a:lstStyle/>
                  <a:p>
                    <a:r>
                      <a:rPr lang="en-US" dirty="0"/>
                      <a:t>other
 &lt;1%</a:t>
                    </a:r>
                  </a:p>
                </c:rich>
              </c:tx>
              <c:showLegendKey val="0"/>
              <c:showVal val="1"/>
              <c:showCatName val="1"/>
              <c:showSerName val="0"/>
              <c:showPercent val="1"/>
              <c:showBubbleSize val="0"/>
              <c:extLst>
                <c:ext xmlns:c15="http://schemas.microsoft.com/office/drawing/2012/chart" uri="{CE6537A1-D6FC-4f65-9D91-7224C49458BB}">
                  <c15:showDataLabelsRange val="0"/>
                </c:ext>
                <c:ext xmlns:c16="http://schemas.microsoft.com/office/drawing/2014/chart" uri="{C3380CC4-5D6E-409C-BE32-E72D297353CC}">
                  <c16:uniqueId val="{00000006-AE4E-4B89-81D7-AB83ABA97E13}"/>
                </c:ext>
              </c:extLst>
            </c:dLbl>
            <c:dLbl>
              <c:idx val="7"/>
              <c:layout>
                <c:manualLayout>
                  <c:x val="-4.4508858267716486E-2"/>
                  <c:y val="-4.9482089386714251E-2"/>
                </c:manualLayout>
              </c:layout>
              <c:tx>
                <c:rich>
                  <a:bodyPr/>
                  <a:lstStyle/>
                  <a:p>
                    <a:r>
                      <a:rPr lang="en-US" sz="1500" dirty="0" err="1"/>
                      <a:t>PhysOrg</a:t>
                    </a:r>
                    <a:r>
                      <a:rPr lang="en-US" sz="1500" dirty="0"/>
                      <a:t>
4%</a:t>
                    </a:r>
                  </a:p>
                </c:rich>
              </c:tx>
              <c:showLegendKey val="0"/>
              <c:showVal val="1"/>
              <c:showCatName val="1"/>
              <c:showSerName val="0"/>
              <c:showPercent val="1"/>
              <c:showBubbleSize val="0"/>
              <c:extLst>
                <c:ext xmlns:c15="http://schemas.microsoft.com/office/drawing/2012/chart" uri="{CE6537A1-D6FC-4f65-9D91-7224C49458BB}">
                  <c15:showDataLabelsRange val="0"/>
                </c:ext>
                <c:ext xmlns:c16="http://schemas.microsoft.com/office/drawing/2014/chart" uri="{C3380CC4-5D6E-409C-BE32-E72D297353CC}">
                  <c16:uniqueId val="{00000007-AE4E-4B89-81D7-AB83ABA97E13}"/>
                </c:ext>
              </c:extLst>
            </c:dLbl>
            <c:dLbl>
              <c:idx val="8"/>
              <c:layout>
                <c:manualLayout>
                  <c:x val="5.9544619422572193E-2"/>
                  <c:y val="-0.10351077594174023"/>
                </c:manualLayout>
              </c:layout>
              <c:tx>
                <c:rich>
                  <a:bodyPr/>
                  <a:lstStyle/>
                  <a:p>
                    <a:r>
                      <a:rPr lang="en-US" dirty="0"/>
                      <a:t>Public Plans/Orgs 
4%</a:t>
                    </a:r>
                  </a:p>
                </c:rich>
              </c:tx>
              <c:showLegendKey val="0"/>
              <c:showVal val="1"/>
              <c:showCatName val="1"/>
              <c:showSerName val="0"/>
              <c:showPercent val="1"/>
              <c:showBubbleSize val="0"/>
              <c:extLst>
                <c:ext xmlns:c15="http://schemas.microsoft.com/office/drawing/2012/chart" uri="{CE6537A1-D6FC-4f65-9D91-7224C49458BB}">
                  <c15:showDataLabelsRange val="0"/>
                </c:ext>
                <c:ext xmlns:c16="http://schemas.microsoft.com/office/drawing/2014/chart" uri="{C3380CC4-5D6E-409C-BE32-E72D297353CC}">
                  <c16:uniqueId val="{00000008-AE4E-4B89-81D7-AB83ABA97E13}"/>
                </c:ext>
              </c:extLst>
            </c:dLbl>
            <c:dLbl>
              <c:idx val="9"/>
              <c:layout>
                <c:manualLayout>
                  <c:x val="6.9692694663167506E-2"/>
                  <c:y val="0.11502347417840429"/>
                </c:manualLayout>
              </c:layout>
              <c:tx>
                <c:rich>
                  <a:bodyPr/>
                  <a:lstStyle/>
                  <a:p>
                    <a:r>
                      <a:rPr lang="en-US" dirty="0"/>
                      <a:t>TPA
 11%</a:t>
                    </a:r>
                  </a:p>
                </c:rich>
              </c:tx>
              <c:showLegendKey val="0"/>
              <c:showVal val="1"/>
              <c:showCatName val="1"/>
              <c:showSerName val="0"/>
              <c:showPercent val="1"/>
              <c:showBubbleSize val="0"/>
              <c:extLst>
                <c:ext xmlns:c15="http://schemas.microsoft.com/office/drawing/2012/chart" uri="{CE6537A1-D6FC-4f65-9D91-7224C49458BB}">
                  <c15:showDataLabelsRange val="0"/>
                </c:ext>
                <c:ext xmlns:c16="http://schemas.microsoft.com/office/drawing/2014/chart" uri="{C3380CC4-5D6E-409C-BE32-E72D297353CC}">
                  <c16:uniqueId val="{00000009-AE4E-4B89-81D7-AB83ABA97E13}"/>
                </c:ext>
              </c:extLst>
            </c:dLbl>
            <c:dLbl>
              <c:idx val="10"/>
              <c:layout>
                <c:manualLayout>
                  <c:x val="-4.0591535433070883E-2"/>
                  <c:y val="1.9006691065025455E-3"/>
                </c:manualLayout>
              </c:layout>
              <c:tx>
                <c:rich>
                  <a:bodyPr/>
                  <a:lstStyle/>
                  <a:p>
                    <a:r>
                      <a:rPr lang="en-US" dirty="0"/>
                      <a:t>WCOMP
 &lt;1%</a:t>
                    </a:r>
                  </a:p>
                </c:rich>
              </c:tx>
              <c:showLegendKey val="0"/>
              <c:showVal val="1"/>
              <c:showCatName val="1"/>
              <c:showSerName val="0"/>
              <c:showPercent val="1"/>
              <c:showBubbleSize val="0"/>
              <c:extLst>
                <c:ext xmlns:c15="http://schemas.microsoft.com/office/drawing/2012/chart" uri="{CE6537A1-D6FC-4f65-9D91-7224C49458BB}">
                  <c15:showDataLabelsRange val="0"/>
                </c:ext>
                <c:ext xmlns:c16="http://schemas.microsoft.com/office/drawing/2014/chart" uri="{C3380CC4-5D6E-409C-BE32-E72D297353CC}">
                  <c16:uniqueId val="{0000000A-AE4E-4B89-81D7-AB83ABA97E13}"/>
                </c:ext>
              </c:extLst>
            </c:dLbl>
            <c:spPr>
              <a:noFill/>
              <a:ln>
                <a:noFill/>
              </a:ln>
              <a:effectLst/>
            </c:spPr>
            <c:txPr>
              <a:bodyPr/>
              <a:lstStyle/>
              <a:p>
                <a:pPr>
                  <a:defRPr sz="1500" b="1"/>
                </a:pPr>
                <a:endParaRPr lang="en-US"/>
              </a:p>
            </c:txPr>
            <c:showLegendKey val="0"/>
            <c:showVal val="1"/>
            <c:showCatName val="1"/>
            <c:showSerName val="0"/>
            <c:showPercent val="1"/>
            <c:showBubbleSize val="0"/>
            <c:showLeaderLines val="1"/>
            <c:extLst>
              <c:ext xmlns:c15="http://schemas.microsoft.com/office/drawing/2012/chart" uri="{CE6537A1-D6FC-4f65-9D91-7224C49458BB}"/>
            </c:extLst>
          </c:dLbls>
          <c:cat>
            <c:strRef>
              <c:f>Full_revbysegment!$D$170:$D$180</c:f>
              <c:strCache>
                <c:ptCount val="11"/>
                <c:pt idx="0">
                  <c:v>Academia</c:v>
                </c:pt>
                <c:pt idx="1">
                  <c:v>Broker/Cons</c:v>
                </c:pt>
                <c:pt idx="2">
                  <c:v>Care Management Org</c:v>
                </c:pt>
                <c:pt idx="3">
                  <c:v>Employer</c:v>
                </c:pt>
                <c:pt idx="4">
                  <c:v>HIT Vendors</c:v>
                </c:pt>
                <c:pt idx="5">
                  <c:v>HP</c:v>
                </c:pt>
                <c:pt idx="6">
                  <c:v>other</c:v>
                </c:pt>
                <c:pt idx="7">
                  <c:v>PhysOrg</c:v>
                </c:pt>
                <c:pt idx="8">
                  <c:v>Public Plans/Orgs</c:v>
                </c:pt>
                <c:pt idx="9">
                  <c:v>TPA</c:v>
                </c:pt>
                <c:pt idx="10">
                  <c:v>WCOMP</c:v>
                </c:pt>
              </c:strCache>
            </c:strRef>
          </c:cat>
          <c:val>
            <c:numRef>
              <c:f>Full_revbysegment!$F$170:$F$180</c:f>
              <c:numCache>
                <c:formatCode>_("$"* #,##0_);_("$"* \(#,##0\);_("$"* "-"??_);_(@_)</c:formatCode>
                <c:ptCount val="11"/>
                <c:pt idx="0">
                  <c:v>113000</c:v>
                </c:pt>
                <c:pt idx="1">
                  <c:v>6413060</c:v>
                </c:pt>
                <c:pt idx="2">
                  <c:v>3673000</c:v>
                </c:pt>
                <c:pt idx="3">
                  <c:v>656000</c:v>
                </c:pt>
                <c:pt idx="4">
                  <c:v>1795000</c:v>
                </c:pt>
                <c:pt idx="5">
                  <c:v>12315235</c:v>
                </c:pt>
                <c:pt idx="6">
                  <c:v>57312</c:v>
                </c:pt>
                <c:pt idx="7">
                  <c:v>1148000</c:v>
                </c:pt>
                <c:pt idx="8">
                  <c:v>1090993</c:v>
                </c:pt>
                <c:pt idx="9">
                  <c:v>3555000</c:v>
                </c:pt>
                <c:pt idx="10">
                  <c:v>125000</c:v>
                </c:pt>
              </c:numCache>
            </c:numRef>
          </c:val>
          <c:extLst>
            <c:ext xmlns:c16="http://schemas.microsoft.com/office/drawing/2014/chart" uri="{C3380CC4-5D6E-409C-BE32-E72D297353CC}">
              <c16:uniqueId val="{0000000B-AE4E-4B89-81D7-AB83ABA97E13}"/>
            </c:ext>
          </c:extLst>
        </c:ser>
        <c:dLbls>
          <c:showLegendKey val="0"/>
          <c:showVal val="0"/>
          <c:showCatName val="0"/>
          <c:showSerName val="0"/>
          <c:showPercent val="0"/>
          <c:showBubbleSize val="0"/>
          <c:showLeaderLines val="1"/>
        </c:dLbls>
      </c:pie3DChart>
    </c:plotArea>
    <c:plotVisOnly val="1"/>
    <c:dispBlanksAs val="gap"/>
    <c:showDLblsOverMax val="0"/>
  </c:chart>
  <c:externalData r:id="rId2">
    <c:autoUpdate val="0"/>
  </c:externalData>
</c:chartSpace>
</file>

<file path=ppt/diagrams/colors1.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D97FF6F-1495-46FF-9039-D17108C18E32}" type="doc">
      <dgm:prSet loTypeId="urn:microsoft.com/office/officeart/2005/8/layout/vList5" loCatId="list" qsTypeId="urn:microsoft.com/office/officeart/2005/8/quickstyle/simple1" qsCatId="simple" csTypeId="urn:microsoft.com/office/officeart/2005/8/colors/accent2_3" csCatId="accent2" phldr="1"/>
      <dgm:spPr/>
      <dgm:t>
        <a:bodyPr/>
        <a:lstStyle/>
        <a:p>
          <a:endParaRPr lang="en-US"/>
        </a:p>
      </dgm:t>
    </dgm:pt>
    <dgm:pt modelId="{0FB44642-078B-4464-A8F2-CEEA7400ECCD}">
      <dgm:prSet custT="1"/>
      <dgm:spPr/>
      <dgm:t>
        <a:bodyPr/>
        <a:lstStyle/>
        <a:p>
          <a:pPr rtl="0"/>
          <a:r>
            <a:rPr lang="en-US" sz="1600" dirty="0"/>
            <a:t>Payers and Health Insurance</a:t>
          </a:r>
        </a:p>
      </dgm:t>
    </dgm:pt>
    <dgm:pt modelId="{7C8B31E4-30D5-4100-948F-9A0A3AC2497E}" type="parTrans" cxnId="{78A43F09-B0DD-4DEC-9206-DB7AD8235277}">
      <dgm:prSet/>
      <dgm:spPr/>
      <dgm:t>
        <a:bodyPr/>
        <a:lstStyle/>
        <a:p>
          <a:endParaRPr lang="en-US" sz="1200"/>
        </a:p>
      </dgm:t>
    </dgm:pt>
    <dgm:pt modelId="{5ADEE5FA-DE30-44F3-8208-92F0AD548732}" type="sibTrans" cxnId="{78A43F09-B0DD-4DEC-9206-DB7AD8235277}">
      <dgm:prSet/>
      <dgm:spPr/>
      <dgm:t>
        <a:bodyPr/>
        <a:lstStyle/>
        <a:p>
          <a:endParaRPr lang="en-US" sz="1200"/>
        </a:p>
      </dgm:t>
    </dgm:pt>
    <dgm:pt modelId="{FFFA9F98-9F52-475A-8602-C41A292F59E0}">
      <dgm:prSet custT="1"/>
      <dgm:spPr/>
      <dgm:t>
        <a:bodyPr/>
        <a:lstStyle/>
        <a:p>
          <a:pPr rtl="0"/>
          <a:r>
            <a:rPr lang="en-US" sz="1600" dirty="0"/>
            <a:t>Commercial: self-insured vs. fully-insured</a:t>
          </a:r>
        </a:p>
      </dgm:t>
    </dgm:pt>
    <dgm:pt modelId="{B093347D-2892-4627-9719-A2794E1B0264}" type="parTrans" cxnId="{9DF5004F-3BE7-44BB-9370-264F01168EB2}">
      <dgm:prSet/>
      <dgm:spPr/>
      <dgm:t>
        <a:bodyPr/>
        <a:lstStyle/>
        <a:p>
          <a:endParaRPr lang="en-US" sz="1200"/>
        </a:p>
      </dgm:t>
    </dgm:pt>
    <dgm:pt modelId="{7FA89B2D-8637-42F0-B36D-3BB366E01FEB}" type="sibTrans" cxnId="{9DF5004F-3BE7-44BB-9370-264F01168EB2}">
      <dgm:prSet/>
      <dgm:spPr/>
      <dgm:t>
        <a:bodyPr/>
        <a:lstStyle/>
        <a:p>
          <a:endParaRPr lang="en-US" sz="1200"/>
        </a:p>
      </dgm:t>
    </dgm:pt>
    <dgm:pt modelId="{C1121480-94E0-46DA-B3CE-DCCCD0E1A637}">
      <dgm:prSet custT="1"/>
      <dgm:spPr/>
      <dgm:t>
        <a:bodyPr/>
        <a:lstStyle/>
        <a:p>
          <a:pPr rtl="0"/>
          <a:endParaRPr lang="en-US" sz="1600" dirty="0"/>
        </a:p>
      </dgm:t>
    </dgm:pt>
    <dgm:pt modelId="{E2482ECE-7F2B-497A-B48A-5034F85A1653}" type="parTrans" cxnId="{12A95387-CB48-4E1B-9455-4ABC1455A92B}">
      <dgm:prSet/>
      <dgm:spPr/>
      <dgm:t>
        <a:bodyPr/>
        <a:lstStyle/>
        <a:p>
          <a:endParaRPr lang="en-US" sz="1200"/>
        </a:p>
      </dgm:t>
    </dgm:pt>
    <dgm:pt modelId="{0D9FAB70-5F8E-4CD7-8548-46D9E831524E}" type="sibTrans" cxnId="{12A95387-CB48-4E1B-9455-4ABC1455A92B}">
      <dgm:prSet/>
      <dgm:spPr/>
      <dgm:t>
        <a:bodyPr/>
        <a:lstStyle/>
        <a:p>
          <a:endParaRPr lang="en-US" sz="1200"/>
        </a:p>
      </dgm:t>
    </dgm:pt>
    <dgm:pt modelId="{7F8839AA-8752-4C2B-8CB2-94AE893B68E3}">
      <dgm:prSet custT="1"/>
      <dgm:spPr/>
      <dgm:t>
        <a:bodyPr/>
        <a:lstStyle/>
        <a:p>
          <a:pPr rtl="0"/>
          <a:r>
            <a:rPr lang="en-US" sz="1600" dirty="0"/>
            <a:t>Physicians and other Providers</a:t>
          </a:r>
        </a:p>
      </dgm:t>
    </dgm:pt>
    <dgm:pt modelId="{96882645-7059-4880-936F-740828492FA7}" type="parTrans" cxnId="{547B49D8-EE4A-4A13-A156-58BAD835E2E9}">
      <dgm:prSet/>
      <dgm:spPr/>
      <dgm:t>
        <a:bodyPr/>
        <a:lstStyle/>
        <a:p>
          <a:endParaRPr lang="en-US" sz="1200"/>
        </a:p>
      </dgm:t>
    </dgm:pt>
    <dgm:pt modelId="{AE083F9A-1F32-450B-9833-242D08362727}" type="sibTrans" cxnId="{547B49D8-EE4A-4A13-A156-58BAD835E2E9}">
      <dgm:prSet/>
      <dgm:spPr/>
      <dgm:t>
        <a:bodyPr/>
        <a:lstStyle/>
        <a:p>
          <a:endParaRPr lang="en-US" sz="1200"/>
        </a:p>
      </dgm:t>
    </dgm:pt>
    <dgm:pt modelId="{BD15F8EE-D421-4BB3-88A4-1164612C1CBB}">
      <dgm:prSet custT="1"/>
      <dgm:spPr/>
      <dgm:t>
        <a:bodyPr/>
        <a:lstStyle/>
        <a:p>
          <a:pPr rtl="0"/>
          <a:r>
            <a:rPr lang="en-US" sz="1600" dirty="0"/>
            <a:t>Consumers (patients) and Employers</a:t>
          </a:r>
        </a:p>
      </dgm:t>
    </dgm:pt>
    <dgm:pt modelId="{7361C49B-6959-4EC9-9AA2-300F95767151}" type="parTrans" cxnId="{128E2CBB-9739-4BB2-BCF6-BBA37680BD57}">
      <dgm:prSet/>
      <dgm:spPr/>
      <dgm:t>
        <a:bodyPr/>
        <a:lstStyle/>
        <a:p>
          <a:endParaRPr lang="en-US" sz="1200"/>
        </a:p>
      </dgm:t>
    </dgm:pt>
    <dgm:pt modelId="{2F1DDA38-64C1-4153-B25B-DD6662E6D712}" type="sibTrans" cxnId="{128E2CBB-9739-4BB2-BCF6-BBA37680BD57}">
      <dgm:prSet/>
      <dgm:spPr/>
      <dgm:t>
        <a:bodyPr/>
        <a:lstStyle/>
        <a:p>
          <a:endParaRPr lang="en-US" sz="1200"/>
        </a:p>
      </dgm:t>
    </dgm:pt>
    <dgm:pt modelId="{D37D1017-21F9-4438-977F-B0727BA43DF6}">
      <dgm:prSet custT="1"/>
      <dgm:spPr/>
      <dgm:t>
        <a:bodyPr/>
        <a:lstStyle/>
        <a:p>
          <a:pPr rtl="0"/>
          <a:r>
            <a:rPr lang="en-US" sz="1600" dirty="0"/>
            <a:t>Medicare</a:t>
          </a:r>
        </a:p>
      </dgm:t>
    </dgm:pt>
    <dgm:pt modelId="{477D3F27-EC02-4145-9975-F22858636B70}" type="parTrans" cxnId="{EA6829C1-887D-4ECA-91D7-56C8794E9350}">
      <dgm:prSet/>
      <dgm:spPr/>
      <dgm:t>
        <a:bodyPr/>
        <a:lstStyle/>
        <a:p>
          <a:endParaRPr lang="en-US"/>
        </a:p>
      </dgm:t>
    </dgm:pt>
    <dgm:pt modelId="{7AD1BC3A-7A11-4E4E-9F5B-3A422201EABE}" type="sibTrans" cxnId="{EA6829C1-887D-4ECA-91D7-56C8794E9350}">
      <dgm:prSet/>
      <dgm:spPr/>
      <dgm:t>
        <a:bodyPr/>
        <a:lstStyle/>
        <a:p>
          <a:endParaRPr lang="en-US"/>
        </a:p>
      </dgm:t>
    </dgm:pt>
    <dgm:pt modelId="{E5AF02B4-A30F-48CE-9A8A-4921F048A8D7}">
      <dgm:prSet custT="1"/>
      <dgm:spPr/>
      <dgm:t>
        <a:bodyPr/>
        <a:lstStyle/>
        <a:p>
          <a:pPr rtl="0"/>
          <a:r>
            <a:rPr lang="en-US" sz="1600" dirty="0"/>
            <a:t>Medicaid</a:t>
          </a:r>
        </a:p>
      </dgm:t>
    </dgm:pt>
    <dgm:pt modelId="{E38686CE-1842-4CF6-8FDA-592929DD97B2}" type="parTrans" cxnId="{E81A2C65-ECD0-4746-9978-25F79F7B9603}">
      <dgm:prSet/>
      <dgm:spPr/>
      <dgm:t>
        <a:bodyPr/>
        <a:lstStyle/>
        <a:p>
          <a:endParaRPr lang="en-US"/>
        </a:p>
      </dgm:t>
    </dgm:pt>
    <dgm:pt modelId="{B305368E-AEE9-487C-B21F-83707B30F3B4}" type="sibTrans" cxnId="{E81A2C65-ECD0-4746-9978-25F79F7B9603}">
      <dgm:prSet/>
      <dgm:spPr/>
      <dgm:t>
        <a:bodyPr/>
        <a:lstStyle/>
        <a:p>
          <a:endParaRPr lang="en-US"/>
        </a:p>
      </dgm:t>
    </dgm:pt>
    <dgm:pt modelId="{45C3C1AF-BEA7-4CD2-9057-C3F70BA31AA0}">
      <dgm:prSet custT="1"/>
      <dgm:spPr/>
      <dgm:t>
        <a:bodyPr/>
        <a:lstStyle/>
        <a:p>
          <a:pPr rtl="0"/>
          <a:r>
            <a:rPr lang="en-US" sz="1600" dirty="0"/>
            <a:t>Primary care vs. specialists</a:t>
          </a:r>
        </a:p>
      </dgm:t>
    </dgm:pt>
    <dgm:pt modelId="{71F8F421-E391-44DD-804B-BF5CB67B97EA}" type="parTrans" cxnId="{4C352F16-5721-4D94-964E-51459BA1DB67}">
      <dgm:prSet/>
      <dgm:spPr/>
      <dgm:t>
        <a:bodyPr/>
        <a:lstStyle/>
        <a:p>
          <a:endParaRPr lang="en-US"/>
        </a:p>
      </dgm:t>
    </dgm:pt>
    <dgm:pt modelId="{244E198E-2B83-4893-9D92-C250AB2DD101}" type="sibTrans" cxnId="{4C352F16-5721-4D94-964E-51459BA1DB67}">
      <dgm:prSet/>
      <dgm:spPr/>
      <dgm:t>
        <a:bodyPr/>
        <a:lstStyle/>
        <a:p>
          <a:endParaRPr lang="en-US"/>
        </a:p>
      </dgm:t>
    </dgm:pt>
    <dgm:pt modelId="{38F32723-FE7A-4BAA-99FA-1A3D28D76B90}">
      <dgm:prSet custT="1"/>
      <dgm:spPr/>
      <dgm:t>
        <a:bodyPr/>
        <a:lstStyle/>
        <a:p>
          <a:pPr rtl="0"/>
          <a:r>
            <a:rPr lang="en-US" sz="1600" dirty="0"/>
            <a:t>Rural vs. urban</a:t>
          </a:r>
        </a:p>
      </dgm:t>
    </dgm:pt>
    <dgm:pt modelId="{49B91DB9-3698-4472-A864-D910D738EDEB}" type="parTrans" cxnId="{623B4CEF-ADFA-4641-96F1-2EEBD948487C}">
      <dgm:prSet/>
      <dgm:spPr/>
      <dgm:t>
        <a:bodyPr/>
        <a:lstStyle/>
        <a:p>
          <a:endParaRPr lang="en-US"/>
        </a:p>
      </dgm:t>
    </dgm:pt>
    <dgm:pt modelId="{BB21FDF7-E7F5-4723-AC44-F69ED18A7A9C}" type="sibTrans" cxnId="{623B4CEF-ADFA-4641-96F1-2EEBD948487C}">
      <dgm:prSet/>
      <dgm:spPr/>
      <dgm:t>
        <a:bodyPr/>
        <a:lstStyle/>
        <a:p>
          <a:endParaRPr lang="en-US"/>
        </a:p>
      </dgm:t>
    </dgm:pt>
    <dgm:pt modelId="{C186708A-4383-4719-8AA5-3E40F91F6FF3}">
      <dgm:prSet custT="1"/>
      <dgm:spPr/>
      <dgm:t>
        <a:bodyPr/>
        <a:lstStyle/>
        <a:p>
          <a:pPr rtl="0"/>
          <a:r>
            <a:rPr lang="en-US" sz="1600" dirty="0"/>
            <a:t>Reimbursement models</a:t>
          </a:r>
        </a:p>
      </dgm:t>
    </dgm:pt>
    <dgm:pt modelId="{4D5FD802-9F6F-46C2-8A29-64F819F73202}" type="parTrans" cxnId="{F22DEE02-59F1-4EEB-B01E-A9F5DCD51C23}">
      <dgm:prSet/>
      <dgm:spPr/>
      <dgm:t>
        <a:bodyPr/>
        <a:lstStyle/>
        <a:p>
          <a:endParaRPr lang="en-US"/>
        </a:p>
      </dgm:t>
    </dgm:pt>
    <dgm:pt modelId="{2AFB7DC8-B3BB-408B-9CA2-04C68DADF2D9}" type="sibTrans" cxnId="{F22DEE02-59F1-4EEB-B01E-A9F5DCD51C23}">
      <dgm:prSet/>
      <dgm:spPr/>
      <dgm:t>
        <a:bodyPr/>
        <a:lstStyle/>
        <a:p>
          <a:endParaRPr lang="en-US"/>
        </a:p>
      </dgm:t>
    </dgm:pt>
    <dgm:pt modelId="{FFE4109E-A098-4645-881C-E46A1F2FA2FB}">
      <dgm:prSet custT="1"/>
      <dgm:spPr/>
      <dgm:t>
        <a:bodyPr/>
        <a:lstStyle/>
        <a:p>
          <a:pPr rtl="0"/>
          <a:r>
            <a:rPr lang="en-US" sz="1600" dirty="0"/>
            <a:t>Transparency</a:t>
          </a:r>
        </a:p>
      </dgm:t>
    </dgm:pt>
    <dgm:pt modelId="{67E15693-7EB6-434F-BA43-7B5AC9C817B9}" type="parTrans" cxnId="{C878F04E-696E-4204-B80C-01F4814AD7C1}">
      <dgm:prSet/>
      <dgm:spPr/>
      <dgm:t>
        <a:bodyPr/>
        <a:lstStyle/>
        <a:p>
          <a:endParaRPr lang="en-US"/>
        </a:p>
      </dgm:t>
    </dgm:pt>
    <dgm:pt modelId="{2DD0B583-5566-4F34-BA02-A482418C6928}" type="sibTrans" cxnId="{C878F04E-696E-4204-B80C-01F4814AD7C1}">
      <dgm:prSet/>
      <dgm:spPr/>
      <dgm:t>
        <a:bodyPr/>
        <a:lstStyle/>
        <a:p>
          <a:endParaRPr lang="en-US"/>
        </a:p>
      </dgm:t>
    </dgm:pt>
    <dgm:pt modelId="{744519EC-773A-4896-AB16-078EBBBDD34F}">
      <dgm:prSet custT="1"/>
      <dgm:spPr/>
      <dgm:t>
        <a:bodyPr/>
        <a:lstStyle/>
        <a:p>
          <a:pPr rtl="0"/>
          <a:r>
            <a:rPr lang="en-US" sz="1600" dirty="0"/>
            <a:t>Accountability</a:t>
          </a:r>
        </a:p>
      </dgm:t>
    </dgm:pt>
    <dgm:pt modelId="{BB20A641-B782-4BAD-97B8-165891E6EA63}" type="parTrans" cxnId="{0B9B33D1-EA7D-4FD8-A9DE-6C73EC264415}">
      <dgm:prSet/>
      <dgm:spPr/>
      <dgm:t>
        <a:bodyPr/>
        <a:lstStyle/>
        <a:p>
          <a:endParaRPr lang="en-US"/>
        </a:p>
      </dgm:t>
    </dgm:pt>
    <dgm:pt modelId="{1371A0DE-9C3E-4E64-8A20-E7F71B1F365A}" type="sibTrans" cxnId="{0B9B33D1-EA7D-4FD8-A9DE-6C73EC264415}">
      <dgm:prSet/>
      <dgm:spPr/>
      <dgm:t>
        <a:bodyPr/>
        <a:lstStyle/>
        <a:p>
          <a:endParaRPr lang="en-US"/>
        </a:p>
      </dgm:t>
    </dgm:pt>
    <dgm:pt modelId="{AC0464F5-415F-41FB-9254-6CEDD15FF29D}">
      <dgm:prSet custT="1"/>
      <dgm:spPr/>
      <dgm:t>
        <a:bodyPr/>
        <a:lstStyle/>
        <a:p>
          <a:pPr rtl="0"/>
          <a:r>
            <a:rPr lang="en-US" sz="1600" dirty="0"/>
            <a:t>Financing</a:t>
          </a:r>
        </a:p>
      </dgm:t>
    </dgm:pt>
    <dgm:pt modelId="{622325C3-1E06-495E-A357-C80DDAA60BE9}" type="parTrans" cxnId="{3023F0DB-C42A-4520-8880-AD4B8CBBAE5E}">
      <dgm:prSet/>
      <dgm:spPr/>
      <dgm:t>
        <a:bodyPr/>
        <a:lstStyle/>
        <a:p>
          <a:endParaRPr lang="en-US"/>
        </a:p>
      </dgm:t>
    </dgm:pt>
    <dgm:pt modelId="{D7798AF8-C049-44F7-81DB-B838F207312E}" type="sibTrans" cxnId="{3023F0DB-C42A-4520-8880-AD4B8CBBAE5E}">
      <dgm:prSet/>
      <dgm:spPr/>
      <dgm:t>
        <a:bodyPr/>
        <a:lstStyle/>
        <a:p>
          <a:endParaRPr lang="en-US"/>
        </a:p>
      </dgm:t>
    </dgm:pt>
    <dgm:pt modelId="{9D630D9B-4422-49CE-B9B2-F086953958FC}">
      <dgm:prSet custT="1"/>
      <dgm:spPr/>
      <dgm:t>
        <a:bodyPr/>
        <a:lstStyle/>
        <a:p>
          <a:pPr rtl="0"/>
          <a:r>
            <a:rPr lang="en-US" sz="1600" dirty="0" err="1"/>
            <a:t>Pharma</a:t>
          </a:r>
          <a:r>
            <a:rPr lang="en-US" sz="1600" dirty="0"/>
            <a:t> and Medical Devices</a:t>
          </a:r>
        </a:p>
      </dgm:t>
    </dgm:pt>
    <dgm:pt modelId="{82FDB455-3E9A-4BFB-9F56-0F6B0BD4D305}" type="parTrans" cxnId="{03194C5D-4BE1-41EB-AB13-F5952BD084F9}">
      <dgm:prSet/>
      <dgm:spPr/>
      <dgm:t>
        <a:bodyPr/>
        <a:lstStyle/>
        <a:p>
          <a:endParaRPr lang="en-US"/>
        </a:p>
      </dgm:t>
    </dgm:pt>
    <dgm:pt modelId="{8E301C6B-A60F-48F1-814E-A2D28DE89B61}" type="sibTrans" cxnId="{03194C5D-4BE1-41EB-AB13-F5952BD084F9}">
      <dgm:prSet/>
      <dgm:spPr/>
      <dgm:t>
        <a:bodyPr/>
        <a:lstStyle/>
        <a:p>
          <a:endParaRPr lang="en-US"/>
        </a:p>
      </dgm:t>
    </dgm:pt>
    <dgm:pt modelId="{706F5879-84F3-4F57-B244-142F227E69A1}">
      <dgm:prSet custT="1"/>
      <dgm:spPr/>
      <dgm:t>
        <a:bodyPr/>
        <a:lstStyle/>
        <a:p>
          <a:pPr rtl="0"/>
          <a:r>
            <a:rPr lang="en-US" sz="1600" dirty="0"/>
            <a:t>Reputation (deserved or not)</a:t>
          </a:r>
        </a:p>
      </dgm:t>
    </dgm:pt>
    <dgm:pt modelId="{91212B92-AD61-40D5-ADA4-A08745AD1362}" type="parTrans" cxnId="{7440DCDF-AA92-41FA-9494-5E06A7ADA161}">
      <dgm:prSet/>
      <dgm:spPr/>
      <dgm:t>
        <a:bodyPr/>
        <a:lstStyle/>
        <a:p>
          <a:endParaRPr lang="en-US"/>
        </a:p>
      </dgm:t>
    </dgm:pt>
    <dgm:pt modelId="{24F57BEC-69E4-4551-B25B-579C65BEB52B}" type="sibTrans" cxnId="{7440DCDF-AA92-41FA-9494-5E06A7ADA161}">
      <dgm:prSet/>
      <dgm:spPr/>
      <dgm:t>
        <a:bodyPr/>
        <a:lstStyle/>
        <a:p>
          <a:endParaRPr lang="en-US"/>
        </a:p>
      </dgm:t>
    </dgm:pt>
    <dgm:pt modelId="{1EBA58FB-A457-4902-B042-EA6C5321A370}">
      <dgm:prSet custT="1"/>
      <dgm:spPr/>
      <dgm:t>
        <a:bodyPr/>
        <a:lstStyle/>
        <a:p>
          <a:pPr rtl="0"/>
          <a:r>
            <a:rPr lang="en-US" sz="1600" dirty="0"/>
            <a:t>Innovation</a:t>
          </a:r>
        </a:p>
      </dgm:t>
    </dgm:pt>
    <dgm:pt modelId="{B056D7BF-904D-436D-A55B-8C8E06D38D86}" type="parTrans" cxnId="{A2C81F44-FC4D-400A-8D6F-C469F5866A39}">
      <dgm:prSet/>
      <dgm:spPr/>
      <dgm:t>
        <a:bodyPr/>
        <a:lstStyle/>
        <a:p>
          <a:endParaRPr lang="en-US"/>
        </a:p>
      </dgm:t>
    </dgm:pt>
    <dgm:pt modelId="{07FF4B15-3B09-4B99-8ED5-DA771476DE47}" type="sibTrans" cxnId="{A2C81F44-FC4D-400A-8D6F-C469F5866A39}">
      <dgm:prSet/>
      <dgm:spPr/>
      <dgm:t>
        <a:bodyPr/>
        <a:lstStyle/>
        <a:p>
          <a:endParaRPr lang="en-US"/>
        </a:p>
      </dgm:t>
    </dgm:pt>
    <dgm:pt modelId="{8A2560F8-2B04-46FD-A5A7-C446BE313C7C}">
      <dgm:prSet custT="1"/>
      <dgm:spPr/>
      <dgm:t>
        <a:bodyPr/>
        <a:lstStyle/>
        <a:p>
          <a:pPr rtl="0"/>
          <a:endParaRPr lang="en-US" sz="1600" dirty="0"/>
        </a:p>
      </dgm:t>
    </dgm:pt>
    <dgm:pt modelId="{45C7EF3E-F72D-46B0-AF70-10A0A230AE84}" type="parTrans" cxnId="{9537C697-FC73-4A10-9EC8-69BF621434D8}">
      <dgm:prSet/>
      <dgm:spPr/>
      <dgm:t>
        <a:bodyPr/>
        <a:lstStyle/>
        <a:p>
          <a:endParaRPr lang="en-US"/>
        </a:p>
      </dgm:t>
    </dgm:pt>
    <dgm:pt modelId="{A7227075-BFBC-4791-A2B9-5171AF71DC13}" type="sibTrans" cxnId="{9537C697-FC73-4A10-9EC8-69BF621434D8}">
      <dgm:prSet/>
      <dgm:spPr/>
      <dgm:t>
        <a:bodyPr/>
        <a:lstStyle/>
        <a:p>
          <a:endParaRPr lang="en-US"/>
        </a:p>
      </dgm:t>
    </dgm:pt>
    <dgm:pt modelId="{9916A8E8-9DC0-439F-87EB-690D28C94F02}" type="pres">
      <dgm:prSet presAssocID="{7D97FF6F-1495-46FF-9039-D17108C18E32}" presName="Name0" presStyleCnt="0">
        <dgm:presLayoutVars>
          <dgm:dir/>
          <dgm:animLvl val="lvl"/>
          <dgm:resizeHandles val="exact"/>
        </dgm:presLayoutVars>
      </dgm:prSet>
      <dgm:spPr/>
    </dgm:pt>
    <dgm:pt modelId="{1A1F128A-D359-41DF-898A-CEFABBF21004}" type="pres">
      <dgm:prSet presAssocID="{0FB44642-078B-4464-A8F2-CEEA7400ECCD}" presName="linNode" presStyleCnt="0"/>
      <dgm:spPr/>
    </dgm:pt>
    <dgm:pt modelId="{3C5A4C20-C50D-449D-A66A-0ACBA0CBDC3C}" type="pres">
      <dgm:prSet presAssocID="{0FB44642-078B-4464-A8F2-CEEA7400ECCD}" presName="parentText" presStyleLbl="node1" presStyleIdx="0" presStyleCnt="4">
        <dgm:presLayoutVars>
          <dgm:chMax val="1"/>
          <dgm:bulletEnabled val="1"/>
        </dgm:presLayoutVars>
      </dgm:prSet>
      <dgm:spPr/>
    </dgm:pt>
    <dgm:pt modelId="{9C9637FE-BC66-4BC6-B466-EF430973272E}" type="pres">
      <dgm:prSet presAssocID="{0FB44642-078B-4464-A8F2-CEEA7400ECCD}" presName="descendantText" presStyleLbl="alignAccFollowNode1" presStyleIdx="0" presStyleCnt="4">
        <dgm:presLayoutVars>
          <dgm:bulletEnabled val="1"/>
        </dgm:presLayoutVars>
      </dgm:prSet>
      <dgm:spPr/>
    </dgm:pt>
    <dgm:pt modelId="{06CB1917-E696-4193-8CC0-C777EB180C4D}" type="pres">
      <dgm:prSet presAssocID="{5ADEE5FA-DE30-44F3-8208-92F0AD548732}" presName="sp" presStyleCnt="0"/>
      <dgm:spPr/>
    </dgm:pt>
    <dgm:pt modelId="{068A10C4-CF65-4A31-AD19-C520E5618CEB}" type="pres">
      <dgm:prSet presAssocID="{7F8839AA-8752-4C2B-8CB2-94AE893B68E3}" presName="linNode" presStyleCnt="0"/>
      <dgm:spPr/>
    </dgm:pt>
    <dgm:pt modelId="{3377FD63-7041-48BE-9F93-D0102B283F3D}" type="pres">
      <dgm:prSet presAssocID="{7F8839AA-8752-4C2B-8CB2-94AE893B68E3}" presName="parentText" presStyleLbl="node1" presStyleIdx="1" presStyleCnt="4">
        <dgm:presLayoutVars>
          <dgm:chMax val="1"/>
          <dgm:bulletEnabled val="1"/>
        </dgm:presLayoutVars>
      </dgm:prSet>
      <dgm:spPr/>
    </dgm:pt>
    <dgm:pt modelId="{9F180C69-18CC-4E77-BEEB-85DE1B2175AB}" type="pres">
      <dgm:prSet presAssocID="{7F8839AA-8752-4C2B-8CB2-94AE893B68E3}" presName="descendantText" presStyleLbl="alignAccFollowNode1" presStyleIdx="1" presStyleCnt="4">
        <dgm:presLayoutVars>
          <dgm:bulletEnabled val="1"/>
        </dgm:presLayoutVars>
      </dgm:prSet>
      <dgm:spPr/>
    </dgm:pt>
    <dgm:pt modelId="{69B74237-91E9-4DC3-AE36-75EBF5B23433}" type="pres">
      <dgm:prSet presAssocID="{AE083F9A-1F32-450B-9833-242D08362727}" presName="sp" presStyleCnt="0"/>
      <dgm:spPr/>
    </dgm:pt>
    <dgm:pt modelId="{606B7B53-F99C-42DA-93F2-2EB297C97C2E}" type="pres">
      <dgm:prSet presAssocID="{BD15F8EE-D421-4BB3-88A4-1164612C1CBB}" presName="linNode" presStyleCnt="0"/>
      <dgm:spPr/>
    </dgm:pt>
    <dgm:pt modelId="{F82BA62B-51F7-4A74-B3D9-B975B3F22A6A}" type="pres">
      <dgm:prSet presAssocID="{BD15F8EE-D421-4BB3-88A4-1164612C1CBB}" presName="parentText" presStyleLbl="node1" presStyleIdx="2" presStyleCnt="4">
        <dgm:presLayoutVars>
          <dgm:chMax val="1"/>
          <dgm:bulletEnabled val="1"/>
        </dgm:presLayoutVars>
      </dgm:prSet>
      <dgm:spPr/>
    </dgm:pt>
    <dgm:pt modelId="{295D7F2E-74AC-4FB0-AFFF-66A935C7B728}" type="pres">
      <dgm:prSet presAssocID="{BD15F8EE-D421-4BB3-88A4-1164612C1CBB}" presName="descendantText" presStyleLbl="alignAccFollowNode1" presStyleIdx="2" presStyleCnt="4">
        <dgm:presLayoutVars>
          <dgm:bulletEnabled val="1"/>
        </dgm:presLayoutVars>
      </dgm:prSet>
      <dgm:spPr/>
    </dgm:pt>
    <dgm:pt modelId="{1E66436C-6FAD-4104-9D24-39486880A1BC}" type="pres">
      <dgm:prSet presAssocID="{2F1DDA38-64C1-4153-B25B-DD6662E6D712}" presName="sp" presStyleCnt="0"/>
      <dgm:spPr/>
    </dgm:pt>
    <dgm:pt modelId="{32541218-53C8-4794-8E24-B3296B893262}" type="pres">
      <dgm:prSet presAssocID="{9D630D9B-4422-49CE-B9B2-F086953958FC}" presName="linNode" presStyleCnt="0"/>
      <dgm:spPr/>
    </dgm:pt>
    <dgm:pt modelId="{9271CC6F-6B59-4E6E-A3F4-E6939C8F2800}" type="pres">
      <dgm:prSet presAssocID="{9D630D9B-4422-49CE-B9B2-F086953958FC}" presName="parentText" presStyleLbl="node1" presStyleIdx="3" presStyleCnt="4">
        <dgm:presLayoutVars>
          <dgm:chMax val="1"/>
          <dgm:bulletEnabled val="1"/>
        </dgm:presLayoutVars>
      </dgm:prSet>
      <dgm:spPr/>
    </dgm:pt>
    <dgm:pt modelId="{036C6B20-07D2-42DC-8FDE-3E829DF282CF}" type="pres">
      <dgm:prSet presAssocID="{9D630D9B-4422-49CE-B9B2-F086953958FC}" presName="descendantText" presStyleLbl="alignAccFollowNode1" presStyleIdx="3" presStyleCnt="4">
        <dgm:presLayoutVars>
          <dgm:bulletEnabled val="1"/>
        </dgm:presLayoutVars>
      </dgm:prSet>
      <dgm:spPr/>
    </dgm:pt>
  </dgm:ptLst>
  <dgm:cxnLst>
    <dgm:cxn modelId="{F22DEE02-59F1-4EEB-B01E-A9F5DCD51C23}" srcId="{7F8839AA-8752-4C2B-8CB2-94AE893B68E3}" destId="{C186708A-4383-4719-8AA5-3E40F91F6FF3}" srcOrd="2" destOrd="0" parTransId="{4D5FD802-9F6F-46C2-8A29-64F819F73202}" sibTransId="{2AFB7DC8-B3BB-408B-9CA2-04C68DADF2D9}"/>
    <dgm:cxn modelId="{B3ACF707-5DD0-47AA-A3F4-195EC54C69FC}" type="presOf" srcId="{0FB44642-078B-4464-A8F2-CEEA7400ECCD}" destId="{3C5A4C20-C50D-449D-A66A-0ACBA0CBDC3C}" srcOrd="0" destOrd="0" presId="urn:microsoft.com/office/officeart/2005/8/layout/vList5"/>
    <dgm:cxn modelId="{78A43F09-B0DD-4DEC-9206-DB7AD8235277}" srcId="{7D97FF6F-1495-46FF-9039-D17108C18E32}" destId="{0FB44642-078B-4464-A8F2-CEEA7400ECCD}" srcOrd="0" destOrd="0" parTransId="{7C8B31E4-30D5-4100-948F-9A0A3AC2497E}" sibTransId="{5ADEE5FA-DE30-44F3-8208-92F0AD548732}"/>
    <dgm:cxn modelId="{4C352F16-5721-4D94-964E-51459BA1DB67}" srcId="{7F8839AA-8752-4C2B-8CB2-94AE893B68E3}" destId="{45C3C1AF-BEA7-4CD2-9057-C3F70BA31AA0}" srcOrd="0" destOrd="0" parTransId="{71F8F421-E391-44DD-804B-BF5CB67B97EA}" sibTransId="{244E198E-2B83-4893-9D92-C250AB2DD101}"/>
    <dgm:cxn modelId="{8888A62E-08C6-4668-96A5-CBDE40D61B7C}" type="presOf" srcId="{AC0464F5-415F-41FB-9254-6CEDD15FF29D}" destId="{295D7F2E-74AC-4FB0-AFFF-66A935C7B728}" srcOrd="0" destOrd="2" presId="urn:microsoft.com/office/officeart/2005/8/layout/vList5"/>
    <dgm:cxn modelId="{2DB57432-39C7-4DC0-9965-A3BC2783CCBA}" type="presOf" srcId="{9D630D9B-4422-49CE-B9B2-F086953958FC}" destId="{9271CC6F-6B59-4E6E-A3F4-E6939C8F2800}" srcOrd="0" destOrd="0" presId="urn:microsoft.com/office/officeart/2005/8/layout/vList5"/>
    <dgm:cxn modelId="{03194C5D-4BE1-41EB-AB13-F5952BD084F9}" srcId="{7D97FF6F-1495-46FF-9039-D17108C18E32}" destId="{9D630D9B-4422-49CE-B9B2-F086953958FC}" srcOrd="3" destOrd="0" parTransId="{82FDB455-3E9A-4BFB-9F56-0F6B0BD4D305}" sibTransId="{8E301C6B-A60F-48F1-814E-A2D28DE89B61}"/>
    <dgm:cxn modelId="{4B86E05E-827D-4B2F-85E2-F22B2EB50CD7}" type="presOf" srcId="{E5AF02B4-A30F-48CE-9A8A-4921F048A8D7}" destId="{9C9637FE-BC66-4BC6-B466-EF430973272E}" srcOrd="0" destOrd="3" presId="urn:microsoft.com/office/officeart/2005/8/layout/vList5"/>
    <dgm:cxn modelId="{205F5B41-FADF-447C-8658-ED4BDE96E6CD}" type="presOf" srcId="{8A2560F8-2B04-46FD-A5A7-C446BE313C7C}" destId="{9C9637FE-BC66-4BC6-B466-EF430973272E}" srcOrd="0" destOrd="0" presId="urn:microsoft.com/office/officeart/2005/8/layout/vList5"/>
    <dgm:cxn modelId="{A2C81F44-FC4D-400A-8D6F-C469F5866A39}" srcId="{9D630D9B-4422-49CE-B9B2-F086953958FC}" destId="{1EBA58FB-A457-4902-B042-EA6C5321A370}" srcOrd="1" destOrd="0" parTransId="{B056D7BF-904D-436D-A55B-8C8E06D38D86}" sibTransId="{07FF4B15-3B09-4B99-8ED5-DA771476DE47}"/>
    <dgm:cxn modelId="{E81A2C65-ECD0-4746-9978-25F79F7B9603}" srcId="{0FB44642-078B-4464-A8F2-CEEA7400ECCD}" destId="{E5AF02B4-A30F-48CE-9A8A-4921F048A8D7}" srcOrd="3" destOrd="0" parTransId="{E38686CE-1842-4CF6-8FDA-592929DD97B2}" sibTransId="{B305368E-AEE9-487C-B21F-83707B30F3B4}"/>
    <dgm:cxn modelId="{E7F4AF6D-392E-453F-B987-4EC1F8CA32C8}" type="presOf" srcId="{7D97FF6F-1495-46FF-9039-D17108C18E32}" destId="{9916A8E8-9DC0-439F-87EB-690D28C94F02}" srcOrd="0" destOrd="0" presId="urn:microsoft.com/office/officeart/2005/8/layout/vList5"/>
    <dgm:cxn modelId="{C878F04E-696E-4204-B80C-01F4814AD7C1}" srcId="{BD15F8EE-D421-4BB3-88A4-1164612C1CBB}" destId="{FFE4109E-A098-4645-881C-E46A1F2FA2FB}" srcOrd="0" destOrd="0" parTransId="{67E15693-7EB6-434F-BA43-7B5AC9C817B9}" sibTransId="{2DD0B583-5566-4F34-BA02-A482418C6928}"/>
    <dgm:cxn modelId="{9DF5004F-3BE7-44BB-9370-264F01168EB2}" srcId="{0FB44642-078B-4464-A8F2-CEEA7400ECCD}" destId="{FFFA9F98-9F52-475A-8602-C41A292F59E0}" srcOrd="1" destOrd="0" parTransId="{B093347D-2892-4627-9719-A2794E1B0264}" sibTransId="{7FA89B2D-8637-42F0-B36D-3BB366E01FEB}"/>
    <dgm:cxn modelId="{A0879D6F-D6C4-45A7-9F39-54C2D13A434C}" type="presOf" srcId="{C186708A-4383-4719-8AA5-3E40F91F6FF3}" destId="{9F180C69-18CC-4E77-BEEB-85DE1B2175AB}" srcOrd="0" destOrd="2" presId="urn:microsoft.com/office/officeart/2005/8/layout/vList5"/>
    <dgm:cxn modelId="{59E52E74-695D-4A83-82C7-FD5A1DB6B2E8}" type="presOf" srcId="{744519EC-773A-4896-AB16-078EBBBDD34F}" destId="{295D7F2E-74AC-4FB0-AFFF-66A935C7B728}" srcOrd="0" destOrd="1" presId="urn:microsoft.com/office/officeart/2005/8/layout/vList5"/>
    <dgm:cxn modelId="{DE6F3B7D-0F43-4854-B31C-D15522684240}" type="presOf" srcId="{C1121480-94E0-46DA-B3CE-DCCCD0E1A637}" destId="{9C9637FE-BC66-4BC6-B466-EF430973272E}" srcOrd="0" destOrd="4" presId="urn:microsoft.com/office/officeart/2005/8/layout/vList5"/>
    <dgm:cxn modelId="{12A95387-CB48-4E1B-9455-4ABC1455A92B}" srcId="{0FB44642-078B-4464-A8F2-CEEA7400ECCD}" destId="{C1121480-94E0-46DA-B3CE-DCCCD0E1A637}" srcOrd="4" destOrd="0" parTransId="{E2482ECE-7F2B-497A-B48A-5034F85A1653}" sibTransId="{0D9FAB70-5F8E-4CD7-8548-46D9E831524E}"/>
    <dgm:cxn modelId="{5C722589-A9C4-4436-9BDE-00F300C660A2}" type="presOf" srcId="{7F8839AA-8752-4C2B-8CB2-94AE893B68E3}" destId="{3377FD63-7041-48BE-9F93-D0102B283F3D}" srcOrd="0" destOrd="0" presId="urn:microsoft.com/office/officeart/2005/8/layout/vList5"/>
    <dgm:cxn modelId="{1330DB8D-359B-4364-94CF-D03900449C23}" type="presOf" srcId="{1EBA58FB-A457-4902-B042-EA6C5321A370}" destId="{036C6B20-07D2-42DC-8FDE-3E829DF282CF}" srcOrd="0" destOrd="1" presId="urn:microsoft.com/office/officeart/2005/8/layout/vList5"/>
    <dgm:cxn modelId="{9537C697-FC73-4A10-9EC8-69BF621434D8}" srcId="{0FB44642-078B-4464-A8F2-CEEA7400ECCD}" destId="{8A2560F8-2B04-46FD-A5A7-C446BE313C7C}" srcOrd="0" destOrd="0" parTransId="{45C7EF3E-F72D-46B0-AF70-10A0A230AE84}" sibTransId="{A7227075-BFBC-4791-A2B9-5171AF71DC13}"/>
    <dgm:cxn modelId="{4A7CB29D-D0C7-4B63-B292-CD82996A013C}" type="presOf" srcId="{BD15F8EE-D421-4BB3-88A4-1164612C1CBB}" destId="{F82BA62B-51F7-4A74-B3D9-B975B3F22A6A}" srcOrd="0" destOrd="0" presId="urn:microsoft.com/office/officeart/2005/8/layout/vList5"/>
    <dgm:cxn modelId="{128E2CBB-9739-4BB2-BCF6-BBA37680BD57}" srcId="{7D97FF6F-1495-46FF-9039-D17108C18E32}" destId="{BD15F8EE-D421-4BB3-88A4-1164612C1CBB}" srcOrd="2" destOrd="0" parTransId="{7361C49B-6959-4EC9-9AA2-300F95767151}" sibTransId="{2F1DDA38-64C1-4153-B25B-DD6662E6D712}"/>
    <dgm:cxn modelId="{EA6829C1-887D-4ECA-91D7-56C8794E9350}" srcId="{0FB44642-078B-4464-A8F2-CEEA7400ECCD}" destId="{D37D1017-21F9-4438-977F-B0727BA43DF6}" srcOrd="2" destOrd="0" parTransId="{477D3F27-EC02-4145-9975-F22858636B70}" sibTransId="{7AD1BC3A-7A11-4E4E-9F5B-3A422201EABE}"/>
    <dgm:cxn modelId="{B5F12BC9-283F-4A2A-9753-EEF04D177E62}" type="presOf" srcId="{706F5879-84F3-4F57-B244-142F227E69A1}" destId="{036C6B20-07D2-42DC-8FDE-3E829DF282CF}" srcOrd="0" destOrd="0" presId="urn:microsoft.com/office/officeart/2005/8/layout/vList5"/>
    <dgm:cxn modelId="{0B9B33D1-EA7D-4FD8-A9DE-6C73EC264415}" srcId="{BD15F8EE-D421-4BB3-88A4-1164612C1CBB}" destId="{744519EC-773A-4896-AB16-078EBBBDD34F}" srcOrd="1" destOrd="0" parTransId="{BB20A641-B782-4BAD-97B8-165891E6EA63}" sibTransId="{1371A0DE-9C3E-4E64-8A20-E7F71B1F365A}"/>
    <dgm:cxn modelId="{B17408D6-6C2F-4846-9F76-911CC2DC6A61}" type="presOf" srcId="{FFFA9F98-9F52-475A-8602-C41A292F59E0}" destId="{9C9637FE-BC66-4BC6-B466-EF430973272E}" srcOrd="0" destOrd="1" presId="urn:microsoft.com/office/officeart/2005/8/layout/vList5"/>
    <dgm:cxn modelId="{C0BF1BD8-2266-4996-A2C5-34747B84247D}" type="presOf" srcId="{FFE4109E-A098-4645-881C-E46A1F2FA2FB}" destId="{295D7F2E-74AC-4FB0-AFFF-66A935C7B728}" srcOrd="0" destOrd="0" presId="urn:microsoft.com/office/officeart/2005/8/layout/vList5"/>
    <dgm:cxn modelId="{547B49D8-EE4A-4A13-A156-58BAD835E2E9}" srcId="{7D97FF6F-1495-46FF-9039-D17108C18E32}" destId="{7F8839AA-8752-4C2B-8CB2-94AE893B68E3}" srcOrd="1" destOrd="0" parTransId="{96882645-7059-4880-936F-740828492FA7}" sibTransId="{AE083F9A-1F32-450B-9833-242D08362727}"/>
    <dgm:cxn modelId="{3023F0DB-C42A-4520-8880-AD4B8CBBAE5E}" srcId="{BD15F8EE-D421-4BB3-88A4-1164612C1CBB}" destId="{AC0464F5-415F-41FB-9254-6CEDD15FF29D}" srcOrd="2" destOrd="0" parTransId="{622325C3-1E06-495E-A357-C80DDAA60BE9}" sibTransId="{D7798AF8-C049-44F7-81DB-B838F207312E}"/>
    <dgm:cxn modelId="{2C237BDD-1D8A-4B49-A596-0126C5686D35}" type="presOf" srcId="{D37D1017-21F9-4438-977F-B0727BA43DF6}" destId="{9C9637FE-BC66-4BC6-B466-EF430973272E}" srcOrd="0" destOrd="2" presId="urn:microsoft.com/office/officeart/2005/8/layout/vList5"/>
    <dgm:cxn modelId="{7440DCDF-AA92-41FA-9494-5E06A7ADA161}" srcId="{9D630D9B-4422-49CE-B9B2-F086953958FC}" destId="{706F5879-84F3-4F57-B244-142F227E69A1}" srcOrd="0" destOrd="0" parTransId="{91212B92-AD61-40D5-ADA4-A08745AD1362}" sibTransId="{24F57BEC-69E4-4551-B25B-579C65BEB52B}"/>
    <dgm:cxn modelId="{4DFE42EC-4616-40FD-B180-47410805017B}" type="presOf" srcId="{45C3C1AF-BEA7-4CD2-9057-C3F70BA31AA0}" destId="{9F180C69-18CC-4E77-BEEB-85DE1B2175AB}" srcOrd="0" destOrd="0" presId="urn:microsoft.com/office/officeart/2005/8/layout/vList5"/>
    <dgm:cxn modelId="{623B4CEF-ADFA-4641-96F1-2EEBD948487C}" srcId="{7F8839AA-8752-4C2B-8CB2-94AE893B68E3}" destId="{38F32723-FE7A-4BAA-99FA-1A3D28D76B90}" srcOrd="1" destOrd="0" parTransId="{49B91DB9-3698-4472-A864-D910D738EDEB}" sibTransId="{BB21FDF7-E7F5-4723-AC44-F69ED18A7A9C}"/>
    <dgm:cxn modelId="{B12857EF-9B08-4184-B51E-73A1BA596A20}" type="presOf" srcId="{38F32723-FE7A-4BAA-99FA-1A3D28D76B90}" destId="{9F180C69-18CC-4E77-BEEB-85DE1B2175AB}" srcOrd="0" destOrd="1" presId="urn:microsoft.com/office/officeart/2005/8/layout/vList5"/>
    <dgm:cxn modelId="{20644A5C-3F4D-4F28-8399-E193496256D9}" type="presParOf" srcId="{9916A8E8-9DC0-439F-87EB-690D28C94F02}" destId="{1A1F128A-D359-41DF-898A-CEFABBF21004}" srcOrd="0" destOrd="0" presId="urn:microsoft.com/office/officeart/2005/8/layout/vList5"/>
    <dgm:cxn modelId="{CD614838-91A9-4C80-B895-88AFAC6D434E}" type="presParOf" srcId="{1A1F128A-D359-41DF-898A-CEFABBF21004}" destId="{3C5A4C20-C50D-449D-A66A-0ACBA0CBDC3C}" srcOrd="0" destOrd="0" presId="urn:microsoft.com/office/officeart/2005/8/layout/vList5"/>
    <dgm:cxn modelId="{1421AF20-12A9-4646-B5C8-9F9F507D0DE7}" type="presParOf" srcId="{1A1F128A-D359-41DF-898A-CEFABBF21004}" destId="{9C9637FE-BC66-4BC6-B466-EF430973272E}" srcOrd="1" destOrd="0" presId="urn:microsoft.com/office/officeart/2005/8/layout/vList5"/>
    <dgm:cxn modelId="{0F11B205-D37C-4570-BCB9-ADB3EE6282CF}" type="presParOf" srcId="{9916A8E8-9DC0-439F-87EB-690D28C94F02}" destId="{06CB1917-E696-4193-8CC0-C777EB180C4D}" srcOrd="1" destOrd="0" presId="urn:microsoft.com/office/officeart/2005/8/layout/vList5"/>
    <dgm:cxn modelId="{FC00918A-ACBF-4177-8353-3FE2AA4052FF}" type="presParOf" srcId="{9916A8E8-9DC0-439F-87EB-690D28C94F02}" destId="{068A10C4-CF65-4A31-AD19-C520E5618CEB}" srcOrd="2" destOrd="0" presId="urn:microsoft.com/office/officeart/2005/8/layout/vList5"/>
    <dgm:cxn modelId="{A9C63D06-C4C5-4336-B745-444CBBED3A6C}" type="presParOf" srcId="{068A10C4-CF65-4A31-AD19-C520E5618CEB}" destId="{3377FD63-7041-48BE-9F93-D0102B283F3D}" srcOrd="0" destOrd="0" presId="urn:microsoft.com/office/officeart/2005/8/layout/vList5"/>
    <dgm:cxn modelId="{14D846AA-3754-46AF-8CB0-F89D90AB33CA}" type="presParOf" srcId="{068A10C4-CF65-4A31-AD19-C520E5618CEB}" destId="{9F180C69-18CC-4E77-BEEB-85DE1B2175AB}" srcOrd="1" destOrd="0" presId="urn:microsoft.com/office/officeart/2005/8/layout/vList5"/>
    <dgm:cxn modelId="{DD4D3713-E55D-4DF5-989C-68EF7891F687}" type="presParOf" srcId="{9916A8E8-9DC0-439F-87EB-690D28C94F02}" destId="{69B74237-91E9-4DC3-AE36-75EBF5B23433}" srcOrd="3" destOrd="0" presId="urn:microsoft.com/office/officeart/2005/8/layout/vList5"/>
    <dgm:cxn modelId="{D0F802FF-D85A-4CFD-9048-E7543A5B85CE}" type="presParOf" srcId="{9916A8E8-9DC0-439F-87EB-690D28C94F02}" destId="{606B7B53-F99C-42DA-93F2-2EB297C97C2E}" srcOrd="4" destOrd="0" presId="urn:microsoft.com/office/officeart/2005/8/layout/vList5"/>
    <dgm:cxn modelId="{2DF0E60C-E5B9-46C5-96ED-41CC288D1BC0}" type="presParOf" srcId="{606B7B53-F99C-42DA-93F2-2EB297C97C2E}" destId="{F82BA62B-51F7-4A74-B3D9-B975B3F22A6A}" srcOrd="0" destOrd="0" presId="urn:microsoft.com/office/officeart/2005/8/layout/vList5"/>
    <dgm:cxn modelId="{90011861-1530-444F-8004-1D8B0CD0B348}" type="presParOf" srcId="{606B7B53-F99C-42DA-93F2-2EB297C97C2E}" destId="{295D7F2E-74AC-4FB0-AFFF-66A935C7B728}" srcOrd="1" destOrd="0" presId="urn:microsoft.com/office/officeart/2005/8/layout/vList5"/>
    <dgm:cxn modelId="{87DD4DFD-731C-4EB9-9BDB-DCE793283C7B}" type="presParOf" srcId="{9916A8E8-9DC0-439F-87EB-690D28C94F02}" destId="{1E66436C-6FAD-4104-9D24-39486880A1BC}" srcOrd="5" destOrd="0" presId="urn:microsoft.com/office/officeart/2005/8/layout/vList5"/>
    <dgm:cxn modelId="{E9F069D8-279D-4BEA-B67E-D75ABB248CDC}" type="presParOf" srcId="{9916A8E8-9DC0-439F-87EB-690D28C94F02}" destId="{32541218-53C8-4794-8E24-B3296B893262}" srcOrd="6" destOrd="0" presId="urn:microsoft.com/office/officeart/2005/8/layout/vList5"/>
    <dgm:cxn modelId="{33B47900-D47A-4697-B88E-C3C108F32FE3}" type="presParOf" srcId="{32541218-53C8-4794-8E24-B3296B893262}" destId="{9271CC6F-6B59-4E6E-A3F4-E6939C8F2800}" srcOrd="0" destOrd="0" presId="urn:microsoft.com/office/officeart/2005/8/layout/vList5"/>
    <dgm:cxn modelId="{4CA039BE-3038-48AE-A180-A1CAB6BC37AA}" type="presParOf" srcId="{32541218-53C8-4794-8E24-B3296B893262}" destId="{036C6B20-07D2-42DC-8FDE-3E829DF282CF}"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012F2B4-F33F-48AE-AB20-E44E85C451B0}" type="doc">
      <dgm:prSet loTypeId="urn:microsoft.com/office/officeart/2005/8/layout/radial6" loCatId="cycle" qsTypeId="urn:microsoft.com/office/officeart/2005/8/quickstyle/simple5" qsCatId="simple" csTypeId="urn:microsoft.com/office/officeart/2005/8/colors/accent1_2" csCatId="accent1" phldr="1"/>
      <dgm:spPr/>
      <dgm:t>
        <a:bodyPr/>
        <a:lstStyle/>
        <a:p>
          <a:endParaRPr lang="en-US"/>
        </a:p>
      </dgm:t>
    </dgm:pt>
    <dgm:pt modelId="{7A27E411-1FB2-4D63-B50D-BBA67F8752E7}">
      <dgm:prSet phldrT="[Text]" custT="1"/>
      <dgm:spPr>
        <a:solidFill>
          <a:srgbClr val="575A5D"/>
        </a:solidFill>
      </dgm:spPr>
      <dgm:t>
        <a:bodyPr anchor="t" anchorCtr="0"/>
        <a:lstStyle/>
        <a:p>
          <a:r>
            <a:rPr lang="en-US" sz="1300" b="1" dirty="0"/>
            <a:t>Optimize</a:t>
          </a:r>
        </a:p>
        <a:p>
          <a:r>
            <a:rPr lang="en-US" sz="1300" b="1" dirty="0"/>
            <a:t>Risk</a:t>
          </a:r>
        </a:p>
        <a:p>
          <a:r>
            <a:rPr lang="en-US" sz="1300" b="1" dirty="0"/>
            <a:t>Management</a:t>
          </a:r>
        </a:p>
      </dgm:t>
    </dgm:pt>
    <dgm:pt modelId="{15B7F551-E646-4208-AD53-BCAA1D425932}" type="parTrans" cxnId="{E10F3D42-9A36-40C5-BC38-B6A3505218B7}">
      <dgm:prSet/>
      <dgm:spPr/>
      <dgm:t>
        <a:bodyPr/>
        <a:lstStyle/>
        <a:p>
          <a:endParaRPr lang="en-US"/>
        </a:p>
      </dgm:t>
    </dgm:pt>
    <dgm:pt modelId="{37CF0A19-BE71-4D29-899A-157E8D331D8F}" type="sibTrans" cxnId="{E10F3D42-9A36-40C5-BC38-B6A3505218B7}">
      <dgm:prSet/>
      <dgm:spPr/>
      <dgm:t>
        <a:bodyPr/>
        <a:lstStyle/>
        <a:p>
          <a:endParaRPr lang="en-US"/>
        </a:p>
      </dgm:t>
    </dgm:pt>
    <dgm:pt modelId="{206C21E4-995F-487D-B41B-05DB77C3794B}">
      <dgm:prSet phldrT="[Text]"/>
      <dgm:spPr>
        <a:solidFill>
          <a:srgbClr val="0078AE"/>
        </a:solidFill>
      </dgm:spPr>
      <dgm:t>
        <a:bodyPr/>
        <a:lstStyle/>
        <a:p>
          <a:r>
            <a:rPr lang="en-US" dirty="0"/>
            <a:t>Better Data</a:t>
          </a:r>
        </a:p>
      </dgm:t>
    </dgm:pt>
    <dgm:pt modelId="{6B733891-4590-46DD-8C1B-5DA0619F4FF6}" type="parTrans" cxnId="{05B62E42-CF10-4D45-AAB4-CF645EA427C9}">
      <dgm:prSet/>
      <dgm:spPr/>
      <dgm:t>
        <a:bodyPr/>
        <a:lstStyle/>
        <a:p>
          <a:endParaRPr lang="en-US"/>
        </a:p>
      </dgm:t>
    </dgm:pt>
    <dgm:pt modelId="{11B814E0-D697-4A2E-A5A1-179B2E3B3ECD}" type="sibTrans" cxnId="{05B62E42-CF10-4D45-AAB4-CF645EA427C9}">
      <dgm:prSet/>
      <dgm:spPr/>
      <dgm:t>
        <a:bodyPr/>
        <a:lstStyle/>
        <a:p>
          <a:endParaRPr lang="en-US" dirty="0"/>
        </a:p>
      </dgm:t>
    </dgm:pt>
    <dgm:pt modelId="{6D2F5190-BA7F-42DE-81CB-ADA48BAAFD0C}">
      <dgm:prSet phldrT="[Text]"/>
      <dgm:spPr>
        <a:solidFill>
          <a:srgbClr val="0078AE"/>
        </a:solidFill>
      </dgm:spPr>
      <dgm:t>
        <a:bodyPr/>
        <a:lstStyle/>
        <a:p>
          <a:r>
            <a:rPr lang="en-US" dirty="0"/>
            <a:t>Better Analytics</a:t>
          </a:r>
        </a:p>
      </dgm:t>
    </dgm:pt>
    <dgm:pt modelId="{640B5CD2-1D45-419E-9084-3B9743A285D3}" type="parTrans" cxnId="{79D3111B-F87B-48D1-B66C-2D99F63CAE9B}">
      <dgm:prSet/>
      <dgm:spPr/>
      <dgm:t>
        <a:bodyPr/>
        <a:lstStyle/>
        <a:p>
          <a:endParaRPr lang="en-US"/>
        </a:p>
      </dgm:t>
    </dgm:pt>
    <dgm:pt modelId="{01485EF2-2275-4EE7-A9DB-E711C2F17818}" type="sibTrans" cxnId="{79D3111B-F87B-48D1-B66C-2D99F63CAE9B}">
      <dgm:prSet/>
      <dgm:spPr/>
      <dgm:t>
        <a:bodyPr/>
        <a:lstStyle/>
        <a:p>
          <a:endParaRPr lang="en-US" dirty="0"/>
        </a:p>
      </dgm:t>
    </dgm:pt>
    <dgm:pt modelId="{A612C744-BF20-43BE-AC26-E2E0F7D6765E}">
      <dgm:prSet phldrT="[Text]"/>
      <dgm:spPr>
        <a:solidFill>
          <a:srgbClr val="0078AE"/>
        </a:solidFill>
      </dgm:spPr>
      <dgm:t>
        <a:bodyPr/>
        <a:lstStyle/>
        <a:p>
          <a:r>
            <a:rPr lang="en-US" dirty="0"/>
            <a:t>Better Decision Support</a:t>
          </a:r>
        </a:p>
      </dgm:t>
    </dgm:pt>
    <dgm:pt modelId="{A720F1E9-4129-4EF8-8DD2-3729278890AB}" type="parTrans" cxnId="{A2E231F0-D744-4D8A-9087-88AB0F50BD23}">
      <dgm:prSet/>
      <dgm:spPr/>
      <dgm:t>
        <a:bodyPr/>
        <a:lstStyle/>
        <a:p>
          <a:endParaRPr lang="en-US"/>
        </a:p>
      </dgm:t>
    </dgm:pt>
    <dgm:pt modelId="{243F5703-308A-4A3E-BB9E-3E501ED8D6D0}" type="sibTrans" cxnId="{A2E231F0-D744-4D8A-9087-88AB0F50BD23}">
      <dgm:prSet/>
      <dgm:spPr/>
      <dgm:t>
        <a:bodyPr/>
        <a:lstStyle/>
        <a:p>
          <a:endParaRPr lang="en-US" dirty="0"/>
        </a:p>
      </dgm:t>
    </dgm:pt>
    <dgm:pt modelId="{D8C5AE26-4AEC-4080-B4EF-8F456CF409B0}" type="pres">
      <dgm:prSet presAssocID="{7012F2B4-F33F-48AE-AB20-E44E85C451B0}" presName="Name0" presStyleCnt="0">
        <dgm:presLayoutVars>
          <dgm:chMax val="1"/>
          <dgm:dir/>
          <dgm:animLvl val="ctr"/>
          <dgm:resizeHandles val="exact"/>
        </dgm:presLayoutVars>
      </dgm:prSet>
      <dgm:spPr/>
    </dgm:pt>
    <dgm:pt modelId="{BC82B91B-83ED-42FE-92A0-56AADB6D79EB}" type="pres">
      <dgm:prSet presAssocID="{7A27E411-1FB2-4D63-B50D-BBA67F8752E7}" presName="centerShape" presStyleLbl="node0" presStyleIdx="0" presStyleCnt="1" custAng="0" custScaleX="112145" custScaleY="115638" custLinFactNeighborX="2033" custLinFactNeighborY="-1645"/>
      <dgm:spPr>
        <a:prstGeom prst="triangle">
          <a:avLst/>
        </a:prstGeom>
      </dgm:spPr>
    </dgm:pt>
    <dgm:pt modelId="{7CF245E5-19A9-4A72-9329-94041859E3EC}" type="pres">
      <dgm:prSet presAssocID="{206C21E4-995F-487D-B41B-05DB77C3794B}" presName="node" presStyleLbl="node1" presStyleIdx="0" presStyleCnt="3" custScaleX="114362" custRadScaleRad="96148" custRadScaleInc="-1836">
        <dgm:presLayoutVars>
          <dgm:bulletEnabled val="1"/>
        </dgm:presLayoutVars>
      </dgm:prSet>
      <dgm:spPr/>
    </dgm:pt>
    <dgm:pt modelId="{EA960FFF-9AF0-442E-A80A-90BAB0402E99}" type="pres">
      <dgm:prSet presAssocID="{206C21E4-995F-487D-B41B-05DB77C3794B}" presName="dummy" presStyleCnt="0"/>
      <dgm:spPr/>
    </dgm:pt>
    <dgm:pt modelId="{581C0E44-6AD9-4AD9-B9E0-40815DFB9353}" type="pres">
      <dgm:prSet presAssocID="{11B814E0-D697-4A2E-A5A1-179B2E3B3ECD}" presName="sibTrans" presStyleLbl="sibTrans2D1" presStyleIdx="0" presStyleCnt="3"/>
      <dgm:spPr/>
    </dgm:pt>
    <dgm:pt modelId="{09022172-BD35-4D4C-8E46-F51C46CBDF0D}" type="pres">
      <dgm:prSet presAssocID="{6D2F5190-BA7F-42DE-81CB-ADA48BAAFD0C}" presName="node" presStyleLbl="node1" presStyleIdx="1" presStyleCnt="3" custRadScaleRad="104512" custRadScaleInc="-4826">
        <dgm:presLayoutVars>
          <dgm:bulletEnabled val="1"/>
        </dgm:presLayoutVars>
      </dgm:prSet>
      <dgm:spPr/>
    </dgm:pt>
    <dgm:pt modelId="{69C8E827-09F3-41E0-BE36-D32BDEA7CCB1}" type="pres">
      <dgm:prSet presAssocID="{6D2F5190-BA7F-42DE-81CB-ADA48BAAFD0C}" presName="dummy" presStyleCnt="0"/>
      <dgm:spPr/>
    </dgm:pt>
    <dgm:pt modelId="{31185217-1B4C-4E78-806F-BFF4D74CE92A}" type="pres">
      <dgm:prSet presAssocID="{01485EF2-2275-4EE7-A9DB-E711C2F17818}" presName="sibTrans" presStyleLbl="sibTrans2D1" presStyleIdx="1" presStyleCnt="3" custScaleX="113732" custScaleY="96947"/>
      <dgm:spPr/>
    </dgm:pt>
    <dgm:pt modelId="{66E6ADB4-A8F3-4521-95E3-F76E75A682FD}" type="pres">
      <dgm:prSet presAssocID="{A612C744-BF20-43BE-AC26-E2E0F7D6765E}" presName="node" presStyleLbl="node1" presStyleIdx="2" presStyleCnt="3">
        <dgm:presLayoutVars>
          <dgm:bulletEnabled val="1"/>
        </dgm:presLayoutVars>
      </dgm:prSet>
      <dgm:spPr/>
    </dgm:pt>
    <dgm:pt modelId="{9B788B61-EB4F-40EF-8D72-C92BA29FB6FC}" type="pres">
      <dgm:prSet presAssocID="{A612C744-BF20-43BE-AC26-E2E0F7D6765E}" presName="dummy" presStyleCnt="0"/>
      <dgm:spPr/>
    </dgm:pt>
    <dgm:pt modelId="{09C34C1D-C72A-4951-AE91-314B557C0575}" type="pres">
      <dgm:prSet presAssocID="{243F5703-308A-4A3E-BB9E-3E501ED8D6D0}" presName="sibTrans" presStyleLbl="sibTrans2D1" presStyleIdx="2" presStyleCnt="3"/>
      <dgm:spPr/>
    </dgm:pt>
  </dgm:ptLst>
  <dgm:cxnLst>
    <dgm:cxn modelId="{79D3111B-F87B-48D1-B66C-2D99F63CAE9B}" srcId="{7A27E411-1FB2-4D63-B50D-BBA67F8752E7}" destId="{6D2F5190-BA7F-42DE-81CB-ADA48BAAFD0C}" srcOrd="1" destOrd="0" parTransId="{640B5CD2-1D45-419E-9084-3B9743A285D3}" sibTransId="{01485EF2-2275-4EE7-A9DB-E711C2F17818}"/>
    <dgm:cxn modelId="{659A0C22-E807-40EE-903C-8B745E7BF4C2}" type="presOf" srcId="{206C21E4-995F-487D-B41B-05DB77C3794B}" destId="{7CF245E5-19A9-4A72-9329-94041859E3EC}" srcOrd="0" destOrd="0" presId="urn:microsoft.com/office/officeart/2005/8/layout/radial6"/>
    <dgm:cxn modelId="{05B62E42-CF10-4D45-AAB4-CF645EA427C9}" srcId="{7A27E411-1FB2-4D63-B50D-BBA67F8752E7}" destId="{206C21E4-995F-487D-B41B-05DB77C3794B}" srcOrd="0" destOrd="0" parTransId="{6B733891-4590-46DD-8C1B-5DA0619F4FF6}" sibTransId="{11B814E0-D697-4A2E-A5A1-179B2E3B3ECD}"/>
    <dgm:cxn modelId="{E10F3D42-9A36-40C5-BC38-B6A3505218B7}" srcId="{7012F2B4-F33F-48AE-AB20-E44E85C451B0}" destId="{7A27E411-1FB2-4D63-B50D-BBA67F8752E7}" srcOrd="0" destOrd="0" parTransId="{15B7F551-E646-4208-AD53-BCAA1D425932}" sibTransId="{37CF0A19-BE71-4D29-899A-157E8D331D8F}"/>
    <dgm:cxn modelId="{D4A65A6D-534B-4101-92EF-CF494B4EE606}" type="presOf" srcId="{A612C744-BF20-43BE-AC26-E2E0F7D6765E}" destId="{66E6ADB4-A8F3-4521-95E3-F76E75A682FD}" srcOrd="0" destOrd="0" presId="urn:microsoft.com/office/officeart/2005/8/layout/radial6"/>
    <dgm:cxn modelId="{2A9A3754-04B5-4ED6-8C8F-6D83053EE24F}" type="presOf" srcId="{7012F2B4-F33F-48AE-AB20-E44E85C451B0}" destId="{D8C5AE26-4AEC-4080-B4EF-8F456CF409B0}" srcOrd="0" destOrd="0" presId="urn:microsoft.com/office/officeart/2005/8/layout/radial6"/>
    <dgm:cxn modelId="{1FD76577-D2EE-410F-AD05-E23839B9D5CB}" type="presOf" srcId="{6D2F5190-BA7F-42DE-81CB-ADA48BAAFD0C}" destId="{09022172-BD35-4D4C-8E46-F51C46CBDF0D}" srcOrd="0" destOrd="0" presId="urn:microsoft.com/office/officeart/2005/8/layout/radial6"/>
    <dgm:cxn modelId="{617761AE-9483-4EB6-8C31-B71E481EBCD0}" type="presOf" srcId="{01485EF2-2275-4EE7-A9DB-E711C2F17818}" destId="{31185217-1B4C-4E78-806F-BFF4D74CE92A}" srcOrd="0" destOrd="0" presId="urn:microsoft.com/office/officeart/2005/8/layout/radial6"/>
    <dgm:cxn modelId="{B64554CB-681C-4550-AFCF-593837B2B99A}" type="presOf" srcId="{243F5703-308A-4A3E-BB9E-3E501ED8D6D0}" destId="{09C34C1D-C72A-4951-AE91-314B557C0575}" srcOrd="0" destOrd="0" presId="urn:microsoft.com/office/officeart/2005/8/layout/radial6"/>
    <dgm:cxn modelId="{BE9391DC-1477-403B-9F20-CE312B63F8DD}" type="presOf" srcId="{7A27E411-1FB2-4D63-B50D-BBA67F8752E7}" destId="{BC82B91B-83ED-42FE-92A0-56AADB6D79EB}" srcOrd="0" destOrd="0" presId="urn:microsoft.com/office/officeart/2005/8/layout/radial6"/>
    <dgm:cxn modelId="{7C46C8DD-47AB-4EBA-832B-E0B02CB36107}" type="presOf" srcId="{11B814E0-D697-4A2E-A5A1-179B2E3B3ECD}" destId="{581C0E44-6AD9-4AD9-B9E0-40815DFB9353}" srcOrd="0" destOrd="0" presId="urn:microsoft.com/office/officeart/2005/8/layout/radial6"/>
    <dgm:cxn modelId="{A2E231F0-D744-4D8A-9087-88AB0F50BD23}" srcId="{7A27E411-1FB2-4D63-B50D-BBA67F8752E7}" destId="{A612C744-BF20-43BE-AC26-E2E0F7D6765E}" srcOrd="2" destOrd="0" parTransId="{A720F1E9-4129-4EF8-8DD2-3729278890AB}" sibTransId="{243F5703-308A-4A3E-BB9E-3E501ED8D6D0}"/>
    <dgm:cxn modelId="{5550316E-F430-40B9-8313-04C4AAB92413}" type="presParOf" srcId="{D8C5AE26-4AEC-4080-B4EF-8F456CF409B0}" destId="{BC82B91B-83ED-42FE-92A0-56AADB6D79EB}" srcOrd="0" destOrd="0" presId="urn:microsoft.com/office/officeart/2005/8/layout/radial6"/>
    <dgm:cxn modelId="{894021F8-A84A-4231-85E5-6A1D4C0B1BD8}" type="presParOf" srcId="{D8C5AE26-4AEC-4080-B4EF-8F456CF409B0}" destId="{7CF245E5-19A9-4A72-9329-94041859E3EC}" srcOrd="1" destOrd="0" presId="urn:microsoft.com/office/officeart/2005/8/layout/radial6"/>
    <dgm:cxn modelId="{C39D77EE-92D0-4C51-8708-5B997703D11C}" type="presParOf" srcId="{D8C5AE26-4AEC-4080-B4EF-8F456CF409B0}" destId="{EA960FFF-9AF0-442E-A80A-90BAB0402E99}" srcOrd="2" destOrd="0" presId="urn:microsoft.com/office/officeart/2005/8/layout/radial6"/>
    <dgm:cxn modelId="{2E272789-1201-4661-B834-6290E0AC9C60}" type="presParOf" srcId="{D8C5AE26-4AEC-4080-B4EF-8F456CF409B0}" destId="{581C0E44-6AD9-4AD9-B9E0-40815DFB9353}" srcOrd="3" destOrd="0" presId="urn:microsoft.com/office/officeart/2005/8/layout/radial6"/>
    <dgm:cxn modelId="{0C38C643-AA49-4296-A2AE-49B40F9B7E8D}" type="presParOf" srcId="{D8C5AE26-4AEC-4080-B4EF-8F456CF409B0}" destId="{09022172-BD35-4D4C-8E46-F51C46CBDF0D}" srcOrd="4" destOrd="0" presId="urn:microsoft.com/office/officeart/2005/8/layout/radial6"/>
    <dgm:cxn modelId="{172EF3EA-3C65-411A-9618-57BEF0C4DB01}" type="presParOf" srcId="{D8C5AE26-4AEC-4080-B4EF-8F456CF409B0}" destId="{69C8E827-09F3-41E0-BE36-D32BDEA7CCB1}" srcOrd="5" destOrd="0" presId="urn:microsoft.com/office/officeart/2005/8/layout/radial6"/>
    <dgm:cxn modelId="{BA8628C3-8C26-4044-8E60-DD29C84ACFC7}" type="presParOf" srcId="{D8C5AE26-4AEC-4080-B4EF-8F456CF409B0}" destId="{31185217-1B4C-4E78-806F-BFF4D74CE92A}" srcOrd="6" destOrd="0" presId="urn:microsoft.com/office/officeart/2005/8/layout/radial6"/>
    <dgm:cxn modelId="{370B76BC-F67C-4B67-A2D2-7F40C04A12B3}" type="presParOf" srcId="{D8C5AE26-4AEC-4080-B4EF-8F456CF409B0}" destId="{66E6ADB4-A8F3-4521-95E3-F76E75A682FD}" srcOrd="7" destOrd="0" presId="urn:microsoft.com/office/officeart/2005/8/layout/radial6"/>
    <dgm:cxn modelId="{46402A23-BE04-4CE8-A81E-831B20A053F3}" type="presParOf" srcId="{D8C5AE26-4AEC-4080-B4EF-8F456CF409B0}" destId="{9B788B61-EB4F-40EF-8D72-C92BA29FB6FC}" srcOrd="8" destOrd="0" presId="urn:microsoft.com/office/officeart/2005/8/layout/radial6"/>
    <dgm:cxn modelId="{168FD04D-6548-4A4F-9D5C-77A1AAF98720}" type="presParOf" srcId="{D8C5AE26-4AEC-4080-B4EF-8F456CF409B0}" destId="{09C34C1D-C72A-4951-AE91-314B557C0575}" srcOrd="9" destOrd="0" presId="urn:microsoft.com/office/officeart/2005/8/layout/radial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D10E856-52EF-41E7-93DA-23D53B50F734}" type="doc">
      <dgm:prSet loTypeId="urn:microsoft.com/office/officeart/2005/8/layout/process3" loCatId="process" qsTypeId="urn:microsoft.com/office/officeart/2005/8/quickstyle/simple1" qsCatId="simple" csTypeId="urn:microsoft.com/office/officeart/2005/8/colors/accent1_2" csCatId="accent1" phldr="1"/>
      <dgm:spPr/>
      <dgm:t>
        <a:bodyPr/>
        <a:lstStyle/>
        <a:p>
          <a:endParaRPr lang="en-US"/>
        </a:p>
      </dgm:t>
    </dgm:pt>
    <dgm:pt modelId="{D5C06A76-16D9-4C9C-A41B-11E6B829546E}">
      <dgm:prSet phldrT="[Text]"/>
      <dgm:spPr/>
      <dgm:t>
        <a:bodyPr/>
        <a:lstStyle/>
        <a:p>
          <a:r>
            <a:rPr lang="en-US" dirty="0"/>
            <a:t>What it does</a:t>
          </a:r>
        </a:p>
      </dgm:t>
    </dgm:pt>
    <dgm:pt modelId="{9A134B43-391E-405F-947E-F5DB8D2BECA8}" type="parTrans" cxnId="{12CA5238-75C4-49D1-8222-91F8B66F00A7}">
      <dgm:prSet/>
      <dgm:spPr/>
      <dgm:t>
        <a:bodyPr/>
        <a:lstStyle/>
        <a:p>
          <a:endParaRPr lang="en-US"/>
        </a:p>
      </dgm:t>
    </dgm:pt>
    <dgm:pt modelId="{D4600C01-A92B-457E-9DF9-D322494EBA2B}" type="sibTrans" cxnId="{12CA5238-75C4-49D1-8222-91F8B66F00A7}">
      <dgm:prSet/>
      <dgm:spPr/>
      <dgm:t>
        <a:bodyPr/>
        <a:lstStyle/>
        <a:p>
          <a:endParaRPr lang="en-US" dirty="0"/>
        </a:p>
      </dgm:t>
    </dgm:pt>
    <dgm:pt modelId="{0E27C546-D59C-4BFC-836D-4C1E5632D8FF}">
      <dgm:prSet phldrT="[Text]"/>
      <dgm:spPr/>
      <dgm:t>
        <a:bodyPr/>
        <a:lstStyle/>
        <a:p>
          <a:pPr>
            <a:spcAft>
              <a:spcPts val="600"/>
            </a:spcAft>
          </a:pPr>
          <a:r>
            <a:rPr lang="en-US" dirty="0"/>
            <a:t>Groups diagnosis codes into medical condition classes using a classification system</a:t>
          </a:r>
        </a:p>
      </dgm:t>
    </dgm:pt>
    <dgm:pt modelId="{DE172173-22F2-4772-B97F-8BDD895684EE}" type="parTrans" cxnId="{7C652776-5665-4690-B1D1-2B5A52BF2BB3}">
      <dgm:prSet/>
      <dgm:spPr/>
      <dgm:t>
        <a:bodyPr/>
        <a:lstStyle/>
        <a:p>
          <a:endParaRPr lang="en-US"/>
        </a:p>
      </dgm:t>
    </dgm:pt>
    <dgm:pt modelId="{6C47D953-3A86-4459-AD02-A7C343B5B4E3}" type="sibTrans" cxnId="{7C652776-5665-4690-B1D1-2B5A52BF2BB3}">
      <dgm:prSet/>
      <dgm:spPr/>
      <dgm:t>
        <a:bodyPr/>
        <a:lstStyle/>
        <a:p>
          <a:endParaRPr lang="en-US"/>
        </a:p>
      </dgm:t>
    </dgm:pt>
    <dgm:pt modelId="{81C8AECE-EC8C-4714-9342-EE97B3B4FC5D}">
      <dgm:prSet phldrT="[Text]"/>
      <dgm:spPr/>
      <dgm:t>
        <a:bodyPr/>
        <a:lstStyle/>
        <a:p>
          <a:r>
            <a:rPr lang="en-US" dirty="0"/>
            <a:t>How it is used</a:t>
          </a:r>
        </a:p>
      </dgm:t>
    </dgm:pt>
    <dgm:pt modelId="{316D222D-FA3C-4A22-9DE5-C452654CDB4D}" type="parTrans" cxnId="{A8C67EF8-831C-48FE-869A-68CD70848D26}">
      <dgm:prSet/>
      <dgm:spPr/>
      <dgm:t>
        <a:bodyPr/>
        <a:lstStyle/>
        <a:p>
          <a:endParaRPr lang="en-US"/>
        </a:p>
      </dgm:t>
    </dgm:pt>
    <dgm:pt modelId="{0748AEF5-15CF-40DB-B184-B5E270DB45AF}" type="sibTrans" cxnId="{A8C67EF8-831C-48FE-869A-68CD70848D26}">
      <dgm:prSet/>
      <dgm:spPr/>
      <dgm:t>
        <a:bodyPr/>
        <a:lstStyle/>
        <a:p>
          <a:endParaRPr lang="en-US"/>
        </a:p>
      </dgm:t>
    </dgm:pt>
    <dgm:pt modelId="{1BBE589B-167B-44C1-BC15-7735C6A34351}">
      <dgm:prSet phldrT="[Text]"/>
      <dgm:spPr/>
      <dgm:t>
        <a:bodyPr/>
        <a:lstStyle/>
        <a:p>
          <a:pPr>
            <a:spcAft>
              <a:spcPts val="600"/>
            </a:spcAft>
          </a:pPr>
          <a:r>
            <a:rPr lang="en-US" dirty="0"/>
            <a:t>Presents a comprehensive clinical profile of an individual or group</a:t>
          </a:r>
        </a:p>
      </dgm:t>
    </dgm:pt>
    <dgm:pt modelId="{3CF1FBE2-5339-4EB6-99EB-9BFC24B0FF53}" type="parTrans" cxnId="{E41DB605-A0C3-49CD-B952-43E0986F2256}">
      <dgm:prSet/>
      <dgm:spPr/>
      <dgm:t>
        <a:bodyPr/>
        <a:lstStyle/>
        <a:p>
          <a:endParaRPr lang="en-US"/>
        </a:p>
      </dgm:t>
    </dgm:pt>
    <dgm:pt modelId="{35B3E3C1-7DD5-4C76-9B8F-7AA2F315D32C}" type="sibTrans" cxnId="{E41DB605-A0C3-49CD-B952-43E0986F2256}">
      <dgm:prSet/>
      <dgm:spPr/>
      <dgm:t>
        <a:bodyPr/>
        <a:lstStyle/>
        <a:p>
          <a:endParaRPr lang="en-US"/>
        </a:p>
      </dgm:t>
    </dgm:pt>
    <dgm:pt modelId="{B8E4B1AE-E54E-43BF-A1F6-B3DFC52160F0}">
      <dgm:prSet phldrT="[Text]"/>
      <dgm:spPr/>
      <dgm:t>
        <a:bodyPr/>
        <a:lstStyle/>
        <a:p>
          <a:pPr>
            <a:spcAft>
              <a:spcPts val="600"/>
            </a:spcAft>
          </a:pPr>
          <a:r>
            <a:rPr lang="en-US" dirty="0"/>
            <a:t>Creates disease identification criteria for selecting individuals for a care management program, or disease registry</a:t>
          </a:r>
        </a:p>
      </dgm:t>
    </dgm:pt>
    <dgm:pt modelId="{0EE82A78-60FA-49B0-8074-9F8151BCFE7C}" type="parTrans" cxnId="{1BD32344-B62B-42D8-87F7-AE1E24AD2DA7}">
      <dgm:prSet/>
      <dgm:spPr/>
      <dgm:t>
        <a:bodyPr/>
        <a:lstStyle/>
        <a:p>
          <a:endParaRPr lang="en-US"/>
        </a:p>
      </dgm:t>
    </dgm:pt>
    <dgm:pt modelId="{60E10D60-39DF-4561-844B-DC76EFBF91F0}" type="sibTrans" cxnId="{1BD32344-B62B-42D8-87F7-AE1E24AD2DA7}">
      <dgm:prSet/>
      <dgm:spPr/>
      <dgm:t>
        <a:bodyPr/>
        <a:lstStyle/>
        <a:p>
          <a:endParaRPr lang="en-US"/>
        </a:p>
      </dgm:t>
    </dgm:pt>
    <dgm:pt modelId="{AE386426-CA1A-4F40-BF2D-FB72B9B9A066}">
      <dgm:prSet phldrT="[Text]"/>
      <dgm:spPr/>
      <dgm:t>
        <a:bodyPr/>
        <a:lstStyle/>
        <a:p>
          <a:pPr>
            <a:spcAft>
              <a:spcPts val="600"/>
            </a:spcAft>
          </a:pPr>
          <a:r>
            <a:rPr lang="en-US" dirty="0"/>
            <a:t>Measures the illness burden of individuals</a:t>
          </a:r>
        </a:p>
      </dgm:t>
    </dgm:pt>
    <dgm:pt modelId="{587746D2-7727-4FA2-BA79-123CF9B23A93}" type="parTrans" cxnId="{F57B5B13-E648-4060-9A28-BB24616AB7B5}">
      <dgm:prSet/>
      <dgm:spPr/>
      <dgm:t>
        <a:bodyPr/>
        <a:lstStyle/>
        <a:p>
          <a:endParaRPr lang="en-US"/>
        </a:p>
      </dgm:t>
    </dgm:pt>
    <dgm:pt modelId="{1A01E7D9-6B36-44DD-8874-E21CE9580423}" type="sibTrans" cxnId="{F57B5B13-E648-4060-9A28-BB24616AB7B5}">
      <dgm:prSet/>
      <dgm:spPr/>
      <dgm:t>
        <a:bodyPr/>
        <a:lstStyle/>
        <a:p>
          <a:endParaRPr lang="en-US"/>
        </a:p>
      </dgm:t>
    </dgm:pt>
    <dgm:pt modelId="{A3E0FA18-5D1B-42B7-A48B-CD7510D73EF3}">
      <dgm:prSet phldrT="[Text]"/>
      <dgm:spPr/>
      <dgm:t>
        <a:bodyPr/>
        <a:lstStyle/>
        <a:p>
          <a:pPr>
            <a:spcAft>
              <a:spcPts val="600"/>
            </a:spcAft>
          </a:pPr>
          <a:r>
            <a:rPr lang="en-US" dirty="0"/>
            <a:t>Applies models to data to produce output</a:t>
          </a:r>
        </a:p>
      </dgm:t>
    </dgm:pt>
    <dgm:pt modelId="{D98F0F15-1AE5-4FF5-816A-51C5AB3DC4D9}" type="parTrans" cxnId="{F0E22881-55A3-4DFE-A681-D7A654900C54}">
      <dgm:prSet/>
      <dgm:spPr/>
      <dgm:t>
        <a:bodyPr/>
        <a:lstStyle/>
        <a:p>
          <a:endParaRPr lang="en-US"/>
        </a:p>
      </dgm:t>
    </dgm:pt>
    <dgm:pt modelId="{0ADB8802-3BF4-4AC3-8416-54FF23292D31}" type="sibTrans" cxnId="{F0E22881-55A3-4DFE-A681-D7A654900C54}">
      <dgm:prSet/>
      <dgm:spPr/>
      <dgm:t>
        <a:bodyPr/>
        <a:lstStyle/>
        <a:p>
          <a:endParaRPr lang="en-US"/>
        </a:p>
      </dgm:t>
    </dgm:pt>
    <dgm:pt modelId="{327A6C73-9536-45B3-BDCF-663EEB472389}">
      <dgm:prSet phldrT="[Text]"/>
      <dgm:spPr/>
      <dgm:t>
        <a:bodyPr/>
        <a:lstStyle/>
        <a:p>
          <a:pPr>
            <a:spcAft>
              <a:spcPts val="600"/>
            </a:spcAft>
          </a:pPr>
          <a:r>
            <a:rPr lang="en-US" dirty="0"/>
            <a:t>Passes output to one of our canned reports, to a 3</a:t>
          </a:r>
          <a:r>
            <a:rPr lang="en-US" baseline="30000" dirty="0"/>
            <a:t>rd</a:t>
          </a:r>
          <a:r>
            <a:rPr lang="en-US" dirty="0"/>
            <a:t> party reporting system, workflow application, or a VH product</a:t>
          </a:r>
        </a:p>
      </dgm:t>
    </dgm:pt>
    <dgm:pt modelId="{888736D6-C94A-42A8-8EC8-EDAA6D548F03}" type="parTrans" cxnId="{A1A1F47B-9B4E-4936-BE43-D06995B89DE1}">
      <dgm:prSet/>
      <dgm:spPr/>
    </dgm:pt>
    <dgm:pt modelId="{B88DEAEF-83BF-4613-BF41-4ABA973F8512}" type="sibTrans" cxnId="{A1A1F47B-9B4E-4936-BE43-D06995B89DE1}">
      <dgm:prSet/>
      <dgm:spPr/>
    </dgm:pt>
    <dgm:pt modelId="{D68A8348-DC67-4D2C-8970-C9C522EB660E}" type="pres">
      <dgm:prSet presAssocID="{4D10E856-52EF-41E7-93DA-23D53B50F734}" presName="linearFlow" presStyleCnt="0">
        <dgm:presLayoutVars>
          <dgm:dir/>
          <dgm:animLvl val="lvl"/>
          <dgm:resizeHandles val="exact"/>
        </dgm:presLayoutVars>
      </dgm:prSet>
      <dgm:spPr/>
    </dgm:pt>
    <dgm:pt modelId="{C820017E-465A-4A61-9B59-09F037F14155}" type="pres">
      <dgm:prSet presAssocID="{D5C06A76-16D9-4C9C-A41B-11E6B829546E}" presName="composite" presStyleCnt="0"/>
      <dgm:spPr/>
    </dgm:pt>
    <dgm:pt modelId="{77E0883B-522A-4002-A039-5B334627AD25}" type="pres">
      <dgm:prSet presAssocID="{D5C06A76-16D9-4C9C-A41B-11E6B829546E}" presName="parTx" presStyleLbl="node1" presStyleIdx="0" presStyleCnt="2">
        <dgm:presLayoutVars>
          <dgm:chMax val="0"/>
          <dgm:chPref val="0"/>
          <dgm:bulletEnabled val="1"/>
        </dgm:presLayoutVars>
      </dgm:prSet>
      <dgm:spPr/>
    </dgm:pt>
    <dgm:pt modelId="{8A6FAA96-0CC4-4962-9E8E-63A174115E88}" type="pres">
      <dgm:prSet presAssocID="{D5C06A76-16D9-4C9C-A41B-11E6B829546E}" presName="parSh" presStyleLbl="node1" presStyleIdx="0" presStyleCnt="2"/>
      <dgm:spPr/>
    </dgm:pt>
    <dgm:pt modelId="{395792F3-9B4A-4E42-A725-88FFE19B390D}" type="pres">
      <dgm:prSet presAssocID="{D5C06A76-16D9-4C9C-A41B-11E6B829546E}" presName="desTx" presStyleLbl="fgAcc1" presStyleIdx="0" presStyleCnt="2">
        <dgm:presLayoutVars>
          <dgm:bulletEnabled val="1"/>
        </dgm:presLayoutVars>
      </dgm:prSet>
      <dgm:spPr/>
    </dgm:pt>
    <dgm:pt modelId="{231C2204-F682-4373-940A-182606D11C8B}" type="pres">
      <dgm:prSet presAssocID="{D4600C01-A92B-457E-9DF9-D322494EBA2B}" presName="sibTrans" presStyleLbl="sibTrans2D1" presStyleIdx="0" presStyleCnt="1"/>
      <dgm:spPr/>
    </dgm:pt>
    <dgm:pt modelId="{11E2C9A1-DF43-4567-9757-8B9C47DF36DC}" type="pres">
      <dgm:prSet presAssocID="{D4600C01-A92B-457E-9DF9-D322494EBA2B}" presName="connTx" presStyleLbl="sibTrans2D1" presStyleIdx="0" presStyleCnt="1"/>
      <dgm:spPr/>
    </dgm:pt>
    <dgm:pt modelId="{9AABB123-738F-41EA-8D1A-605F44EF58F4}" type="pres">
      <dgm:prSet presAssocID="{81C8AECE-EC8C-4714-9342-EE97B3B4FC5D}" presName="composite" presStyleCnt="0"/>
      <dgm:spPr/>
    </dgm:pt>
    <dgm:pt modelId="{097EF7A3-D087-46FF-B89E-EE23612275F2}" type="pres">
      <dgm:prSet presAssocID="{81C8AECE-EC8C-4714-9342-EE97B3B4FC5D}" presName="parTx" presStyleLbl="node1" presStyleIdx="0" presStyleCnt="2">
        <dgm:presLayoutVars>
          <dgm:chMax val="0"/>
          <dgm:chPref val="0"/>
          <dgm:bulletEnabled val="1"/>
        </dgm:presLayoutVars>
      </dgm:prSet>
      <dgm:spPr/>
    </dgm:pt>
    <dgm:pt modelId="{2B640123-7B3B-43B7-9F60-B5D8A9B2455D}" type="pres">
      <dgm:prSet presAssocID="{81C8AECE-EC8C-4714-9342-EE97B3B4FC5D}" presName="parSh" presStyleLbl="node1" presStyleIdx="1" presStyleCnt="2"/>
      <dgm:spPr/>
    </dgm:pt>
    <dgm:pt modelId="{F41C6C39-C308-4579-A5FF-B20D207FE154}" type="pres">
      <dgm:prSet presAssocID="{81C8AECE-EC8C-4714-9342-EE97B3B4FC5D}" presName="desTx" presStyleLbl="fgAcc1" presStyleIdx="1" presStyleCnt="2">
        <dgm:presLayoutVars>
          <dgm:bulletEnabled val="1"/>
        </dgm:presLayoutVars>
      </dgm:prSet>
      <dgm:spPr/>
    </dgm:pt>
  </dgm:ptLst>
  <dgm:cxnLst>
    <dgm:cxn modelId="{E41DB605-A0C3-49CD-B952-43E0986F2256}" srcId="{81C8AECE-EC8C-4714-9342-EE97B3B4FC5D}" destId="{1BBE589B-167B-44C1-BC15-7735C6A34351}" srcOrd="0" destOrd="0" parTransId="{3CF1FBE2-5339-4EB6-99EB-9BFC24B0FF53}" sibTransId="{35B3E3C1-7DD5-4C76-9B8F-7AA2F315D32C}"/>
    <dgm:cxn modelId="{184E5D06-D44F-47EF-8590-CAC08D8701EF}" type="presOf" srcId="{327A6C73-9536-45B3-BDCF-663EEB472389}" destId="{395792F3-9B4A-4E42-A725-88FFE19B390D}" srcOrd="0" destOrd="2" presId="urn:microsoft.com/office/officeart/2005/8/layout/process3"/>
    <dgm:cxn modelId="{F57B5B13-E648-4060-9A28-BB24616AB7B5}" srcId="{81C8AECE-EC8C-4714-9342-EE97B3B4FC5D}" destId="{AE386426-CA1A-4F40-BF2D-FB72B9B9A066}" srcOrd="2" destOrd="0" parTransId="{587746D2-7727-4FA2-BA79-123CF9B23A93}" sibTransId="{1A01E7D9-6B36-44DD-8874-E21CE9580423}"/>
    <dgm:cxn modelId="{12CA5238-75C4-49D1-8222-91F8B66F00A7}" srcId="{4D10E856-52EF-41E7-93DA-23D53B50F734}" destId="{D5C06A76-16D9-4C9C-A41B-11E6B829546E}" srcOrd="0" destOrd="0" parTransId="{9A134B43-391E-405F-947E-F5DB8D2BECA8}" sibTransId="{D4600C01-A92B-457E-9DF9-D322494EBA2B}"/>
    <dgm:cxn modelId="{1BD32344-B62B-42D8-87F7-AE1E24AD2DA7}" srcId="{81C8AECE-EC8C-4714-9342-EE97B3B4FC5D}" destId="{B8E4B1AE-E54E-43BF-A1F6-B3DFC52160F0}" srcOrd="1" destOrd="0" parTransId="{0EE82A78-60FA-49B0-8074-9F8151BCFE7C}" sibTransId="{60E10D60-39DF-4561-844B-DC76EFBF91F0}"/>
    <dgm:cxn modelId="{FB8EAC44-3E46-4C18-ABE7-590E90F98FD0}" type="presOf" srcId="{D4600C01-A92B-457E-9DF9-D322494EBA2B}" destId="{11E2C9A1-DF43-4567-9757-8B9C47DF36DC}" srcOrd="1" destOrd="0" presId="urn:microsoft.com/office/officeart/2005/8/layout/process3"/>
    <dgm:cxn modelId="{238A1248-4316-4615-9482-FD5F6B4E0BFD}" type="presOf" srcId="{81C8AECE-EC8C-4714-9342-EE97B3B4FC5D}" destId="{2B640123-7B3B-43B7-9F60-B5D8A9B2455D}" srcOrd="1" destOrd="0" presId="urn:microsoft.com/office/officeart/2005/8/layout/process3"/>
    <dgm:cxn modelId="{7C652776-5665-4690-B1D1-2B5A52BF2BB3}" srcId="{D5C06A76-16D9-4C9C-A41B-11E6B829546E}" destId="{0E27C546-D59C-4BFC-836D-4C1E5632D8FF}" srcOrd="0" destOrd="0" parTransId="{DE172173-22F2-4772-B97F-8BDD895684EE}" sibTransId="{6C47D953-3A86-4459-AD02-A7C343B5B4E3}"/>
    <dgm:cxn modelId="{A1A1F47B-9B4E-4936-BE43-D06995B89DE1}" srcId="{D5C06A76-16D9-4C9C-A41B-11E6B829546E}" destId="{327A6C73-9536-45B3-BDCF-663EEB472389}" srcOrd="2" destOrd="0" parTransId="{888736D6-C94A-42A8-8EC8-EDAA6D548F03}" sibTransId="{B88DEAEF-83BF-4613-BF41-4ABA973F8512}"/>
    <dgm:cxn modelId="{77BE177D-AB4D-4C6E-B858-7168C496129A}" type="presOf" srcId="{A3E0FA18-5D1B-42B7-A48B-CD7510D73EF3}" destId="{395792F3-9B4A-4E42-A725-88FFE19B390D}" srcOrd="0" destOrd="1" presId="urn:microsoft.com/office/officeart/2005/8/layout/process3"/>
    <dgm:cxn modelId="{F0E22881-55A3-4DFE-A681-D7A654900C54}" srcId="{D5C06A76-16D9-4C9C-A41B-11E6B829546E}" destId="{A3E0FA18-5D1B-42B7-A48B-CD7510D73EF3}" srcOrd="1" destOrd="0" parTransId="{D98F0F15-1AE5-4FF5-816A-51C5AB3DC4D9}" sibTransId="{0ADB8802-3BF4-4AC3-8416-54FF23292D31}"/>
    <dgm:cxn modelId="{B9227A83-DEF9-4009-BCE1-695773F42E04}" type="presOf" srcId="{AE386426-CA1A-4F40-BF2D-FB72B9B9A066}" destId="{F41C6C39-C308-4579-A5FF-B20D207FE154}" srcOrd="0" destOrd="2" presId="urn:microsoft.com/office/officeart/2005/8/layout/process3"/>
    <dgm:cxn modelId="{BAB8BC93-F961-44B0-9832-FD78029F58E3}" type="presOf" srcId="{B8E4B1AE-E54E-43BF-A1F6-B3DFC52160F0}" destId="{F41C6C39-C308-4579-A5FF-B20D207FE154}" srcOrd="0" destOrd="1" presId="urn:microsoft.com/office/officeart/2005/8/layout/process3"/>
    <dgm:cxn modelId="{0C5209BA-2FF5-4BB7-81DA-F77C96D374DE}" type="presOf" srcId="{0E27C546-D59C-4BFC-836D-4C1E5632D8FF}" destId="{395792F3-9B4A-4E42-A725-88FFE19B390D}" srcOrd="0" destOrd="0" presId="urn:microsoft.com/office/officeart/2005/8/layout/process3"/>
    <dgm:cxn modelId="{ED4B08BF-4935-47F7-92F4-61CB20BBC08A}" type="presOf" srcId="{1BBE589B-167B-44C1-BC15-7735C6A34351}" destId="{F41C6C39-C308-4579-A5FF-B20D207FE154}" srcOrd="0" destOrd="0" presId="urn:microsoft.com/office/officeart/2005/8/layout/process3"/>
    <dgm:cxn modelId="{27EB4BC7-EB55-4174-91D9-CA3CB953993C}" type="presOf" srcId="{D5C06A76-16D9-4C9C-A41B-11E6B829546E}" destId="{8A6FAA96-0CC4-4962-9E8E-63A174115E88}" srcOrd="1" destOrd="0" presId="urn:microsoft.com/office/officeart/2005/8/layout/process3"/>
    <dgm:cxn modelId="{538682DA-194A-4C48-ACB8-AC994FE90E6A}" type="presOf" srcId="{D5C06A76-16D9-4C9C-A41B-11E6B829546E}" destId="{77E0883B-522A-4002-A039-5B334627AD25}" srcOrd="0" destOrd="0" presId="urn:microsoft.com/office/officeart/2005/8/layout/process3"/>
    <dgm:cxn modelId="{745EDEE8-4E7A-4920-8433-F7D0B7605BF3}" type="presOf" srcId="{81C8AECE-EC8C-4714-9342-EE97B3B4FC5D}" destId="{097EF7A3-D087-46FF-B89E-EE23612275F2}" srcOrd="0" destOrd="0" presId="urn:microsoft.com/office/officeart/2005/8/layout/process3"/>
    <dgm:cxn modelId="{AED10DED-0719-481C-919C-07F1A24CCF90}" type="presOf" srcId="{D4600C01-A92B-457E-9DF9-D322494EBA2B}" destId="{231C2204-F682-4373-940A-182606D11C8B}" srcOrd="0" destOrd="0" presId="urn:microsoft.com/office/officeart/2005/8/layout/process3"/>
    <dgm:cxn modelId="{2C70F4F0-C516-4802-B3ED-50C3852244A0}" type="presOf" srcId="{4D10E856-52EF-41E7-93DA-23D53B50F734}" destId="{D68A8348-DC67-4D2C-8970-C9C522EB660E}" srcOrd="0" destOrd="0" presId="urn:microsoft.com/office/officeart/2005/8/layout/process3"/>
    <dgm:cxn modelId="{A8C67EF8-831C-48FE-869A-68CD70848D26}" srcId="{4D10E856-52EF-41E7-93DA-23D53B50F734}" destId="{81C8AECE-EC8C-4714-9342-EE97B3B4FC5D}" srcOrd="1" destOrd="0" parTransId="{316D222D-FA3C-4A22-9DE5-C452654CDB4D}" sibTransId="{0748AEF5-15CF-40DB-B184-B5E270DB45AF}"/>
    <dgm:cxn modelId="{79E743D7-6354-41AD-B71D-5C064A5ACF3F}" type="presParOf" srcId="{D68A8348-DC67-4D2C-8970-C9C522EB660E}" destId="{C820017E-465A-4A61-9B59-09F037F14155}" srcOrd="0" destOrd="0" presId="urn:microsoft.com/office/officeart/2005/8/layout/process3"/>
    <dgm:cxn modelId="{F8250BB2-84F4-47CC-A830-8C3A865B42E2}" type="presParOf" srcId="{C820017E-465A-4A61-9B59-09F037F14155}" destId="{77E0883B-522A-4002-A039-5B334627AD25}" srcOrd="0" destOrd="0" presId="urn:microsoft.com/office/officeart/2005/8/layout/process3"/>
    <dgm:cxn modelId="{611DBEC6-6F86-4078-A3E9-A57D3541E96A}" type="presParOf" srcId="{C820017E-465A-4A61-9B59-09F037F14155}" destId="{8A6FAA96-0CC4-4962-9E8E-63A174115E88}" srcOrd="1" destOrd="0" presId="urn:microsoft.com/office/officeart/2005/8/layout/process3"/>
    <dgm:cxn modelId="{3E724F7F-1605-4ED9-88D3-DD8DE02DC2B0}" type="presParOf" srcId="{C820017E-465A-4A61-9B59-09F037F14155}" destId="{395792F3-9B4A-4E42-A725-88FFE19B390D}" srcOrd="2" destOrd="0" presId="urn:microsoft.com/office/officeart/2005/8/layout/process3"/>
    <dgm:cxn modelId="{392C7C8A-ED0E-46D3-8911-909F1A21E95C}" type="presParOf" srcId="{D68A8348-DC67-4D2C-8970-C9C522EB660E}" destId="{231C2204-F682-4373-940A-182606D11C8B}" srcOrd="1" destOrd="0" presId="urn:microsoft.com/office/officeart/2005/8/layout/process3"/>
    <dgm:cxn modelId="{0876B2D0-5C23-4D11-89C8-45C0E2B52ACC}" type="presParOf" srcId="{231C2204-F682-4373-940A-182606D11C8B}" destId="{11E2C9A1-DF43-4567-9757-8B9C47DF36DC}" srcOrd="0" destOrd="0" presId="urn:microsoft.com/office/officeart/2005/8/layout/process3"/>
    <dgm:cxn modelId="{2555D5AA-B7DD-4A60-85C4-FD2362C7B392}" type="presParOf" srcId="{D68A8348-DC67-4D2C-8970-C9C522EB660E}" destId="{9AABB123-738F-41EA-8D1A-605F44EF58F4}" srcOrd="2" destOrd="0" presId="urn:microsoft.com/office/officeart/2005/8/layout/process3"/>
    <dgm:cxn modelId="{682DC4FD-45C9-42F6-9626-8537C953E1AE}" type="presParOf" srcId="{9AABB123-738F-41EA-8D1A-605F44EF58F4}" destId="{097EF7A3-D087-46FF-B89E-EE23612275F2}" srcOrd="0" destOrd="0" presId="urn:microsoft.com/office/officeart/2005/8/layout/process3"/>
    <dgm:cxn modelId="{7DC2FE3B-6942-4892-8B73-FBF876FD4E9C}" type="presParOf" srcId="{9AABB123-738F-41EA-8D1A-605F44EF58F4}" destId="{2B640123-7B3B-43B7-9F60-B5D8A9B2455D}" srcOrd="1" destOrd="0" presId="urn:microsoft.com/office/officeart/2005/8/layout/process3"/>
    <dgm:cxn modelId="{8E46F830-0048-48C8-9AEB-B63844B0E5F4}" type="presParOf" srcId="{9AABB123-738F-41EA-8D1A-605F44EF58F4}" destId="{F41C6C39-C308-4579-A5FF-B20D207FE154}" srcOrd="2" destOrd="0" presId="urn:microsoft.com/office/officeart/2005/8/layout/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875DFCD-8D27-4A26-8789-76C7905BC2FB}" type="doc">
      <dgm:prSet loTypeId="urn:microsoft.com/office/officeart/2005/8/layout/hList6" loCatId="list" qsTypeId="urn:microsoft.com/office/officeart/2005/8/quickstyle/simple1" qsCatId="simple" csTypeId="urn:microsoft.com/office/officeart/2005/8/colors/accent1_2" csCatId="accent1" phldr="1"/>
      <dgm:spPr/>
      <dgm:t>
        <a:bodyPr/>
        <a:lstStyle/>
        <a:p>
          <a:endParaRPr lang="en-US"/>
        </a:p>
      </dgm:t>
    </dgm:pt>
    <dgm:pt modelId="{4BC3223D-8DA1-4E72-A078-82899F781952}">
      <dgm:prSet phldrT="[Text]" custT="1"/>
      <dgm:spPr>
        <a:solidFill>
          <a:srgbClr val="A1DA8B"/>
        </a:solidFill>
      </dgm:spPr>
      <dgm:t>
        <a:bodyPr/>
        <a:lstStyle/>
        <a:p>
          <a:pPr algn="ctr">
            <a:spcBef>
              <a:spcPct val="0"/>
            </a:spcBef>
          </a:pPr>
          <a:r>
            <a:rPr lang="en-US" sz="1800" b="1" dirty="0">
              <a:solidFill>
                <a:schemeClr val="bg1"/>
              </a:solidFill>
              <a:latin typeface="Arial" pitchFamily="34" charset="0"/>
              <a:cs typeface="Arial" pitchFamily="34" charset="0"/>
            </a:rPr>
            <a:t>Financial Risk Solutions</a:t>
          </a:r>
        </a:p>
      </dgm:t>
    </dgm:pt>
    <dgm:pt modelId="{507AEFE3-FDC1-4BDD-B349-2D5793FAF2D5}" type="parTrans" cxnId="{A6992E16-E446-4FC5-960E-57D82944D761}">
      <dgm:prSet/>
      <dgm:spPr/>
      <dgm:t>
        <a:bodyPr/>
        <a:lstStyle/>
        <a:p>
          <a:endParaRPr lang="en-US" sz="1400">
            <a:latin typeface="Arial" pitchFamily="34" charset="0"/>
            <a:cs typeface="Arial" pitchFamily="34" charset="0"/>
          </a:endParaRPr>
        </a:p>
      </dgm:t>
    </dgm:pt>
    <dgm:pt modelId="{CBDD8AAE-7FA1-4FDC-86F0-38824E54247E}" type="sibTrans" cxnId="{A6992E16-E446-4FC5-960E-57D82944D761}">
      <dgm:prSet/>
      <dgm:spPr/>
      <dgm:t>
        <a:bodyPr/>
        <a:lstStyle/>
        <a:p>
          <a:endParaRPr lang="en-US" sz="1400">
            <a:latin typeface="Arial" pitchFamily="34" charset="0"/>
            <a:cs typeface="Arial" pitchFamily="34" charset="0"/>
          </a:endParaRPr>
        </a:p>
      </dgm:t>
    </dgm:pt>
    <dgm:pt modelId="{1F145D5E-131B-44FA-B9A6-663B31688F56}">
      <dgm:prSet phldrT="[Text]" custT="1"/>
      <dgm:spPr>
        <a:solidFill>
          <a:srgbClr val="0078AE"/>
        </a:solidFill>
      </dgm:spPr>
      <dgm:t>
        <a:bodyPr/>
        <a:lstStyle/>
        <a:p>
          <a:pPr algn="l">
            <a:spcBef>
              <a:spcPct val="0"/>
            </a:spcBef>
          </a:pPr>
          <a:r>
            <a:rPr lang="en-US" sz="1400" dirty="0">
              <a:latin typeface="Arial" pitchFamily="34" charset="0"/>
              <a:cs typeface="Arial" pitchFamily="34" charset="0"/>
            </a:rPr>
            <a:t>Premium Setting</a:t>
          </a:r>
        </a:p>
      </dgm:t>
    </dgm:pt>
    <dgm:pt modelId="{9457D2E3-A778-49C9-9A55-EC2B58641C81}">
      <dgm:prSet phldrT="[Text]" custT="1"/>
      <dgm:spPr>
        <a:solidFill>
          <a:srgbClr val="0078AE"/>
        </a:solidFill>
      </dgm:spPr>
      <dgm:t>
        <a:bodyPr/>
        <a:lstStyle/>
        <a:p>
          <a:pPr algn="l">
            <a:spcBef>
              <a:spcPct val="0"/>
            </a:spcBef>
          </a:pPr>
          <a:r>
            <a:rPr lang="en-US" sz="1400" dirty="0">
              <a:latin typeface="Arial" pitchFamily="34" charset="0"/>
              <a:cs typeface="Arial" pitchFamily="34" charset="0"/>
            </a:rPr>
            <a:t>Underwriting</a:t>
          </a:r>
        </a:p>
      </dgm:t>
    </dgm:pt>
    <dgm:pt modelId="{943F4056-5F07-48FD-9805-7F3B5844450E}" type="sibTrans" cxnId="{826F87F4-6FDB-4B80-9D28-31D28D9826B9}">
      <dgm:prSet/>
      <dgm:spPr/>
      <dgm:t>
        <a:bodyPr/>
        <a:lstStyle/>
        <a:p>
          <a:endParaRPr lang="en-US" sz="1400">
            <a:latin typeface="Arial" pitchFamily="34" charset="0"/>
            <a:cs typeface="Arial" pitchFamily="34" charset="0"/>
          </a:endParaRPr>
        </a:p>
      </dgm:t>
    </dgm:pt>
    <dgm:pt modelId="{D08166BC-E248-4602-AFAD-959835544DA9}" type="parTrans" cxnId="{826F87F4-6FDB-4B80-9D28-31D28D9826B9}">
      <dgm:prSet/>
      <dgm:spPr/>
      <dgm:t>
        <a:bodyPr/>
        <a:lstStyle/>
        <a:p>
          <a:endParaRPr lang="en-US" sz="1400">
            <a:latin typeface="Arial" pitchFamily="34" charset="0"/>
            <a:cs typeface="Arial" pitchFamily="34" charset="0"/>
          </a:endParaRPr>
        </a:p>
      </dgm:t>
    </dgm:pt>
    <dgm:pt modelId="{8080B5B7-A05C-4BCB-BA6D-296CCAF2DF73}" type="sibTrans" cxnId="{2CC8C76A-F3F5-4365-B648-A9BFE99FD6B4}">
      <dgm:prSet/>
      <dgm:spPr/>
      <dgm:t>
        <a:bodyPr/>
        <a:lstStyle/>
        <a:p>
          <a:endParaRPr lang="en-US" sz="1400">
            <a:latin typeface="Arial" pitchFamily="34" charset="0"/>
            <a:cs typeface="Arial" pitchFamily="34" charset="0"/>
          </a:endParaRPr>
        </a:p>
      </dgm:t>
    </dgm:pt>
    <dgm:pt modelId="{659ED383-6058-40E4-B6A8-B23EE786893E}" type="parTrans" cxnId="{2CC8C76A-F3F5-4365-B648-A9BFE99FD6B4}">
      <dgm:prSet/>
      <dgm:spPr/>
      <dgm:t>
        <a:bodyPr/>
        <a:lstStyle/>
        <a:p>
          <a:endParaRPr lang="en-US" sz="1400">
            <a:latin typeface="Arial" pitchFamily="34" charset="0"/>
            <a:cs typeface="Arial" pitchFamily="34" charset="0"/>
          </a:endParaRPr>
        </a:p>
      </dgm:t>
    </dgm:pt>
    <dgm:pt modelId="{57F22A79-A5DE-4AAC-92CE-CEE79BC12B74}">
      <dgm:prSet phldrT="[Text]" custT="1"/>
      <dgm:spPr>
        <a:solidFill>
          <a:srgbClr val="A1DA8B"/>
        </a:solidFill>
      </dgm:spPr>
      <dgm:t>
        <a:bodyPr/>
        <a:lstStyle/>
        <a:p>
          <a:pPr algn="l">
            <a:spcBef>
              <a:spcPct val="0"/>
            </a:spcBef>
          </a:pPr>
          <a:r>
            <a:rPr lang="en-US" sz="1400" dirty="0">
              <a:latin typeface="Arial" pitchFamily="34" charset="0"/>
              <a:cs typeface="Arial" pitchFamily="34" charset="0"/>
            </a:rPr>
            <a:t>Cost &amp; Utilization reporting</a:t>
          </a:r>
        </a:p>
      </dgm:t>
    </dgm:pt>
    <dgm:pt modelId="{5E61D7B4-13D2-47E4-A5CB-974053901528}" type="sibTrans" cxnId="{BDE9F269-2A73-452F-83A7-0D05D5556EB5}">
      <dgm:prSet/>
      <dgm:spPr/>
      <dgm:t>
        <a:bodyPr/>
        <a:lstStyle/>
        <a:p>
          <a:endParaRPr lang="en-US" sz="1400">
            <a:latin typeface="Arial" pitchFamily="34" charset="0"/>
            <a:cs typeface="Arial" pitchFamily="34" charset="0"/>
          </a:endParaRPr>
        </a:p>
      </dgm:t>
    </dgm:pt>
    <dgm:pt modelId="{B4458C7D-935F-435B-A015-57C4A5D32732}" type="parTrans" cxnId="{BDE9F269-2A73-452F-83A7-0D05D5556EB5}">
      <dgm:prSet/>
      <dgm:spPr/>
      <dgm:t>
        <a:bodyPr/>
        <a:lstStyle/>
        <a:p>
          <a:endParaRPr lang="en-US" sz="1400">
            <a:latin typeface="Arial" pitchFamily="34" charset="0"/>
            <a:cs typeface="Arial" pitchFamily="34" charset="0"/>
          </a:endParaRPr>
        </a:p>
      </dgm:t>
    </dgm:pt>
    <dgm:pt modelId="{7B1DDCDB-EB03-4EF2-B890-3C7ECA7F61B5}">
      <dgm:prSet phldrT="[Text]" custT="1"/>
      <dgm:spPr>
        <a:solidFill>
          <a:srgbClr val="A1DA8B"/>
        </a:solidFill>
      </dgm:spPr>
      <dgm:t>
        <a:bodyPr/>
        <a:lstStyle/>
        <a:p>
          <a:pPr algn="l">
            <a:spcBef>
              <a:spcPct val="0"/>
            </a:spcBef>
          </a:pPr>
          <a:r>
            <a:rPr lang="en-US" sz="1400" dirty="0">
              <a:latin typeface="Arial" pitchFamily="34" charset="0"/>
              <a:cs typeface="Arial" pitchFamily="34" charset="0"/>
            </a:rPr>
            <a:t>Risk Adjustment</a:t>
          </a:r>
        </a:p>
      </dgm:t>
    </dgm:pt>
    <dgm:pt modelId="{69A1649A-ADB1-4317-A0D6-EA544C4F436A}" type="sibTrans" cxnId="{A93C93D5-63CA-49E1-BEC6-513924BC6D11}">
      <dgm:prSet/>
      <dgm:spPr/>
      <dgm:t>
        <a:bodyPr/>
        <a:lstStyle/>
        <a:p>
          <a:endParaRPr lang="en-US" sz="1400">
            <a:latin typeface="Arial" pitchFamily="34" charset="0"/>
            <a:cs typeface="Arial" pitchFamily="34" charset="0"/>
          </a:endParaRPr>
        </a:p>
      </dgm:t>
    </dgm:pt>
    <dgm:pt modelId="{B26D8EB5-30B3-4C75-817F-906503BB952C}" type="parTrans" cxnId="{A93C93D5-63CA-49E1-BEC6-513924BC6D11}">
      <dgm:prSet/>
      <dgm:spPr/>
      <dgm:t>
        <a:bodyPr/>
        <a:lstStyle/>
        <a:p>
          <a:endParaRPr lang="en-US" sz="1400">
            <a:latin typeface="Arial" pitchFamily="34" charset="0"/>
            <a:cs typeface="Arial" pitchFamily="34" charset="0"/>
          </a:endParaRPr>
        </a:p>
      </dgm:t>
    </dgm:pt>
    <dgm:pt modelId="{AB54AED2-D6EE-429E-89F1-01176CB8F9EC}">
      <dgm:prSet phldrT="[Text]" custT="1"/>
      <dgm:spPr>
        <a:solidFill>
          <a:srgbClr val="A1DA8B"/>
        </a:solidFill>
      </dgm:spPr>
      <dgm:t>
        <a:bodyPr/>
        <a:lstStyle/>
        <a:p>
          <a:pPr algn="l">
            <a:spcBef>
              <a:spcPct val="0"/>
            </a:spcBef>
          </a:pPr>
          <a:r>
            <a:rPr lang="en-US" sz="1400" dirty="0">
              <a:latin typeface="Arial" pitchFamily="34" charset="0"/>
              <a:cs typeface="Arial" pitchFamily="34" charset="0"/>
            </a:rPr>
            <a:t>High-cost Case Identification</a:t>
          </a:r>
          <a:br>
            <a:rPr lang="en-US" sz="1400" dirty="0">
              <a:latin typeface="Arial" pitchFamily="34" charset="0"/>
              <a:cs typeface="Arial" pitchFamily="34" charset="0"/>
            </a:rPr>
          </a:br>
          <a:br>
            <a:rPr lang="en-US" sz="1400" dirty="0">
              <a:latin typeface="Arial" pitchFamily="34" charset="0"/>
              <a:cs typeface="Arial" pitchFamily="34" charset="0"/>
            </a:rPr>
          </a:br>
          <a:r>
            <a:rPr lang="en-US" sz="1600" b="1" i="1" dirty="0">
              <a:solidFill>
                <a:schemeClr val="bg1"/>
              </a:solidFill>
              <a:latin typeface="Arial" pitchFamily="34" charset="0"/>
              <a:cs typeface="Arial" pitchFamily="34" charset="0"/>
            </a:rPr>
            <a:t>For…</a:t>
          </a:r>
          <a:endParaRPr lang="en-US" sz="1600" dirty="0">
            <a:solidFill>
              <a:schemeClr val="bg1"/>
            </a:solidFill>
            <a:latin typeface="Arial" pitchFamily="34" charset="0"/>
            <a:cs typeface="Arial" pitchFamily="34" charset="0"/>
          </a:endParaRPr>
        </a:p>
      </dgm:t>
    </dgm:pt>
    <dgm:pt modelId="{8D9E5789-8406-4979-94C3-E1FBC4101A0F}" type="parTrans" cxnId="{EFBF0F26-4A57-44A0-8BE8-36F1216D0907}">
      <dgm:prSet/>
      <dgm:spPr/>
      <dgm:t>
        <a:bodyPr/>
        <a:lstStyle/>
        <a:p>
          <a:endParaRPr lang="en-US" sz="1400">
            <a:latin typeface="Arial" pitchFamily="34" charset="0"/>
            <a:cs typeface="Arial" pitchFamily="34" charset="0"/>
          </a:endParaRPr>
        </a:p>
      </dgm:t>
    </dgm:pt>
    <dgm:pt modelId="{DB867B54-FBF7-47C8-A755-243030B95845}" type="sibTrans" cxnId="{EFBF0F26-4A57-44A0-8BE8-36F1216D0907}">
      <dgm:prSet/>
      <dgm:spPr/>
      <dgm:t>
        <a:bodyPr/>
        <a:lstStyle/>
        <a:p>
          <a:endParaRPr lang="en-US" sz="1400">
            <a:latin typeface="Arial" pitchFamily="34" charset="0"/>
            <a:cs typeface="Arial" pitchFamily="34" charset="0"/>
          </a:endParaRPr>
        </a:p>
      </dgm:t>
    </dgm:pt>
    <dgm:pt modelId="{30DEF4FA-84DD-4666-A9EF-3138D47AD6A8}">
      <dgm:prSet phldrT="[Text]" custT="1"/>
      <dgm:spPr>
        <a:solidFill>
          <a:srgbClr val="0078AE"/>
        </a:solidFill>
      </dgm:spPr>
      <dgm:t>
        <a:bodyPr/>
        <a:lstStyle/>
        <a:p>
          <a:pPr algn="l">
            <a:spcBef>
              <a:spcPct val="0"/>
            </a:spcBef>
          </a:pPr>
          <a:r>
            <a:rPr lang="en-US" sz="1400" dirty="0">
              <a:latin typeface="Arial" pitchFamily="34" charset="0"/>
              <a:cs typeface="Arial" pitchFamily="34" charset="0"/>
            </a:rPr>
            <a:t>Risk Pool Assessment</a:t>
          </a:r>
        </a:p>
      </dgm:t>
    </dgm:pt>
    <dgm:pt modelId="{8539F01C-BA2E-435C-A100-9040E7987B15}" type="parTrans" cxnId="{3C77F6C1-C34E-4B81-9E99-73F4C97309CE}">
      <dgm:prSet/>
      <dgm:spPr/>
      <dgm:t>
        <a:bodyPr/>
        <a:lstStyle/>
        <a:p>
          <a:endParaRPr lang="en-US" sz="1400">
            <a:latin typeface="Arial" pitchFamily="34" charset="0"/>
            <a:cs typeface="Arial" pitchFamily="34" charset="0"/>
          </a:endParaRPr>
        </a:p>
      </dgm:t>
    </dgm:pt>
    <dgm:pt modelId="{0B689579-D177-4B03-8DC9-5642A14064CA}" type="sibTrans" cxnId="{3C77F6C1-C34E-4B81-9E99-73F4C97309CE}">
      <dgm:prSet/>
      <dgm:spPr/>
      <dgm:t>
        <a:bodyPr/>
        <a:lstStyle/>
        <a:p>
          <a:endParaRPr lang="en-US" sz="1400">
            <a:latin typeface="Arial" pitchFamily="34" charset="0"/>
            <a:cs typeface="Arial" pitchFamily="34" charset="0"/>
          </a:endParaRPr>
        </a:p>
      </dgm:t>
    </dgm:pt>
    <dgm:pt modelId="{A04CEFE2-5A73-481C-BB24-1D449DAB5E10}">
      <dgm:prSet phldrT="[Text]" custT="1"/>
      <dgm:spPr>
        <a:solidFill>
          <a:srgbClr val="0078AE"/>
        </a:solidFill>
      </dgm:spPr>
      <dgm:t>
        <a:bodyPr/>
        <a:lstStyle/>
        <a:p>
          <a:pPr algn="l">
            <a:spcBef>
              <a:spcPct val="0"/>
            </a:spcBef>
          </a:pPr>
          <a:r>
            <a:rPr lang="en-US" sz="1400" dirty="0">
              <a:latin typeface="Arial" pitchFamily="34" charset="0"/>
              <a:cs typeface="Arial" pitchFamily="34" charset="0"/>
            </a:rPr>
            <a:t>Reserve Setting</a:t>
          </a:r>
        </a:p>
      </dgm:t>
    </dgm:pt>
    <dgm:pt modelId="{9D96F88C-65CF-4674-8695-14AEA85638B8}" type="parTrans" cxnId="{0E7B89C2-CE0B-4AF4-BF4B-1475F165A5C8}">
      <dgm:prSet/>
      <dgm:spPr/>
      <dgm:t>
        <a:bodyPr/>
        <a:lstStyle/>
        <a:p>
          <a:endParaRPr lang="en-US" sz="1400">
            <a:latin typeface="Arial" pitchFamily="34" charset="0"/>
            <a:cs typeface="Arial" pitchFamily="34" charset="0"/>
          </a:endParaRPr>
        </a:p>
      </dgm:t>
    </dgm:pt>
    <dgm:pt modelId="{94F8850B-089D-4D7F-BB85-C3285107F23D}" type="sibTrans" cxnId="{0E7B89C2-CE0B-4AF4-BF4B-1475F165A5C8}">
      <dgm:prSet/>
      <dgm:spPr/>
      <dgm:t>
        <a:bodyPr/>
        <a:lstStyle/>
        <a:p>
          <a:endParaRPr lang="en-US" sz="1400">
            <a:latin typeface="Arial" pitchFamily="34" charset="0"/>
            <a:cs typeface="Arial" pitchFamily="34" charset="0"/>
          </a:endParaRPr>
        </a:p>
      </dgm:t>
    </dgm:pt>
    <dgm:pt modelId="{71CCBEE8-2EEE-4FB7-B63C-0A806DE15638}">
      <dgm:prSet phldrT="[Text]" custT="1"/>
      <dgm:spPr>
        <a:solidFill>
          <a:srgbClr val="0078AE"/>
        </a:solidFill>
      </dgm:spPr>
      <dgm:t>
        <a:bodyPr/>
        <a:lstStyle/>
        <a:p>
          <a:pPr algn="l">
            <a:spcBef>
              <a:spcPct val="0"/>
            </a:spcBef>
          </a:pPr>
          <a:r>
            <a:rPr lang="en-US" sz="1400" dirty="0">
              <a:latin typeface="Arial" pitchFamily="34" charset="0"/>
              <a:cs typeface="Arial" pitchFamily="34" charset="0"/>
            </a:rPr>
            <a:t>Stop-Loss</a:t>
          </a:r>
        </a:p>
      </dgm:t>
    </dgm:pt>
    <dgm:pt modelId="{6B672E4A-0289-45B1-A18F-417E5AA5C2A9}" type="parTrans" cxnId="{9DA113AC-02C5-4600-8BEA-0BA8E658EAC3}">
      <dgm:prSet/>
      <dgm:spPr/>
      <dgm:t>
        <a:bodyPr/>
        <a:lstStyle/>
        <a:p>
          <a:endParaRPr lang="en-US" sz="1400">
            <a:latin typeface="Arial" pitchFamily="34" charset="0"/>
            <a:cs typeface="Arial" pitchFamily="34" charset="0"/>
          </a:endParaRPr>
        </a:p>
      </dgm:t>
    </dgm:pt>
    <dgm:pt modelId="{B39FD0CD-718B-4C43-B00E-61372B006B54}" type="sibTrans" cxnId="{9DA113AC-02C5-4600-8BEA-0BA8E658EAC3}">
      <dgm:prSet/>
      <dgm:spPr/>
      <dgm:t>
        <a:bodyPr/>
        <a:lstStyle/>
        <a:p>
          <a:endParaRPr lang="en-US" sz="1400">
            <a:latin typeface="Arial" pitchFamily="34" charset="0"/>
            <a:cs typeface="Arial" pitchFamily="34" charset="0"/>
          </a:endParaRPr>
        </a:p>
      </dgm:t>
    </dgm:pt>
    <dgm:pt modelId="{C622EA0F-74FA-48E7-9CCF-4BE12D1DBE7F}">
      <dgm:prSet phldrT="[Text]" custT="1"/>
      <dgm:spPr>
        <a:solidFill>
          <a:srgbClr val="0078AE"/>
        </a:solidFill>
      </dgm:spPr>
      <dgm:t>
        <a:bodyPr/>
        <a:lstStyle/>
        <a:p>
          <a:pPr algn="l">
            <a:spcBef>
              <a:spcPct val="0"/>
            </a:spcBef>
          </a:pPr>
          <a:r>
            <a:rPr lang="en-US" sz="1400" dirty="0">
              <a:latin typeface="Arial" pitchFamily="34" charset="0"/>
              <a:cs typeface="Arial" pitchFamily="34" charset="0"/>
            </a:rPr>
            <a:t>Re-Insurance</a:t>
          </a:r>
        </a:p>
      </dgm:t>
    </dgm:pt>
    <dgm:pt modelId="{17F88C48-CF8A-4C92-B1A8-0857DF60A1C6}" type="parTrans" cxnId="{EAAF8FB0-83A5-4A14-B827-683829887891}">
      <dgm:prSet/>
      <dgm:spPr/>
      <dgm:t>
        <a:bodyPr/>
        <a:lstStyle/>
        <a:p>
          <a:endParaRPr lang="en-US" sz="1400">
            <a:latin typeface="Arial" pitchFamily="34" charset="0"/>
            <a:cs typeface="Arial" pitchFamily="34" charset="0"/>
          </a:endParaRPr>
        </a:p>
      </dgm:t>
    </dgm:pt>
    <dgm:pt modelId="{BC5D29C0-C9E9-43B2-B981-F25B9514F05F}" type="sibTrans" cxnId="{EAAF8FB0-83A5-4A14-B827-683829887891}">
      <dgm:prSet/>
      <dgm:spPr/>
      <dgm:t>
        <a:bodyPr/>
        <a:lstStyle/>
        <a:p>
          <a:endParaRPr lang="en-US" sz="1400">
            <a:latin typeface="Arial" pitchFamily="34" charset="0"/>
            <a:cs typeface="Arial" pitchFamily="34" charset="0"/>
          </a:endParaRPr>
        </a:p>
      </dgm:t>
    </dgm:pt>
    <dgm:pt modelId="{599D6909-D277-46D8-B4ED-4E84E7F26D45}">
      <dgm:prSet custT="1"/>
      <dgm:spPr/>
      <dgm:t>
        <a:bodyPr/>
        <a:lstStyle/>
        <a:p>
          <a:pPr algn="ctr"/>
          <a:r>
            <a:rPr lang="en-US" sz="1800" b="1" dirty="0">
              <a:latin typeface="Arial" pitchFamily="34" charset="0"/>
              <a:cs typeface="Arial" pitchFamily="34" charset="0"/>
            </a:rPr>
            <a:t>Clinical Risk</a:t>
          </a:r>
          <a:br>
            <a:rPr lang="en-US" sz="1800" b="1" dirty="0">
              <a:latin typeface="Arial" pitchFamily="34" charset="0"/>
              <a:cs typeface="Arial" pitchFamily="34" charset="0"/>
            </a:rPr>
          </a:br>
          <a:r>
            <a:rPr lang="en-US" sz="1800" b="1" dirty="0">
              <a:latin typeface="Arial" pitchFamily="34" charset="0"/>
              <a:cs typeface="Arial" pitchFamily="34" charset="0"/>
            </a:rPr>
            <a:t>Solutions</a:t>
          </a:r>
        </a:p>
      </dgm:t>
    </dgm:pt>
    <dgm:pt modelId="{94746619-4BD6-48B8-A7F0-AF6183E405AF}" type="parTrans" cxnId="{FEE75C92-AE5E-425B-9676-2088F54480CD}">
      <dgm:prSet/>
      <dgm:spPr/>
      <dgm:t>
        <a:bodyPr/>
        <a:lstStyle/>
        <a:p>
          <a:endParaRPr lang="en-US" sz="1400">
            <a:latin typeface="Arial" pitchFamily="34" charset="0"/>
            <a:cs typeface="Arial" pitchFamily="34" charset="0"/>
          </a:endParaRPr>
        </a:p>
      </dgm:t>
    </dgm:pt>
    <dgm:pt modelId="{5FFCA1E2-F103-46FC-890B-44746637CABA}" type="sibTrans" cxnId="{FEE75C92-AE5E-425B-9676-2088F54480CD}">
      <dgm:prSet/>
      <dgm:spPr/>
      <dgm:t>
        <a:bodyPr/>
        <a:lstStyle/>
        <a:p>
          <a:endParaRPr lang="en-US" sz="1400">
            <a:latin typeface="Arial" pitchFamily="34" charset="0"/>
            <a:cs typeface="Arial" pitchFamily="34" charset="0"/>
          </a:endParaRPr>
        </a:p>
      </dgm:t>
    </dgm:pt>
    <dgm:pt modelId="{9FB5F7A6-D408-429A-A458-429722B4B82B}">
      <dgm:prSet custT="1"/>
      <dgm:spPr>
        <a:solidFill>
          <a:srgbClr val="E0684B"/>
        </a:solidFill>
      </dgm:spPr>
      <dgm:t>
        <a:bodyPr/>
        <a:lstStyle/>
        <a:p>
          <a:pPr algn="l"/>
          <a:r>
            <a:rPr lang="en-US" sz="1400" dirty="0">
              <a:latin typeface="Arial" pitchFamily="34" charset="0"/>
              <a:cs typeface="Arial" pitchFamily="34" charset="0"/>
            </a:rPr>
            <a:t>Identification</a:t>
          </a:r>
        </a:p>
      </dgm:t>
    </dgm:pt>
    <dgm:pt modelId="{1D1E3C53-D20E-4EA5-B82B-32FB3019D219}" type="parTrans" cxnId="{8D56DCFE-8D44-450C-901A-E779F91D0F0E}">
      <dgm:prSet/>
      <dgm:spPr/>
      <dgm:t>
        <a:bodyPr/>
        <a:lstStyle/>
        <a:p>
          <a:endParaRPr lang="en-US" sz="1400">
            <a:latin typeface="Arial" pitchFamily="34" charset="0"/>
            <a:cs typeface="Arial" pitchFamily="34" charset="0"/>
          </a:endParaRPr>
        </a:p>
      </dgm:t>
    </dgm:pt>
    <dgm:pt modelId="{8D9A3499-6F31-4D45-B744-6E1736C82FAB}" type="sibTrans" cxnId="{8D56DCFE-8D44-450C-901A-E779F91D0F0E}">
      <dgm:prSet/>
      <dgm:spPr/>
      <dgm:t>
        <a:bodyPr/>
        <a:lstStyle/>
        <a:p>
          <a:endParaRPr lang="en-US" sz="1400">
            <a:latin typeface="Arial" pitchFamily="34" charset="0"/>
            <a:cs typeface="Arial" pitchFamily="34" charset="0"/>
          </a:endParaRPr>
        </a:p>
      </dgm:t>
    </dgm:pt>
    <dgm:pt modelId="{B3FF3889-B0D8-4328-AD95-78C6BDFEC76B}">
      <dgm:prSet custT="1"/>
      <dgm:spPr>
        <a:solidFill>
          <a:srgbClr val="E0684B"/>
        </a:solidFill>
      </dgm:spPr>
      <dgm:t>
        <a:bodyPr/>
        <a:lstStyle/>
        <a:p>
          <a:pPr algn="l"/>
          <a:r>
            <a:rPr lang="en-US" sz="1400" dirty="0">
              <a:latin typeface="Arial" pitchFamily="34" charset="0"/>
              <a:cs typeface="Arial" pitchFamily="34" charset="0"/>
            </a:rPr>
            <a:t>Stratification</a:t>
          </a:r>
        </a:p>
      </dgm:t>
    </dgm:pt>
    <dgm:pt modelId="{627D92BE-0DAB-4776-9EFC-06A0E28D7208}" type="parTrans" cxnId="{4AA459CF-2ED0-4E9A-93EE-B73812850F56}">
      <dgm:prSet/>
      <dgm:spPr/>
      <dgm:t>
        <a:bodyPr/>
        <a:lstStyle/>
        <a:p>
          <a:endParaRPr lang="en-US" sz="1400">
            <a:latin typeface="Arial" pitchFamily="34" charset="0"/>
            <a:cs typeface="Arial" pitchFamily="34" charset="0"/>
          </a:endParaRPr>
        </a:p>
      </dgm:t>
    </dgm:pt>
    <dgm:pt modelId="{5BABDCC2-3960-4645-A130-3825EB04B8A2}" type="sibTrans" cxnId="{4AA459CF-2ED0-4E9A-93EE-B73812850F56}">
      <dgm:prSet/>
      <dgm:spPr/>
      <dgm:t>
        <a:bodyPr/>
        <a:lstStyle/>
        <a:p>
          <a:endParaRPr lang="en-US" sz="1400">
            <a:latin typeface="Arial" pitchFamily="34" charset="0"/>
            <a:cs typeface="Arial" pitchFamily="34" charset="0"/>
          </a:endParaRPr>
        </a:p>
      </dgm:t>
    </dgm:pt>
    <dgm:pt modelId="{DF5DCDCF-443B-4C03-A636-9A66A94EB1EF}">
      <dgm:prSet custT="1"/>
      <dgm:spPr>
        <a:solidFill>
          <a:srgbClr val="E0684B"/>
        </a:solidFill>
      </dgm:spPr>
      <dgm:t>
        <a:bodyPr/>
        <a:lstStyle/>
        <a:p>
          <a:pPr algn="l"/>
          <a:r>
            <a:rPr lang="en-US" sz="1400" dirty="0">
              <a:latin typeface="Arial" pitchFamily="34" charset="0"/>
              <a:cs typeface="Arial" pitchFamily="34" charset="0"/>
            </a:rPr>
            <a:t>Predictive event modeling</a:t>
          </a:r>
        </a:p>
      </dgm:t>
    </dgm:pt>
    <dgm:pt modelId="{7B5BF47C-8EAE-4E0D-B00D-B6B5E5388F22}" type="parTrans" cxnId="{7B798C07-8BEE-4739-8F2C-A153FF2BF3F3}">
      <dgm:prSet/>
      <dgm:spPr/>
      <dgm:t>
        <a:bodyPr/>
        <a:lstStyle/>
        <a:p>
          <a:endParaRPr lang="en-US" sz="1400">
            <a:latin typeface="Arial" pitchFamily="34" charset="0"/>
            <a:cs typeface="Arial" pitchFamily="34" charset="0"/>
          </a:endParaRPr>
        </a:p>
      </dgm:t>
    </dgm:pt>
    <dgm:pt modelId="{D1AF6CF9-1FC1-439C-909A-DD2A1274AB58}" type="sibTrans" cxnId="{7B798C07-8BEE-4739-8F2C-A153FF2BF3F3}">
      <dgm:prSet/>
      <dgm:spPr/>
      <dgm:t>
        <a:bodyPr/>
        <a:lstStyle/>
        <a:p>
          <a:endParaRPr lang="en-US" sz="1400">
            <a:latin typeface="Arial" pitchFamily="34" charset="0"/>
            <a:cs typeface="Arial" pitchFamily="34" charset="0"/>
          </a:endParaRPr>
        </a:p>
      </dgm:t>
    </dgm:pt>
    <dgm:pt modelId="{27302F60-B46C-4E68-BB42-103615354211}">
      <dgm:prSet custT="1"/>
      <dgm:spPr>
        <a:solidFill>
          <a:srgbClr val="E0684B"/>
        </a:solidFill>
      </dgm:spPr>
      <dgm:t>
        <a:bodyPr/>
        <a:lstStyle/>
        <a:p>
          <a:pPr algn="l"/>
          <a:r>
            <a:rPr lang="en-US" sz="1400" dirty="0">
              <a:latin typeface="Arial" pitchFamily="34" charset="0"/>
              <a:cs typeface="Arial" pitchFamily="34" charset="0"/>
            </a:rPr>
            <a:t>Gaps in care measurement</a:t>
          </a:r>
        </a:p>
      </dgm:t>
    </dgm:pt>
    <dgm:pt modelId="{C275227B-891C-49C5-9439-868240300A8F}" type="parTrans" cxnId="{83253C41-D739-4733-921B-165B17C6A9BE}">
      <dgm:prSet/>
      <dgm:spPr/>
      <dgm:t>
        <a:bodyPr/>
        <a:lstStyle/>
        <a:p>
          <a:endParaRPr lang="en-US" sz="1400">
            <a:latin typeface="Arial" pitchFamily="34" charset="0"/>
            <a:cs typeface="Arial" pitchFamily="34" charset="0"/>
          </a:endParaRPr>
        </a:p>
      </dgm:t>
    </dgm:pt>
    <dgm:pt modelId="{5D952B22-5AF3-45BF-A7A8-B437E80FEA59}" type="sibTrans" cxnId="{83253C41-D739-4733-921B-165B17C6A9BE}">
      <dgm:prSet/>
      <dgm:spPr/>
      <dgm:t>
        <a:bodyPr/>
        <a:lstStyle/>
        <a:p>
          <a:endParaRPr lang="en-US" sz="1400">
            <a:latin typeface="Arial" pitchFamily="34" charset="0"/>
            <a:cs typeface="Arial" pitchFamily="34" charset="0"/>
          </a:endParaRPr>
        </a:p>
      </dgm:t>
    </dgm:pt>
    <dgm:pt modelId="{2140C516-31B5-4C4F-A7A8-205A229C4639}">
      <dgm:prSet custT="1"/>
      <dgm:spPr>
        <a:solidFill>
          <a:srgbClr val="E0684B"/>
        </a:solidFill>
      </dgm:spPr>
      <dgm:t>
        <a:bodyPr/>
        <a:lstStyle/>
        <a:p>
          <a:pPr algn="l"/>
          <a:r>
            <a:rPr lang="en-US" sz="1400" dirty="0">
              <a:latin typeface="Arial" pitchFamily="34" charset="0"/>
              <a:cs typeface="Arial" pitchFamily="34" charset="0"/>
            </a:rPr>
            <a:t>Trending &amp; Reporting</a:t>
          </a:r>
          <a:br>
            <a:rPr lang="en-US" sz="1400" dirty="0">
              <a:latin typeface="Arial" pitchFamily="34" charset="0"/>
              <a:cs typeface="Arial" pitchFamily="34" charset="0"/>
            </a:rPr>
          </a:br>
          <a:br>
            <a:rPr lang="en-US" sz="1400" dirty="0">
              <a:latin typeface="Arial" pitchFamily="34" charset="0"/>
              <a:cs typeface="Arial" pitchFamily="34" charset="0"/>
            </a:rPr>
          </a:br>
          <a:r>
            <a:rPr lang="en-US" sz="1600" b="1" dirty="0">
              <a:solidFill>
                <a:schemeClr val="bg1"/>
              </a:solidFill>
              <a:latin typeface="Arial" pitchFamily="34" charset="0"/>
              <a:cs typeface="Arial" pitchFamily="34" charset="0"/>
            </a:rPr>
            <a:t>For…</a:t>
          </a:r>
        </a:p>
      </dgm:t>
    </dgm:pt>
    <dgm:pt modelId="{05D439C4-2DD4-4752-AA84-DBAB1CD3E2E5}" type="parTrans" cxnId="{0710848A-441A-47F3-9F21-DCF273CA91A0}">
      <dgm:prSet/>
      <dgm:spPr/>
      <dgm:t>
        <a:bodyPr/>
        <a:lstStyle/>
        <a:p>
          <a:endParaRPr lang="en-US" sz="1400">
            <a:latin typeface="Arial" pitchFamily="34" charset="0"/>
            <a:cs typeface="Arial" pitchFamily="34" charset="0"/>
          </a:endParaRPr>
        </a:p>
      </dgm:t>
    </dgm:pt>
    <dgm:pt modelId="{B2D00B4C-29AD-46FB-A045-D6E1ECDE8ECD}" type="sibTrans" cxnId="{0710848A-441A-47F3-9F21-DCF273CA91A0}">
      <dgm:prSet/>
      <dgm:spPr/>
      <dgm:t>
        <a:bodyPr/>
        <a:lstStyle/>
        <a:p>
          <a:endParaRPr lang="en-US" sz="1400">
            <a:latin typeface="Arial" pitchFamily="34" charset="0"/>
            <a:cs typeface="Arial" pitchFamily="34" charset="0"/>
          </a:endParaRPr>
        </a:p>
      </dgm:t>
    </dgm:pt>
    <dgm:pt modelId="{E2BA4898-A122-4B2F-A777-43CCB2495C42}">
      <dgm:prSet custT="1"/>
      <dgm:spPr>
        <a:solidFill>
          <a:srgbClr val="E0684B"/>
        </a:solidFill>
      </dgm:spPr>
      <dgm:t>
        <a:bodyPr/>
        <a:lstStyle/>
        <a:p>
          <a:pPr algn="l"/>
          <a:r>
            <a:rPr lang="en-US" sz="1400" dirty="0">
              <a:latin typeface="Arial" pitchFamily="34" charset="0"/>
              <a:cs typeface="Arial" pitchFamily="34" charset="0"/>
            </a:rPr>
            <a:t>Medical Management</a:t>
          </a:r>
        </a:p>
      </dgm:t>
    </dgm:pt>
    <dgm:pt modelId="{17F0D621-4B5B-4334-94D9-9F35D9E5DC64}" type="parTrans" cxnId="{FCD01755-2E67-4704-B058-ED27813D911E}">
      <dgm:prSet/>
      <dgm:spPr/>
      <dgm:t>
        <a:bodyPr/>
        <a:lstStyle/>
        <a:p>
          <a:endParaRPr lang="en-US" sz="1400">
            <a:latin typeface="Arial" pitchFamily="34" charset="0"/>
            <a:cs typeface="Arial" pitchFamily="34" charset="0"/>
          </a:endParaRPr>
        </a:p>
      </dgm:t>
    </dgm:pt>
    <dgm:pt modelId="{B4990361-672F-44D3-AF1A-1DA9D1344DFD}" type="sibTrans" cxnId="{FCD01755-2E67-4704-B058-ED27813D911E}">
      <dgm:prSet/>
      <dgm:spPr/>
      <dgm:t>
        <a:bodyPr/>
        <a:lstStyle/>
        <a:p>
          <a:endParaRPr lang="en-US" sz="1400">
            <a:latin typeface="Arial" pitchFamily="34" charset="0"/>
            <a:cs typeface="Arial" pitchFamily="34" charset="0"/>
          </a:endParaRPr>
        </a:p>
      </dgm:t>
    </dgm:pt>
    <dgm:pt modelId="{5E7A8B78-DF90-4EC4-9FCA-C146FAB2F535}">
      <dgm:prSet custT="1"/>
      <dgm:spPr>
        <a:solidFill>
          <a:srgbClr val="E0684B"/>
        </a:solidFill>
      </dgm:spPr>
      <dgm:t>
        <a:bodyPr/>
        <a:lstStyle/>
        <a:p>
          <a:pPr algn="l"/>
          <a:r>
            <a:rPr lang="en-US" sz="1400" dirty="0">
              <a:latin typeface="Arial" pitchFamily="34" charset="0"/>
              <a:cs typeface="Arial" pitchFamily="34" charset="0"/>
            </a:rPr>
            <a:t>Care Management</a:t>
          </a:r>
        </a:p>
      </dgm:t>
    </dgm:pt>
    <dgm:pt modelId="{570A28F8-D9C2-4BAF-A028-2192E4C72579}" type="parTrans" cxnId="{84E8A9E3-0672-4462-B0BB-7D5D58541E5C}">
      <dgm:prSet/>
      <dgm:spPr/>
      <dgm:t>
        <a:bodyPr/>
        <a:lstStyle/>
        <a:p>
          <a:endParaRPr lang="en-US" sz="1400">
            <a:latin typeface="Arial" pitchFamily="34" charset="0"/>
            <a:cs typeface="Arial" pitchFamily="34" charset="0"/>
          </a:endParaRPr>
        </a:p>
      </dgm:t>
    </dgm:pt>
    <dgm:pt modelId="{31E1E406-1618-40ED-8709-99D1372A6677}" type="sibTrans" cxnId="{84E8A9E3-0672-4462-B0BB-7D5D58541E5C}">
      <dgm:prSet/>
      <dgm:spPr/>
      <dgm:t>
        <a:bodyPr/>
        <a:lstStyle/>
        <a:p>
          <a:endParaRPr lang="en-US" sz="1400">
            <a:latin typeface="Arial" pitchFamily="34" charset="0"/>
            <a:cs typeface="Arial" pitchFamily="34" charset="0"/>
          </a:endParaRPr>
        </a:p>
      </dgm:t>
    </dgm:pt>
    <dgm:pt modelId="{A4D65055-1C25-4181-BEB8-37C63B4AA00B}">
      <dgm:prSet custT="1"/>
      <dgm:spPr>
        <a:solidFill>
          <a:srgbClr val="E0684B"/>
        </a:solidFill>
      </dgm:spPr>
      <dgm:t>
        <a:bodyPr/>
        <a:lstStyle/>
        <a:p>
          <a:pPr algn="l"/>
          <a:r>
            <a:rPr lang="en-US" sz="1400" dirty="0">
              <a:latin typeface="Arial" pitchFamily="34" charset="0"/>
              <a:cs typeface="Arial" pitchFamily="34" charset="0"/>
            </a:rPr>
            <a:t>Cohort Management</a:t>
          </a:r>
        </a:p>
      </dgm:t>
    </dgm:pt>
    <dgm:pt modelId="{B9507CB0-A1EB-41FD-BAC4-4CB9BE1BCA2C}" type="parTrans" cxnId="{06148B56-386C-4BB4-9959-6CAA6FA5E508}">
      <dgm:prSet/>
      <dgm:spPr/>
      <dgm:t>
        <a:bodyPr/>
        <a:lstStyle/>
        <a:p>
          <a:endParaRPr lang="en-US" sz="1400">
            <a:latin typeface="Arial" pitchFamily="34" charset="0"/>
            <a:cs typeface="Arial" pitchFamily="34" charset="0"/>
          </a:endParaRPr>
        </a:p>
      </dgm:t>
    </dgm:pt>
    <dgm:pt modelId="{49A70288-87E6-43B1-AA48-9A4BAC4B5DB5}" type="sibTrans" cxnId="{06148B56-386C-4BB4-9959-6CAA6FA5E508}">
      <dgm:prSet/>
      <dgm:spPr/>
      <dgm:t>
        <a:bodyPr/>
        <a:lstStyle/>
        <a:p>
          <a:endParaRPr lang="en-US" sz="1400">
            <a:latin typeface="Arial" pitchFamily="34" charset="0"/>
            <a:cs typeface="Arial" pitchFamily="34" charset="0"/>
          </a:endParaRPr>
        </a:p>
      </dgm:t>
    </dgm:pt>
    <dgm:pt modelId="{5DF3ECA5-EA14-4425-88BA-7277392D8D62}">
      <dgm:prSet custT="1"/>
      <dgm:spPr>
        <a:solidFill>
          <a:srgbClr val="E0684B"/>
        </a:solidFill>
      </dgm:spPr>
      <dgm:t>
        <a:bodyPr/>
        <a:lstStyle/>
        <a:p>
          <a:pPr algn="l"/>
          <a:r>
            <a:rPr lang="en-US" sz="1400" dirty="0">
              <a:latin typeface="Arial" pitchFamily="34" charset="0"/>
              <a:cs typeface="Arial" pitchFamily="34" charset="0"/>
            </a:rPr>
            <a:t>Population Mgmt.</a:t>
          </a:r>
        </a:p>
      </dgm:t>
    </dgm:pt>
    <dgm:pt modelId="{A2C0B792-086F-456B-A041-AAE3B8937A62}" type="parTrans" cxnId="{B53FC480-3A05-45A2-8361-F77B866E076E}">
      <dgm:prSet/>
      <dgm:spPr/>
      <dgm:t>
        <a:bodyPr/>
        <a:lstStyle/>
        <a:p>
          <a:endParaRPr lang="en-US" sz="1400">
            <a:latin typeface="Arial" pitchFamily="34" charset="0"/>
            <a:cs typeface="Arial" pitchFamily="34" charset="0"/>
          </a:endParaRPr>
        </a:p>
      </dgm:t>
    </dgm:pt>
    <dgm:pt modelId="{C88AFCA9-D8B2-4CED-A41C-59E2EAB62B4A}" type="sibTrans" cxnId="{B53FC480-3A05-45A2-8361-F77B866E076E}">
      <dgm:prSet/>
      <dgm:spPr/>
      <dgm:t>
        <a:bodyPr/>
        <a:lstStyle/>
        <a:p>
          <a:endParaRPr lang="en-US" sz="1400">
            <a:latin typeface="Arial" pitchFamily="34" charset="0"/>
            <a:cs typeface="Arial" pitchFamily="34" charset="0"/>
          </a:endParaRPr>
        </a:p>
      </dgm:t>
    </dgm:pt>
    <dgm:pt modelId="{DD0B23E3-2F6B-4977-A9DD-E2267A932AEB}">
      <dgm:prSet custT="1"/>
      <dgm:spPr>
        <a:solidFill>
          <a:srgbClr val="E0684B"/>
        </a:solidFill>
      </dgm:spPr>
      <dgm:t>
        <a:bodyPr/>
        <a:lstStyle/>
        <a:p>
          <a:pPr algn="ctr"/>
          <a:r>
            <a:rPr lang="en-US" sz="1800" b="1" dirty="0">
              <a:latin typeface="Arial" pitchFamily="34" charset="0"/>
              <a:cs typeface="Arial" pitchFamily="34" charset="0"/>
            </a:rPr>
            <a:t>Performance </a:t>
          </a:r>
          <a:br>
            <a:rPr lang="en-US" sz="1800" b="1" dirty="0">
              <a:latin typeface="Arial" pitchFamily="34" charset="0"/>
              <a:cs typeface="Arial" pitchFamily="34" charset="0"/>
            </a:rPr>
          </a:br>
          <a:r>
            <a:rPr lang="en-US" sz="1800" b="1" dirty="0">
              <a:latin typeface="Arial" pitchFamily="34" charset="0"/>
              <a:cs typeface="Arial" pitchFamily="34" charset="0"/>
            </a:rPr>
            <a:t>Risk Solutions</a:t>
          </a:r>
        </a:p>
      </dgm:t>
    </dgm:pt>
    <dgm:pt modelId="{115AA89D-93D4-4B67-9122-002CCCAC528A}" type="parTrans" cxnId="{914807FD-020B-4B15-9A62-82C4036DC919}">
      <dgm:prSet/>
      <dgm:spPr/>
      <dgm:t>
        <a:bodyPr/>
        <a:lstStyle/>
        <a:p>
          <a:endParaRPr lang="en-US" sz="1400">
            <a:latin typeface="Arial" pitchFamily="34" charset="0"/>
            <a:cs typeface="Arial" pitchFamily="34" charset="0"/>
          </a:endParaRPr>
        </a:p>
      </dgm:t>
    </dgm:pt>
    <dgm:pt modelId="{DCE113D3-3B25-4D6B-8C20-495AB6308365}" type="sibTrans" cxnId="{914807FD-020B-4B15-9A62-82C4036DC919}">
      <dgm:prSet/>
      <dgm:spPr/>
      <dgm:t>
        <a:bodyPr/>
        <a:lstStyle/>
        <a:p>
          <a:endParaRPr lang="en-US" sz="1400">
            <a:latin typeface="Arial" pitchFamily="34" charset="0"/>
            <a:cs typeface="Arial" pitchFamily="34" charset="0"/>
          </a:endParaRPr>
        </a:p>
      </dgm:t>
    </dgm:pt>
    <dgm:pt modelId="{5A2A0F02-0922-4ED1-A6E4-8685D9CED53B}">
      <dgm:prSet custT="1"/>
      <dgm:spPr>
        <a:solidFill>
          <a:srgbClr val="E0684B"/>
        </a:solidFill>
      </dgm:spPr>
      <dgm:t>
        <a:bodyPr/>
        <a:lstStyle/>
        <a:p>
          <a:pPr algn="l"/>
          <a:r>
            <a:rPr lang="en-US" sz="1400" dirty="0">
              <a:latin typeface="Arial" pitchFamily="34" charset="0"/>
              <a:cs typeface="Arial" pitchFamily="34" charset="0"/>
            </a:rPr>
            <a:t>Quality Reporting</a:t>
          </a:r>
        </a:p>
      </dgm:t>
    </dgm:pt>
    <dgm:pt modelId="{62F2AAED-E7F7-4620-A0EE-23CCF72211AD}" type="parTrans" cxnId="{00B349FE-A83D-490B-9C72-5763DBB4906C}">
      <dgm:prSet/>
      <dgm:spPr/>
      <dgm:t>
        <a:bodyPr/>
        <a:lstStyle/>
        <a:p>
          <a:endParaRPr lang="en-US" sz="1400">
            <a:latin typeface="Arial" pitchFamily="34" charset="0"/>
            <a:cs typeface="Arial" pitchFamily="34" charset="0"/>
          </a:endParaRPr>
        </a:p>
      </dgm:t>
    </dgm:pt>
    <dgm:pt modelId="{5E33E3E5-5006-4211-807A-AA40E1A7F9C6}" type="sibTrans" cxnId="{00B349FE-A83D-490B-9C72-5763DBB4906C}">
      <dgm:prSet/>
      <dgm:spPr/>
      <dgm:t>
        <a:bodyPr/>
        <a:lstStyle/>
        <a:p>
          <a:endParaRPr lang="en-US" sz="1400">
            <a:latin typeface="Arial" pitchFamily="34" charset="0"/>
            <a:cs typeface="Arial" pitchFamily="34" charset="0"/>
          </a:endParaRPr>
        </a:p>
      </dgm:t>
    </dgm:pt>
    <dgm:pt modelId="{5B19933B-BE4C-49A7-A599-B30F7D0A688D}">
      <dgm:prSet custT="1"/>
      <dgm:spPr>
        <a:solidFill>
          <a:srgbClr val="E0684B"/>
        </a:solidFill>
      </dgm:spPr>
      <dgm:t>
        <a:bodyPr/>
        <a:lstStyle/>
        <a:p>
          <a:pPr algn="l"/>
          <a:r>
            <a:rPr lang="en-US" sz="1400" dirty="0">
              <a:latin typeface="Arial" pitchFamily="34" charset="0"/>
              <a:cs typeface="Arial" pitchFamily="34" charset="0"/>
            </a:rPr>
            <a:t>Employer Reporting</a:t>
          </a:r>
        </a:p>
      </dgm:t>
    </dgm:pt>
    <dgm:pt modelId="{AF418003-CF34-426E-9A26-0DEF38BEBF37}" type="parTrans" cxnId="{891BF7C1-D30F-4DE1-A0A1-96A7C46A10CB}">
      <dgm:prSet/>
      <dgm:spPr/>
      <dgm:t>
        <a:bodyPr/>
        <a:lstStyle/>
        <a:p>
          <a:endParaRPr lang="en-US" sz="1400">
            <a:latin typeface="Arial" pitchFamily="34" charset="0"/>
            <a:cs typeface="Arial" pitchFamily="34" charset="0"/>
          </a:endParaRPr>
        </a:p>
      </dgm:t>
    </dgm:pt>
    <dgm:pt modelId="{40877BAC-FC5F-49B2-8630-A91925DD95CE}" type="sibTrans" cxnId="{891BF7C1-D30F-4DE1-A0A1-96A7C46A10CB}">
      <dgm:prSet/>
      <dgm:spPr/>
      <dgm:t>
        <a:bodyPr/>
        <a:lstStyle/>
        <a:p>
          <a:endParaRPr lang="en-US" sz="1400">
            <a:latin typeface="Arial" pitchFamily="34" charset="0"/>
            <a:cs typeface="Arial" pitchFamily="34" charset="0"/>
          </a:endParaRPr>
        </a:p>
      </dgm:t>
    </dgm:pt>
    <dgm:pt modelId="{49FDEE43-3EF3-4C8A-9031-53DD0BD78B67}">
      <dgm:prSet custT="1"/>
      <dgm:spPr>
        <a:solidFill>
          <a:srgbClr val="E0684B"/>
        </a:solidFill>
      </dgm:spPr>
      <dgm:t>
        <a:bodyPr/>
        <a:lstStyle/>
        <a:p>
          <a:pPr algn="l"/>
          <a:r>
            <a:rPr lang="en-US" sz="1400" dirty="0">
              <a:latin typeface="Arial" pitchFamily="34" charset="0"/>
              <a:cs typeface="Arial" pitchFamily="34" charset="0"/>
            </a:rPr>
            <a:t>HEDIS Reporting</a:t>
          </a:r>
        </a:p>
      </dgm:t>
    </dgm:pt>
    <dgm:pt modelId="{84564AE1-E251-4CFB-A5DC-B45E44289AF5}" type="parTrans" cxnId="{D0459A46-21FE-4408-8234-9172E54A7C2D}">
      <dgm:prSet/>
      <dgm:spPr/>
      <dgm:t>
        <a:bodyPr/>
        <a:lstStyle/>
        <a:p>
          <a:endParaRPr lang="en-US" sz="1400">
            <a:latin typeface="Arial" pitchFamily="34" charset="0"/>
            <a:cs typeface="Arial" pitchFamily="34" charset="0"/>
          </a:endParaRPr>
        </a:p>
      </dgm:t>
    </dgm:pt>
    <dgm:pt modelId="{AFE61717-7B90-4462-9C4A-A68D107A430D}" type="sibTrans" cxnId="{D0459A46-21FE-4408-8234-9172E54A7C2D}">
      <dgm:prSet/>
      <dgm:spPr/>
      <dgm:t>
        <a:bodyPr/>
        <a:lstStyle/>
        <a:p>
          <a:endParaRPr lang="en-US" sz="1400">
            <a:latin typeface="Arial" pitchFamily="34" charset="0"/>
            <a:cs typeface="Arial" pitchFamily="34" charset="0"/>
          </a:endParaRPr>
        </a:p>
      </dgm:t>
    </dgm:pt>
    <dgm:pt modelId="{B3CB2716-0E7A-42C4-9DE0-257B443BC3A6}">
      <dgm:prSet custT="1"/>
      <dgm:spPr>
        <a:solidFill>
          <a:srgbClr val="E0684B"/>
        </a:solidFill>
      </dgm:spPr>
      <dgm:t>
        <a:bodyPr/>
        <a:lstStyle/>
        <a:p>
          <a:pPr algn="l"/>
          <a:r>
            <a:rPr lang="en-US" sz="1400" dirty="0">
              <a:latin typeface="Arial" pitchFamily="34" charset="0"/>
              <a:cs typeface="Arial" pitchFamily="34" charset="0"/>
            </a:rPr>
            <a:t>Gaps in care Reporting</a:t>
          </a:r>
          <a:br>
            <a:rPr lang="en-US" sz="1400" dirty="0">
              <a:latin typeface="Arial" pitchFamily="34" charset="0"/>
              <a:cs typeface="Arial" pitchFamily="34" charset="0"/>
            </a:rPr>
          </a:br>
          <a:br>
            <a:rPr lang="en-US" sz="1400" dirty="0">
              <a:latin typeface="Arial" pitchFamily="34" charset="0"/>
              <a:cs typeface="Arial" pitchFamily="34" charset="0"/>
            </a:rPr>
          </a:br>
          <a:r>
            <a:rPr lang="en-US" sz="1600" b="1" i="1" dirty="0">
              <a:solidFill>
                <a:schemeClr val="bg1"/>
              </a:solidFill>
              <a:latin typeface="Arial" pitchFamily="34" charset="0"/>
              <a:cs typeface="Arial" pitchFamily="34" charset="0"/>
            </a:rPr>
            <a:t>For…</a:t>
          </a:r>
        </a:p>
      </dgm:t>
    </dgm:pt>
    <dgm:pt modelId="{7233F3C4-9E57-4EDF-BB2F-0A6E5AD5B093}" type="parTrans" cxnId="{2022CDDB-02E8-4C9E-B7A0-420025FE11E6}">
      <dgm:prSet/>
      <dgm:spPr/>
      <dgm:t>
        <a:bodyPr/>
        <a:lstStyle/>
        <a:p>
          <a:endParaRPr lang="en-US" sz="1400">
            <a:latin typeface="Arial" pitchFamily="34" charset="0"/>
            <a:cs typeface="Arial" pitchFamily="34" charset="0"/>
          </a:endParaRPr>
        </a:p>
      </dgm:t>
    </dgm:pt>
    <dgm:pt modelId="{BBBCEC36-69E4-4DD7-9FB7-FAC7014CA3B4}" type="sibTrans" cxnId="{2022CDDB-02E8-4C9E-B7A0-420025FE11E6}">
      <dgm:prSet/>
      <dgm:spPr/>
      <dgm:t>
        <a:bodyPr/>
        <a:lstStyle/>
        <a:p>
          <a:endParaRPr lang="en-US" sz="1400">
            <a:latin typeface="Arial" pitchFamily="34" charset="0"/>
            <a:cs typeface="Arial" pitchFamily="34" charset="0"/>
          </a:endParaRPr>
        </a:p>
      </dgm:t>
    </dgm:pt>
    <dgm:pt modelId="{7F0A2113-B56E-4193-A678-3DFDC80CF7BC}">
      <dgm:prSet custT="1"/>
      <dgm:spPr>
        <a:solidFill>
          <a:srgbClr val="E0684B"/>
        </a:solidFill>
      </dgm:spPr>
      <dgm:t>
        <a:bodyPr/>
        <a:lstStyle/>
        <a:p>
          <a:pPr algn="l"/>
          <a:r>
            <a:rPr lang="en-US" sz="1400" dirty="0">
              <a:latin typeface="Arial" pitchFamily="34" charset="0"/>
              <a:cs typeface="Arial" pitchFamily="34" charset="0"/>
            </a:rPr>
            <a:t>Regulatory Reporting</a:t>
          </a:r>
        </a:p>
      </dgm:t>
    </dgm:pt>
    <dgm:pt modelId="{1525D387-C435-49B6-A65F-831323480C06}" type="parTrans" cxnId="{7695188D-A8DA-4564-88D5-1B3DD68E3C22}">
      <dgm:prSet/>
      <dgm:spPr/>
      <dgm:t>
        <a:bodyPr/>
        <a:lstStyle/>
        <a:p>
          <a:endParaRPr lang="en-US" sz="1400">
            <a:latin typeface="Arial" pitchFamily="34" charset="0"/>
            <a:cs typeface="Arial" pitchFamily="34" charset="0"/>
          </a:endParaRPr>
        </a:p>
      </dgm:t>
    </dgm:pt>
    <dgm:pt modelId="{5B9EB597-887C-40CE-89BC-EBC341EDDD8C}" type="sibTrans" cxnId="{7695188D-A8DA-4564-88D5-1B3DD68E3C22}">
      <dgm:prSet/>
      <dgm:spPr/>
      <dgm:t>
        <a:bodyPr/>
        <a:lstStyle/>
        <a:p>
          <a:endParaRPr lang="en-US" sz="1400">
            <a:latin typeface="Arial" pitchFamily="34" charset="0"/>
            <a:cs typeface="Arial" pitchFamily="34" charset="0"/>
          </a:endParaRPr>
        </a:p>
      </dgm:t>
    </dgm:pt>
    <dgm:pt modelId="{F0A3654C-117C-4A13-B771-38C278074156}">
      <dgm:prSet custT="1"/>
      <dgm:spPr>
        <a:solidFill>
          <a:srgbClr val="E0684B"/>
        </a:solidFill>
      </dgm:spPr>
      <dgm:t>
        <a:bodyPr/>
        <a:lstStyle/>
        <a:p>
          <a:pPr algn="l"/>
          <a:r>
            <a:rPr lang="en-US" sz="1400" dirty="0">
              <a:latin typeface="Arial" pitchFamily="34" charset="0"/>
              <a:cs typeface="Arial" pitchFamily="34" charset="0"/>
            </a:rPr>
            <a:t>Provider Network Mgmt.</a:t>
          </a:r>
        </a:p>
      </dgm:t>
    </dgm:pt>
    <dgm:pt modelId="{C76D2186-5AD2-43A9-8670-9CCBC46B76A1}" type="parTrans" cxnId="{8CD4BC13-2865-481F-AE64-86CDDCF825B1}">
      <dgm:prSet/>
      <dgm:spPr/>
      <dgm:t>
        <a:bodyPr/>
        <a:lstStyle/>
        <a:p>
          <a:endParaRPr lang="en-US" sz="1400">
            <a:latin typeface="Arial" pitchFamily="34" charset="0"/>
            <a:cs typeface="Arial" pitchFamily="34" charset="0"/>
          </a:endParaRPr>
        </a:p>
      </dgm:t>
    </dgm:pt>
    <dgm:pt modelId="{A7BFF12E-E32B-47C0-8F51-C0CB7F65FC12}" type="sibTrans" cxnId="{8CD4BC13-2865-481F-AE64-86CDDCF825B1}">
      <dgm:prSet/>
      <dgm:spPr/>
      <dgm:t>
        <a:bodyPr/>
        <a:lstStyle/>
        <a:p>
          <a:endParaRPr lang="en-US" sz="1400">
            <a:latin typeface="Arial" pitchFamily="34" charset="0"/>
            <a:cs typeface="Arial" pitchFamily="34" charset="0"/>
          </a:endParaRPr>
        </a:p>
      </dgm:t>
    </dgm:pt>
    <dgm:pt modelId="{34F3C11F-F900-4FA7-93A3-DFB10A4119A1}">
      <dgm:prSet custT="1"/>
      <dgm:spPr>
        <a:solidFill>
          <a:srgbClr val="E0684B"/>
        </a:solidFill>
      </dgm:spPr>
      <dgm:t>
        <a:bodyPr/>
        <a:lstStyle/>
        <a:p>
          <a:pPr algn="l"/>
          <a:r>
            <a:rPr lang="en-US" sz="1400" dirty="0">
              <a:latin typeface="Arial" pitchFamily="34" charset="0"/>
              <a:cs typeface="Arial" pitchFamily="34" charset="0"/>
            </a:rPr>
            <a:t>Client Account Mgmt. &amp; Sales</a:t>
          </a:r>
        </a:p>
      </dgm:t>
    </dgm:pt>
    <dgm:pt modelId="{7706C06E-8231-48AE-BC84-6437D36C0EB4}" type="parTrans" cxnId="{C9A91CC1-4B4E-4842-B2F7-F67DDEC26EB5}">
      <dgm:prSet/>
      <dgm:spPr/>
      <dgm:t>
        <a:bodyPr/>
        <a:lstStyle/>
        <a:p>
          <a:endParaRPr lang="en-US" sz="1400">
            <a:latin typeface="Arial" pitchFamily="34" charset="0"/>
            <a:cs typeface="Arial" pitchFamily="34" charset="0"/>
          </a:endParaRPr>
        </a:p>
      </dgm:t>
    </dgm:pt>
    <dgm:pt modelId="{332E66B2-60C3-43A2-B65B-06180E86C0E4}" type="sibTrans" cxnId="{C9A91CC1-4B4E-4842-B2F7-F67DDEC26EB5}">
      <dgm:prSet/>
      <dgm:spPr/>
      <dgm:t>
        <a:bodyPr/>
        <a:lstStyle/>
        <a:p>
          <a:endParaRPr lang="en-US" sz="1400">
            <a:latin typeface="Arial" pitchFamily="34" charset="0"/>
            <a:cs typeface="Arial" pitchFamily="34" charset="0"/>
          </a:endParaRPr>
        </a:p>
      </dgm:t>
    </dgm:pt>
    <dgm:pt modelId="{A39560CC-1C79-4B05-A38F-D4C67D673FDD}">
      <dgm:prSet custT="1"/>
      <dgm:spPr>
        <a:solidFill>
          <a:srgbClr val="E0684B"/>
        </a:solidFill>
      </dgm:spPr>
      <dgm:t>
        <a:bodyPr/>
        <a:lstStyle/>
        <a:p>
          <a:pPr algn="l"/>
          <a:r>
            <a:rPr lang="en-US" sz="1400" dirty="0">
              <a:latin typeface="Arial" pitchFamily="34" charset="0"/>
              <a:cs typeface="Arial" pitchFamily="34" charset="0"/>
            </a:rPr>
            <a:t>Internal Operations</a:t>
          </a:r>
        </a:p>
      </dgm:t>
    </dgm:pt>
    <dgm:pt modelId="{7283A0DA-E47E-462F-865C-7EFB4D6E27B5}" type="parTrans" cxnId="{4112BC1B-3670-4272-B64D-95FF83EBD922}">
      <dgm:prSet/>
      <dgm:spPr/>
      <dgm:t>
        <a:bodyPr/>
        <a:lstStyle/>
        <a:p>
          <a:endParaRPr lang="en-US" sz="1400">
            <a:latin typeface="Arial" pitchFamily="34" charset="0"/>
            <a:cs typeface="Arial" pitchFamily="34" charset="0"/>
          </a:endParaRPr>
        </a:p>
      </dgm:t>
    </dgm:pt>
    <dgm:pt modelId="{B1ECF7CE-C659-4EC6-8219-0734A5A24708}" type="sibTrans" cxnId="{4112BC1B-3670-4272-B64D-95FF83EBD922}">
      <dgm:prSet/>
      <dgm:spPr/>
      <dgm:t>
        <a:bodyPr/>
        <a:lstStyle/>
        <a:p>
          <a:endParaRPr lang="en-US" sz="1400">
            <a:latin typeface="Arial" pitchFamily="34" charset="0"/>
            <a:cs typeface="Arial" pitchFamily="34" charset="0"/>
          </a:endParaRPr>
        </a:p>
      </dgm:t>
    </dgm:pt>
    <dgm:pt modelId="{164BF550-C1C6-4CB2-853F-5B5728489EDD}">
      <dgm:prSet custT="1"/>
      <dgm:spPr>
        <a:solidFill>
          <a:srgbClr val="E0684B"/>
        </a:solidFill>
      </dgm:spPr>
      <dgm:t>
        <a:bodyPr/>
        <a:lstStyle/>
        <a:p>
          <a:pPr algn="l"/>
          <a:r>
            <a:rPr lang="en-US" sz="1400" dirty="0">
              <a:latin typeface="Arial" pitchFamily="34" charset="0"/>
              <a:cs typeface="Arial" pitchFamily="34" charset="0"/>
            </a:rPr>
            <a:t>Pay-for-Performance</a:t>
          </a:r>
        </a:p>
      </dgm:t>
    </dgm:pt>
    <dgm:pt modelId="{080DCC82-8495-4DCE-83BB-F84A37EEDAC6}" type="parTrans" cxnId="{8118919C-8B87-4C9D-805F-31985EC459EB}">
      <dgm:prSet/>
      <dgm:spPr/>
      <dgm:t>
        <a:bodyPr/>
        <a:lstStyle/>
        <a:p>
          <a:endParaRPr lang="en-US" sz="1400">
            <a:latin typeface="Arial" pitchFamily="34" charset="0"/>
            <a:cs typeface="Arial" pitchFamily="34" charset="0"/>
          </a:endParaRPr>
        </a:p>
      </dgm:t>
    </dgm:pt>
    <dgm:pt modelId="{B0F12A69-5C28-4E66-B6BE-AC65FF87862C}" type="sibTrans" cxnId="{8118919C-8B87-4C9D-805F-31985EC459EB}">
      <dgm:prSet/>
      <dgm:spPr/>
      <dgm:t>
        <a:bodyPr/>
        <a:lstStyle/>
        <a:p>
          <a:endParaRPr lang="en-US" sz="1400">
            <a:latin typeface="Arial" pitchFamily="34" charset="0"/>
            <a:cs typeface="Arial" pitchFamily="34" charset="0"/>
          </a:endParaRPr>
        </a:p>
      </dgm:t>
    </dgm:pt>
    <dgm:pt modelId="{CDF54AF3-59B7-413C-8DFA-2FF7DE89F0BD}" type="pres">
      <dgm:prSet presAssocID="{9875DFCD-8D27-4A26-8789-76C7905BC2FB}" presName="Name0" presStyleCnt="0">
        <dgm:presLayoutVars>
          <dgm:dir/>
          <dgm:resizeHandles val="exact"/>
        </dgm:presLayoutVars>
      </dgm:prSet>
      <dgm:spPr/>
    </dgm:pt>
    <dgm:pt modelId="{8D5BD7AE-4573-4A65-B96E-FE5B7FE9536F}" type="pres">
      <dgm:prSet presAssocID="{4BC3223D-8DA1-4E72-A078-82899F781952}" presName="node" presStyleLbl="node1" presStyleIdx="0" presStyleCnt="3">
        <dgm:presLayoutVars>
          <dgm:bulletEnabled val="1"/>
        </dgm:presLayoutVars>
      </dgm:prSet>
      <dgm:spPr/>
    </dgm:pt>
    <dgm:pt modelId="{969E6855-C003-46C5-96C5-90ADAB35CE89}" type="pres">
      <dgm:prSet presAssocID="{CBDD8AAE-7FA1-4FDC-86F0-38824E54247E}" presName="sibTrans" presStyleCnt="0"/>
      <dgm:spPr/>
    </dgm:pt>
    <dgm:pt modelId="{26E812CC-D2D2-42C3-95DE-050C82D7EB50}" type="pres">
      <dgm:prSet presAssocID="{599D6909-D277-46D8-B4ED-4E84E7F26D45}" presName="node" presStyleLbl="node1" presStyleIdx="1" presStyleCnt="3">
        <dgm:presLayoutVars>
          <dgm:bulletEnabled val="1"/>
        </dgm:presLayoutVars>
      </dgm:prSet>
      <dgm:spPr/>
    </dgm:pt>
    <dgm:pt modelId="{BBFA2AA6-3D5D-4073-8B54-8D19620DB1B3}" type="pres">
      <dgm:prSet presAssocID="{5FFCA1E2-F103-46FC-890B-44746637CABA}" presName="sibTrans" presStyleCnt="0"/>
      <dgm:spPr/>
    </dgm:pt>
    <dgm:pt modelId="{6D1F8338-EAEB-4E58-9A5D-64F95E92D987}" type="pres">
      <dgm:prSet presAssocID="{DD0B23E3-2F6B-4977-A9DD-E2267A932AEB}" presName="node" presStyleLbl="node1" presStyleIdx="2" presStyleCnt="3">
        <dgm:presLayoutVars>
          <dgm:bulletEnabled val="1"/>
        </dgm:presLayoutVars>
      </dgm:prSet>
      <dgm:spPr/>
    </dgm:pt>
  </dgm:ptLst>
  <dgm:cxnLst>
    <dgm:cxn modelId="{7B798C07-8BEE-4739-8F2C-A153FF2BF3F3}" srcId="{599D6909-D277-46D8-B4ED-4E84E7F26D45}" destId="{DF5DCDCF-443B-4C03-A636-9A66A94EB1EF}" srcOrd="2" destOrd="0" parTransId="{7B5BF47C-8EAE-4E0D-B00D-B6B5E5388F22}" sibTransId="{D1AF6CF9-1FC1-439C-909A-DD2A1274AB58}"/>
    <dgm:cxn modelId="{1960A007-A4E0-4E40-A340-F915DD1BEDA0}" type="presOf" srcId="{30DEF4FA-84DD-4666-A9EF-3138D47AD6A8}" destId="{8D5BD7AE-4573-4A65-B96E-FE5B7FE9536F}" srcOrd="0" destOrd="6" presId="urn:microsoft.com/office/officeart/2005/8/layout/hList6"/>
    <dgm:cxn modelId="{BC093908-5502-47DC-BF7B-F152073FD735}" type="presOf" srcId="{9FB5F7A6-D408-429A-A458-429722B4B82B}" destId="{26E812CC-D2D2-42C3-95DE-050C82D7EB50}" srcOrd="0" destOrd="1" presId="urn:microsoft.com/office/officeart/2005/8/layout/hList6"/>
    <dgm:cxn modelId="{8CD4BC13-2865-481F-AE64-86CDDCF825B1}" srcId="{DD0B23E3-2F6B-4977-A9DD-E2267A932AEB}" destId="{F0A3654C-117C-4A13-B771-38C278074156}" srcOrd="5" destOrd="0" parTransId="{C76D2186-5AD2-43A9-8670-9CCBC46B76A1}" sibTransId="{A7BFF12E-E32B-47C0-8F51-C0CB7F65FC12}"/>
    <dgm:cxn modelId="{A6992E16-E446-4FC5-960E-57D82944D761}" srcId="{9875DFCD-8D27-4A26-8789-76C7905BC2FB}" destId="{4BC3223D-8DA1-4E72-A078-82899F781952}" srcOrd="0" destOrd="0" parTransId="{507AEFE3-FDC1-4BDD-B349-2D5793FAF2D5}" sibTransId="{CBDD8AAE-7FA1-4FDC-86F0-38824E54247E}"/>
    <dgm:cxn modelId="{4112BC1B-3670-4272-B64D-95FF83EBD922}" srcId="{DD0B23E3-2F6B-4977-A9DD-E2267A932AEB}" destId="{A39560CC-1C79-4B05-A38F-D4C67D673FDD}" srcOrd="7" destOrd="0" parTransId="{7283A0DA-E47E-462F-865C-7EFB4D6E27B5}" sibTransId="{B1ECF7CE-C659-4EC6-8219-0734A5A24708}"/>
    <dgm:cxn modelId="{C1C4ED21-5681-4C87-9B0C-98AB2569AEC7}" type="presOf" srcId="{164BF550-C1C6-4CB2-853F-5B5728489EDD}" destId="{6D1F8338-EAEB-4E58-9A5D-64F95E92D987}" srcOrd="0" destOrd="9" presId="urn:microsoft.com/office/officeart/2005/8/layout/hList6"/>
    <dgm:cxn modelId="{557DDE22-BF30-453F-9E95-6EC1A07FF276}" type="presOf" srcId="{F0A3654C-117C-4A13-B771-38C278074156}" destId="{6D1F8338-EAEB-4E58-9A5D-64F95E92D987}" srcOrd="0" destOrd="6" presId="urn:microsoft.com/office/officeart/2005/8/layout/hList6"/>
    <dgm:cxn modelId="{EFBF0F26-4A57-44A0-8BE8-36F1216D0907}" srcId="{4BC3223D-8DA1-4E72-A078-82899F781952}" destId="{AB54AED2-D6EE-429E-89F1-01176CB8F9EC}" srcOrd="2" destOrd="0" parTransId="{8D9E5789-8406-4979-94C3-E1FBC4101A0F}" sibTransId="{DB867B54-FBF7-47C8-A755-243030B95845}"/>
    <dgm:cxn modelId="{2DBB5C2B-1D1F-4B97-9B2A-11B9960B7882}" type="presOf" srcId="{34F3C11F-F900-4FA7-93A3-DFB10A4119A1}" destId="{6D1F8338-EAEB-4E58-9A5D-64F95E92D987}" srcOrd="0" destOrd="7" presId="urn:microsoft.com/office/officeart/2005/8/layout/hList6"/>
    <dgm:cxn modelId="{B606592F-AAC3-4998-963F-33BFF4D5F966}" type="presOf" srcId="{9875DFCD-8D27-4A26-8789-76C7905BC2FB}" destId="{CDF54AF3-59B7-413C-8DFA-2FF7DE89F0BD}" srcOrd="0" destOrd="0" presId="urn:microsoft.com/office/officeart/2005/8/layout/hList6"/>
    <dgm:cxn modelId="{CB189E31-DC77-4221-BAB2-9015D1A720DB}" type="presOf" srcId="{B3CB2716-0E7A-42C4-9DE0-257B443BC3A6}" destId="{6D1F8338-EAEB-4E58-9A5D-64F95E92D987}" srcOrd="0" destOrd="4" presId="urn:microsoft.com/office/officeart/2005/8/layout/hList6"/>
    <dgm:cxn modelId="{D2E1163C-2FA8-4A0A-9BDC-7DC638B0F211}" type="presOf" srcId="{5E7A8B78-DF90-4EC4-9FCA-C146FAB2F535}" destId="{26E812CC-D2D2-42C3-95DE-050C82D7EB50}" srcOrd="0" destOrd="7" presId="urn:microsoft.com/office/officeart/2005/8/layout/hList6"/>
    <dgm:cxn modelId="{4C66363C-42E7-4F23-B3E5-9D834761FC51}" type="presOf" srcId="{C622EA0F-74FA-48E7-9CCF-4BE12D1DBE7F}" destId="{8D5BD7AE-4573-4A65-B96E-FE5B7FE9536F}" srcOrd="0" destOrd="9" presId="urn:microsoft.com/office/officeart/2005/8/layout/hList6"/>
    <dgm:cxn modelId="{8A7D9C5F-75D7-448A-B6C9-9015B715AFFE}" type="presOf" srcId="{AB54AED2-D6EE-429E-89F1-01176CB8F9EC}" destId="{8D5BD7AE-4573-4A65-B96E-FE5B7FE9536F}" srcOrd="0" destOrd="3" presId="urn:microsoft.com/office/officeart/2005/8/layout/hList6"/>
    <dgm:cxn modelId="{83253C41-D739-4733-921B-165B17C6A9BE}" srcId="{599D6909-D277-46D8-B4ED-4E84E7F26D45}" destId="{27302F60-B46C-4E68-BB42-103615354211}" srcOrd="3" destOrd="0" parTransId="{C275227B-891C-49C5-9439-868240300A8F}" sibTransId="{5D952B22-5AF3-45BF-A7A8-B437E80FEA59}"/>
    <dgm:cxn modelId="{BA6EF563-3786-4D98-A4F3-492BD5844C6E}" type="presOf" srcId="{27302F60-B46C-4E68-BB42-103615354211}" destId="{26E812CC-D2D2-42C3-95DE-050C82D7EB50}" srcOrd="0" destOrd="4" presId="urn:microsoft.com/office/officeart/2005/8/layout/hList6"/>
    <dgm:cxn modelId="{D0459A46-21FE-4408-8234-9172E54A7C2D}" srcId="{DD0B23E3-2F6B-4977-A9DD-E2267A932AEB}" destId="{49FDEE43-3EF3-4C8A-9031-53DD0BD78B67}" srcOrd="2" destOrd="0" parTransId="{84564AE1-E251-4CFB-A5DC-B45E44289AF5}" sibTransId="{AFE61717-7B90-4462-9C4A-A68D107A430D}"/>
    <dgm:cxn modelId="{189A6867-9BEC-471E-871E-0D241DDF5D58}" type="presOf" srcId="{1F145D5E-131B-44FA-B9A6-663B31688F56}" destId="{8D5BD7AE-4573-4A65-B96E-FE5B7FE9536F}" srcOrd="0" destOrd="5" presId="urn:microsoft.com/office/officeart/2005/8/layout/hList6"/>
    <dgm:cxn modelId="{E4454948-C709-42CE-828A-45F9775C5B6D}" type="presOf" srcId="{49FDEE43-3EF3-4C8A-9031-53DD0BD78B67}" destId="{6D1F8338-EAEB-4E58-9A5D-64F95E92D987}" srcOrd="0" destOrd="3" presId="urn:microsoft.com/office/officeart/2005/8/layout/hList6"/>
    <dgm:cxn modelId="{BDE9F269-2A73-452F-83A7-0D05D5556EB5}" srcId="{4BC3223D-8DA1-4E72-A078-82899F781952}" destId="{57F22A79-A5DE-4AAC-92CE-CEE79BC12B74}" srcOrd="1" destOrd="0" parTransId="{B4458C7D-935F-435B-A015-57C4A5D32732}" sibTransId="{5E61D7B4-13D2-47E4-A5CB-974053901528}"/>
    <dgm:cxn modelId="{E1F9F949-E3CF-45B2-81A2-EF70C58DAA58}" type="presOf" srcId="{A4D65055-1C25-4181-BEB8-37C63B4AA00B}" destId="{26E812CC-D2D2-42C3-95DE-050C82D7EB50}" srcOrd="0" destOrd="8" presId="urn:microsoft.com/office/officeart/2005/8/layout/hList6"/>
    <dgm:cxn modelId="{2CC8C76A-F3F5-4365-B648-A9BFE99FD6B4}" srcId="{AB54AED2-D6EE-429E-89F1-01176CB8F9EC}" destId="{9457D2E3-A778-49C9-9A55-EC2B58641C81}" srcOrd="0" destOrd="0" parTransId="{659ED383-6058-40E4-B6A8-B23EE786893E}" sibTransId="{8080B5B7-A05C-4BCB-BA6D-296CCAF2DF73}"/>
    <dgm:cxn modelId="{846C5451-4572-494E-8B54-31A9C1FAE6AA}" type="presOf" srcId="{A04CEFE2-5A73-481C-BB24-1D449DAB5E10}" destId="{8D5BD7AE-4573-4A65-B96E-FE5B7FE9536F}" srcOrd="0" destOrd="7" presId="urn:microsoft.com/office/officeart/2005/8/layout/hList6"/>
    <dgm:cxn modelId="{F71A8771-BCEB-41F4-B508-6BB3372DB081}" type="presOf" srcId="{5DF3ECA5-EA14-4425-88BA-7277392D8D62}" destId="{26E812CC-D2D2-42C3-95DE-050C82D7EB50}" srcOrd="0" destOrd="9" presId="urn:microsoft.com/office/officeart/2005/8/layout/hList6"/>
    <dgm:cxn modelId="{FCD01755-2E67-4704-B058-ED27813D911E}" srcId="{599D6909-D277-46D8-B4ED-4E84E7F26D45}" destId="{E2BA4898-A122-4B2F-A777-43CCB2495C42}" srcOrd="5" destOrd="0" parTransId="{17F0D621-4B5B-4334-94D9-9F35D9E5DC64}" sibTransId="{B4990361-672F-44D3-AF1A-1DA9D1344DFD}"/>
    <dgm:cxn modelId="{82162F56-16D6-487A-9B3A-7FF7707DCE4E}" type="presOf" srcId="{7B1DDCDB-EB03-4EF2-B890-3C7ECA7F61B5}" destId="{8D5BD7AE-4573-4A65-B96E-FE5B7FE9536F}" srcOrd="0" destOrd="1" presId="urn:microsoft.com/office/officeart/2005/8/layout/hList6"/>
    <dgm:cxn modelId="{06148B56-386C-4BB4-9959-6CAA6FA5E508}" srcId="{599D6909-D277-46D8-B4ED-4E84E7F26D45}" destId="{A4D65055-1C25-4181-BEB8-37C63B4AA00B}" srcOrd="7" destOrd="0" parTransId="{B9507CB0-A1EB-41FD-BAC4-4CB9BE1BCA2C}" sibTransId="{49A70288-87E6-43B1-AA48-9A4BAC4B5DB5}"/>
    <dgm:cxn modelId="{B53FC480-3A05-45A2-8361-F77B866E076E}" srcId="{599D6909-D277-46D8-B4ED-4E84E7F26D45}" destId="{5DF3ECA5-EA14-4425-88BA-7277392D8D62}" srcOrd="8" destOrd="0" parTransId="{A2C0B792-086F-456B-A041-AAE3B8937A62}" sibTransId="{C88AFCA9-D8B2-4CED-A41C-59E2EAB62B4A}"/>
    <dgm:cxn modelId="{7FB90088-D8F9-45BB-8670-08C09FB8AC7C}" type="presOf" srcId="{9457D2E3-A778-49C9-9A55-EC2B58641C81}" destId="{8D5BD7AE-4573-4A65-B96E-FE5B7FE9536F}" srcOrd="0" destOrd="4" presId="urn:microsoft.com/office/officeart/2005/8/layout/hList6"/>
    <dgm:cxn modelId="{1FBA4B88-779E-4ED4-83CA-2304FD110161}" type="presOf" srcId="{A39560CC-1C79-4B05-A38F-D4C67D673FDD}" destId="{6D1F8338-EAEB-4E58-9A5D-64F95E92D987}" srcOrd="0" destOrd="8" presId="urn:microsoft.com/office/officeart/2005/8/layout/hList6"/>
    <dgm:cxn modelId="{0710848A-441A-47F3-9F21-DCF273CA91A0}" srcId="{599D6909-D277-46D8-B4ED-4E84E7F26D45}" destId="{2140C516-31B5-4C4F-A7A8-205A229C4639}" srcOrd="4" destOrd="0" parTransId="{05D439C4-2DD4-4752-AA84-DBAB1CD3E2E5}" sibTransId="{B2D00B4C-29AD-46FB-A045-D6E1ECDE8ECD}"/>
    <dgm:cxn modelId="{7695188D-A8DA-4564-88D5-1B3DD68E3C22}" srcId="{DD0B23E3-2F6B-4977-A9DD-E2267A932AEB}" destId="{7F0A2113-B56E-4193-A678-3DFDC80CF7BC}" srcOrd="4" destOrd="0" parTransId="{1525D387-C435-49B6-A65F-831323480C06}" sibTransId="{5B9EB597-887C-40CE-89BC-EBC341EDDD8C}"/>
    <dgm:cxn modelId="{E7FE048F-6AAD-42FE-ACF3-A1601E5368F2}" type="presOf" srcId="{5A2A0F02-0922-4ED1-A6E4-8685D9CED53B}" destId="{6D1F8338-EAEB-4E58-9A5D-64F95E92D987}" srcOrd="0" destOrd="1" presId="urn:microsoft.com/office/officeart/2005/8/layout/hList6"/>
    <dgm:cxn modelId="{FEE75C92-AE5E-425B-9676-2088F54480CD}" srcId="{9875DFCD-8D27-4A26-8789-76C7905BC2FB}" destId="{599D6909-D277-46D8-B4ED-4E84E7F26D45}" srcOrd="1" destOrd="0" parTransId="{94746619-4BD6-48B8-A7F0-AF6183E405AF}" sibTransId="{5FFCA1E2-F103-46FC-890B-44746637CABA}"/>
    <dgm:cxn modelId="{8118919C-8B87-4C9D-805F-31985EC459EB}" srcId="{DD0B23E3-2F6B-4977-A9DD-E2267A932AEB}" destId="{164BF550-C1C6-4CB2-853F-5B5728489EDD}" srcOrd="8" destOrd="0" parTransId="{080DCC82-8495-4DCE-83BB-F84A37EEDAC6}" sibTransId="{B0F12A69-5C28-4E66-B6BE-AC65FF87862C}"/>
    <dgm:cxn modelId="{2DC4239F-CA66-4E7B-AF30-4EDC5E3300CB}" type="presOf" srcId="{E2BA4898-A122-4B2F-A777-43CCB2495C42}" destId="{26E812CC-D2D2-42C3-95DE-050C82D7EB50}" srcOrd="0" destOrd="6" presId="urn:microsoft.com/office/officeart/2005/8/layout/hList6"/>
    <dgm:cxn modelId="{BBB59CA2-B4CD-4965-B0BB-2718122ACC12}" type="presOf" srcId="{4BC3223D-8DA1-4E72-A078-82899F781952}" destId="{8D5BD7AE-4573-4A65-B96E-FE5B7FE9536F}" srcOrd="0" destOrd="0" presId="urn:microsoft.com/office/officeart/2005/8/layout/hList6"/>
    <dgm:cxn modelId="{9DA113AC-02C5-4600-8BEA-0BA8E658EAC3}" srcId="{AB54AED2-D6EE-429E-89F1-01176CB8F9EC}" destId="{71CCBEE8-2EEE-4FB7-B63C-0A806DE15638}" srcOrd="4" destOrd="0" parTransId="{6B672E4A-0289-45B1-A18F-417E5AA5C2A9}" sibTransId="{B39FD0CD-718B-4C43-B00E-61372B006B54}"/>
    <dgm:cxn modelId="{3ACD50AF-E1AB-4F0F-B74A-167E064C054D}" type="presOf" srcId="{599D6909-D277-46D8-B4ED-4E84E7F26D45}" destId="{26E812CC-D2D2-42C3-95DE-050C82D7EB50}" srcOrd="0" destOrd="0" presId="urn:microsoft.com/office/officeart/2005/8/layout/hList6"/>
    <dgm:cxn modelId="{EAAF8FB0-83A5-4A14-B827-683829887891}" srcId="{AB54AED2-D6EE-429E-89F1-01176CB8F9EC}" destId="{C622EA0F-74FA-48E7-9CCF-4BE12D1DBE7F}" srcOrd="5" destOrd="0" parTransId="{17F88C48-CF8A-4C92-B1A8-0857DF60A1C6}" sibTransId="{BC5D29C0-C9E9-43B2-B981-F25B9514F05F}"/>
    <dgm:cxn modelId="{06B850B8-5BBE-416F-BE59-48DFA2B31637}" type="presOf" srcId="{2140C516-31B5-4C4F-A7A8-205A229C4639}" destId="{26E812CC-D2D2-42C3-95DE-050C82D7EB50}" srcOrd="0" destOrd="5" presId="urn:microsoft.com/office/officeart/2005/8/layout/hList6"/>
    <dgm:cxn modelId="{67278EBF-8F15-477D-B851-BE9B7A296470}" type="presOf" srcId="{71CCBEE8-2EEE-4FB7-B63C-0A806DE15638}" destId="{8D5BD7AE-4573-4A65-B96E-FE5B7FE9536F}" srcOrd="0" destOrd="8" presId="urn:microsoft.com/office/officeart/2005/8/layout/hList6"/>
    <dgm:cxn modelId="{28FEECC0-5C75-47D9-8573-9AB49B9D985B}" type="presOf" srcId="{5B19933B-BE4C-49A7-A599-B30F7D0A688D}" destId="{6D1F8338-EAEB-4E58-9A5D-64F95E92D987}" srcOrd="0" destOrd="2" presId="urn:microsoft.com/office/officeart/2005/8/layout/hList6"/>
    <dgm:cxn modelId="{C9A91CC1-4B4E-4842-B2F7-F67DDEC26EB5}" srcId="{DD0B23E3-2F6B-4977-A9DD-E2267A932AEB}" destId="{34F3C11F-F900-4FA7-93A3-DFB10A4119A1}" srcOrd="6" destOrd="0" parTransId="{7706C06E-8231-48AE-BC84-6437D36C0EB4}" sibTransId="{332E66B2-60C3-43A2-B65B-06180E86C0E4}"/>
    <dgm:cxn modelId="{3C77F6C1-C34E-4B81-9E99-73F4C97309CE}" srcId="{AB54AED2-D6EE-429E-89F1-01176CB8F9EC}" destId="{30DEF4FA-84DD-4666-A9EF-3138D47AD6A8}" srcOrd="2" destOrd="0" parTransId="{8539F01C-BA2E-435C-A100-9040E7987B15}" sibTransId="{0B689579-D177-4B03-8DC9-5642A14064CA}"/>
    <dgm:cxn modelId="{891BF7C1-D30F-4DE1-A0A1-96A7C46A10CB}" srcId="{DD0B23E3-2F6B-4977-A9DD-E2267A932AEB}" destId="{5B19933B-BE4C-49A7-A599-B30F7D0A688D}" srcOrd="1" destOrd="0" parTransId="{AF418003-CF34-426E-9A26-0DEF38BEBF37}" sibTransId="{40877BAC-FC5F-49B2-8630-A91925DD95CE}"/>
    <dgm:cxn modelId="{0E7B89C2-CE0B-4AF4-BF4B-1475F165A5C8}" srcId="{AB54AED2-D6EE-429E-89F1-01176CB8F9EC}" destId="{A04CEFE2-5A73-481C-BB24-1D449DAB5E10}" srcOrd="3" destOrd="0" parTransId="{9D96F88C-65CF-4674-8695-14AEA85638B8}" sibTransId="{94F8850B-089D-4D7F-BB85-C3285107F23D}"/>
    <dgm:cxn modelId="{BFBCC3C3-A8C0-4E6B-B6C7-C626A12BCAF1}" type="presOf" srcId="{7F0A2113-B56E-4193-A678-3DFDC80CF7BC}" destId="{6D1F8338-EAEB-4E58-9A5D-64F95E92D987}" srcOrd="0" destOrd="5" presId="urn:microsoft.com/office/officeart/2005/8/layout/hList6"/>
    <dgm:cxn modelId="{1906F6C3-1911-48E8-94F0-C7ABD75EE65C}" type="presOf" srcId="{B3FF3889-B0D8-4328-AD95-78C6BDFEC76B}" destId="{26E812CC-D2D2-42C3-95DE-050C82D7EB50}" srcOrd="0" destOrd="2" presId="urn:microsoft.com/office/officeart/2005/8/layout/hList6"/>
    <dgm:cxn modelId="{4AA459CF-2ED0-4E9A-93EE-B73812850F56}" srcId="{599D6909-D277-46D8-B4ED-4E84E7F26D45}" destId="{B3FF3889-B0D8-4328-AD95-78C6BDFEC76B}" srcOrd="1" destOrd="0" parTransId="{627D92BE-0DAB-4776-9EFC-06A0E28D7208}" sibTransId="{5BABDCC2-3960-4645-A130-3825EB04B8A2}"/>
    <dgm:cxn modelId="{A93C93D5-63CA-49E1-BEC6-513924BC6D11}" srcId="{4BC3223D-8DA1-4E72-A078-82899F781952}" destId="{7B1DDCDB-EB03-4EF2-B890-3C7ECA7F61B5}" srcOrd="0" destOrd="0" parTransId="{B26D8EB5-30B3-4C75-817F-906503BB952C}" sibTransId="{69A1649A-ADB1-4317-A0D6-EA544C4F436A}"/>
    <dgm:cxn modelId="{32BE37DA-09CD-44AC-9399-9322B2E78A7C}" type="presOf" srcId="{DD0B23E3-2F6B-4977-A9DD-E2267A932AEB}" destId="{6D1F8338-EAEB-4E58-9A5D-64F95E92D987}" srcOrd="0" destOrd="0" presId="urn:microsoft.com/office/officeart/2005/8/layout/hList6"/>
    <dgm:cxn modelId="{2022CDDB-02E8-4C9E-B7A0-420025FE11E6}" srcId="{DD0B23E3-2F6B-4977-A9DD-E2267A932AEB}" destId="{B3CB2716-0E7A-42C4-9DE0-257B443BC3A6}" srcOrd="3" destOrd="0" parTransId="{7233F3C4-9E57-4EDF-BB2F-0A6E5AD5B093}" sibTransId="{BBBCEC36-69E4-4DD7-9FB7-FAC7014CA3B4}"/>
    <dgm:cxn modelId="{84E8A9E3-0672-4462-B0BB-7D5D58541E5C}" srcId="{599D6909-D277-46D8-B4ED-4E84E7F26D45}" destId="{5E7A8B78-DF90-4EC4-9FCA-C146FAB2F535}" srcOrd="6" destOrd="0" parTransId="{570A28F8-D9C2-4BAF-A028-2192E4C72579}" sibTransId="{31E1E406-1618-40ED-8709-99D1372A6677}"/>
    <dgm:cxn modelId="{24675BEE-561E-409C-B264-7DCB14C52C04}" type="presOf" srcId="{57F22A79-A5DE-4AAC-92CE-CEE79BC12B74}" destId="{8D5BD7AE-4573-4A65-B96E-FE5B7FE9536F}" srcOrd="0" destOrd="2" presId="urn:microsoft.com/office/officeart/2005/8/layout/hList6"/>
    <dgm:cxn modelId="{826F87F4-6FDB-4B80-9D28-31D28D9826B9}" srcId="{AB54AED2-D6EE-429E-89F1-01176CB8F9EC}" destId="{1F145D5E-131B-44FA-B9A6-663B31688F56}" srcOrd="1" destOrd="0" parTransId="{D08166BC-E248-4602-AFAD-959835544DA9}" sibTransId="{943F4056-5F07-48FD-9805-7F3B5844450E}"/>
    <dgm:cxn modelId="{3DFAF4F4-A868-4ED9-984A-AAF752520E11}" type="presOf" srcId="{DF5DCDCF-443B-4C03-A636-9A66A94EB1EF}" destId="{26E812CC-D2D2-42C3-95DE-050C82D7EB50}" srcOrd="0" destOrd="3" presId="urn:microsoft.com/office/officeart/2005/8/layout/hList6"/>
    <dgm:cxn modelId="{914807FD-020B-4B15-9A62-82C4036DC919}" srcId="{9875DFCD-8D27-4A26-8789-76C7905BC2FB}" destId="{DD0B23E3-2F6B-4977-A9DD-E2267A932AEB}" srcOrd="2" destOrd="0" parTransId="{115AA89D-93D4-4B67-9122-002CCCAC528A}" sibTransId="{DCE113D3-3B25-4D6B-8C20-495AB6308365}"/>
    <dgm:cxn modelId="{00B349FE-A83D-490B-9C72-5763DBB4906C}" srcId="{DD0B23E3-2F6B-4977-A9DD-E2267A932AEB}" destId="{5A2A0F02-0922-4ED1-A6E4-8685D9CED53B}" srcOrd="0" destOrd="0" parTransId="{62F2AAED-E7F7-4620-A0EE-23CCF72211AD}" sibTransId="{5E33E3E5-5006-4211-807A-AA40E1A7F9C6}"/>
    <dgm:cxn modelId="{8D56DCFE-8D44-450C-901A-E779F91D0F0E}" srcId="{599D6909-D277-46D8-B4ED-4E84E7F26D45}" destId="{9FB5F7A6-D408-429A-A458-429722B4B82B}" srcOrd="0" destOrd="0" parTransId="{1D1E3C53-D20E-4EA5-B82B-32FB3019D219}" sibTransId="{8D9A3499-6F31-4D45-B744-6E1736C82FAB}"/>
    <dgm:cxn modelId="{B81C83C4-C295-4179-A726-859F84856D9D}" type="presParOf" srcId="{CDF54AF3-59B7-413C-8DFA-2FF7DE89F0BD}" destId="{8D5BD7AE-4573-4A65-B96E-FE5B7FE9536F}" srcOrd="0" destOrd="0" presId="urn:microsoft.com/office/officeart/2005/8/layout/hList6"/>
    <dgm:cxn modelId="{018F1919-3E3A-4072-8770-FDD0C80B628E}" type="presParOf" srcId="{CDF54AF3-59B7-413C-8DFA-2FF7DE89F0BD}" destId="{969E6855-C003-46C5-96C5-90ADAB35CE89}" srcOrd="1" destOrd="0" presId="urn:microsoft.com/office/officeart/2005/8/layout/hList6"/>
    <dgm:cxn modelId="{4F284ED5-38E0-4E56-B062-C33F2DD7523E}" type="presParOf" srcId="{CDF54AF3-59B7-413C-8DFA-2FF7DE89F0BD}" destId="{26E812CC-D2D2-42C3-95DE-050C82D7EB50}" srcOrd="2" destOrd="0" presId="urn:microsoft.com/office/officeart/2005/8/layout/hList6"/>
    <dgm:cxn modelId="{6ECD3423-E1C3-4D50-A561-2C63CDDCDCC5}" type="presParOf" srcId="{CDF54AF3-59B7-413C-8DFA-2FF7DE89F0BD}" destId="{BBFA2AA6-3D5D-4073-8B54-8D19620DB1B3}" srcOrd="3" destOrd="0" presId="urn:microsoft.com/office/officeart/2005/8/layout/hList6"/>
    <dgm:cxn modelId="{971EF284-9915-4448-A095-03128DA2B930}" type="presParOf" srcId="{CDF54AF3-59B7-413C-8DFA-2FF7DE89F0BD}" destId="{6D1F8338-EAEB-4E58-9A5D-64F95E92D987}" srcOrd="4" destOrd="0" presId="urn:microsoft.com/office/officeart/2005/8/layout/h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67E3D29-4489-4AD1-8FE5-F0F23A2BE658}" type="doc">
      <dgm:prSet loTypeId="urn:microsoft.com/office/officeart/2005/8/layout/hProcess3" loCatId="process" qsTypeId="urn:microsoft.com/office/officeart/2005/8/quickstyle/simple1" qsCatId="simple" csTypeId="urn:microsoft.com/office/officeart/2005/8/colors/accent1_2" csCatId="accent1" phldr="1"/>
      <dgm:spPr/>
    </dgm:pt>
    <dgm:pt modelId="{FBDBED65-A0C5-4B6B-BC0C-8DBAD53CD5B1}">
      <dgm:prSet phldrT="[Text]" custT="1"/>
      <dgm:spPr/>
      <dgm:t>
        <a:bodyPr/>
        <a:lstStyle/>
        <a:p>
          <a:r>
            <a:rPr lang="en-US" sz="1800" dirty="0"/>
            <a:t>Q1 2010</a:t>
          </a:r>
        </a:p>
      </dgm:t>
    </dgm:pt>
    <dgm:pt modelId="{4664B0AE-5877-476D-962C-C1BD1EE1DC43}" type="parTrans" cxnId="{5DE82DC4-1A6A-4AD1-B530-BD5DB836E703}">
      <dgm:prSet/>
      <dgm:spPr/>
      <dgm:t>
        <a:bodyPr/>
        <a:lstStyle/>
        <a:p>
          <a:endParaRPr lang="en-US"/>
        </a:p>
      </dgm:t>
    </dgm:pt>
    <dgm:pt modelId="{577AD469-4D0F-4E59-870B-40DC9D4444B1}" type="sibTrans" cxnId="{5DE82DC4-1A6A-4AD1-B530-BD5DB836E703}">
      <dgm:prSet/>
      <dgm:spPr/>
      <dgm:t>
        <a:bodyPr/>
        <a:lstStyle/>
        <a:p>
          <a:endParaRPr lang="en-US"/>
        </a:p>
      </dgm:t>
    </dgm:pt>
    <dgm:pt modelId="{0493B15F-E661-4A35-A2A4-C9993DDE1F4F}">
      <dgm:prSet phldrT="[Text]" custT="1"/>
      <dgm:spPr/>
      <dgm:t>
        <a:bodyPr/>
        <a:lstStyle/>
        <a:p>
          <a:r>
            <a:rPr lang="en-US" sz="1800" dirty="0"/>
            <a:t>Q4 2010</a:t>
          </a:r>
        </a:p>
      </dgm:t>
    </dgm:pt>
    <dgm:pt modelId="{9ABCF015-BFD6-4381-89D7-BEBB9F02142E}" type="parTrans" cxnId="{09C0A339-BAE4-477F-9402-87C038A5FE10}">
      <dgm:prSet/>
      <dgm:spPr/>
      <dgm:t>
        <a:bodyPr/>
        <a:lstStyle/>
        <a:p>
          <a:endParaRPr lang="en-US"/>
        </a:p>
      </dgm:t>
    </dgm:pt>
    <dgm:pt modelId="{A593857F-939B-4D95-A114-F971C16D0834}" type="sibTrans" cxnId="{09C0A339-BAE4-477F-9402-87C038A5FE10}">
      <dgm:prSet/>
      <dgm:spPr/>
      <dgm:t>
        <a:bodyPr/>
        <a:lstStyle/>
        <a:p>
          <a:endParaRPr lang="en-US"/>
        </a:p>
      </dgm:t>
    </dgm:pt>
    <dgm:pt modelId="{A0B2F4CA-492F-40D6-A226-F6CCE235D191}">
      <dgm:prSet phldrT="[Text]" custT="1"/>
      <dgm:spPr/>
      <dgm:t>
        <a:bodyPr/>
        <a:lstStyle/>
        <a:p>
          <a:r>
            <a:rPr lang="en-US" sz="1800" dirty="0"/>
            <a:t>Q1 </a:t>
          </a:r>
        </a:p>
        <a:p>
          <a:r>
            <a:rPr lang="en-US" sz="1800" dirty="0"/>
            <a:t>2011</a:t>
          </a:r>
        </a:p>
      </dgm:t>
    </dgm:pt>
    <dgm:pt modelId="{2930B602-D269-4A98-AE23-EC54BD81D016}" type="parTrans" cxnId="{7617FD14-C820-485A-9C23-3E5F40B30EAD}">
      <dgm:prSet/>
      <dgm:spPr/>
      <dgm:t>
        <a:bodyPr/>
        <a:lstStyle/>
        <a:p>
          <a:endParaRPr lang="en-US"/>
        </a:p>
      </dgm:t>
    </dgm:pt>
    <dgm:pt modelId="{E2B3BDD9-DC6A-4476-9853-76C617ED7FCB}" type="sibTrans" cxnId="{7617FD14-C820-485A-9C23-3E5F40B30EAD}">
      <dgm:prSet/>
      <dgm:spPr/>
      <dgm:t>
        <a:bodyPr/>
        <a:lstStyle/>
        <a:p>
          <a:endParaRPr lang="en-US"/>
        </a:p>
      </dgm:t>
    </dgm:pt>
    <dgm:pt modelId="{3B56540C-64E4-46C9-88B9-1E3357A0FD29}">
      <dgm:prSet phldrT="[Text]" custT="1"/>
      <dgm:spPr/>
      <dgm:t>
        <a:bodyPr/>
        <a:lstStyle/>
        <a:p>
          <a:r>
            <a:rPr lang="en-US" sz="1800" dirty="0"/>
            <a:t>Q4</a:t>
          </a:r>
        </a:p>
        <a:p>
          <a:r>
            <a:rPr lang="en-US" sz="1800" dirty="0"/>
            <a:t> 2011</a:t>
          </a:r>
        </a:p>
      </dgm:t>
    </dgm:pt>
    <dgm:pt modelId="{C690E646-CE39-43A9-BAE0-E84E519FD722}" type="parTrans" cxnId="{5FE4DF4A-811A-4D10-BD38-4491AB68EF51}">
      <dgm:prSet/>
      <dgm:spPr/>
      <dgm:t>
        <a:bodyPr/>
        <a:lstStyle/>
        <a:p>
          <a:endParaRPr lang="en-US"/>
        </a:p>
      </dgm:t>
    </dgm:pt>
    <dgm:pt modelId="{E4181786-889B-4CC3-B0EB-3B70521E5C4C}" type="sibTrans" cxnId="{5FE4DF4A-811A-4D10-BD38-4491AB68EF51}">
      <dgm:prSet/>
      <dgm:spPr/>
      <dgm:t>
        <a:bodyPr/>
        <a:lstStyle/>
        <a:p>
          <a:endParaRPr lang="en-US"/>
        </a:p>
      </dgm:t>
    </dgm:pt>
    <dgm:pt modelId="{B92C7611-6B35-4DE2-8AB9-FA119D0D5C52}">
      <dgm:prSet phldrT="[Text]" custT="1"/>
      <dgm:spPr/>
      <dgm:t>
        <a:bodyPr/>
        <a:lstStyle/>
        <a:p>
          <a:r>
            <a:rPr lang="en-US" sz="1800" dirty="0"/>
            <a:t>Q1</a:t>
          </a:r>
        </a:p>
        <a:p>
          <a:r>
            <a:rPr lang="en-US" sz="1800" dirty="0"/>
            <a:t> 2012</a:t>
          </a:r>
        </a:p>
      </dgm:t>
    </dgm:pt>
    <dgm:pt modelId="{99D6A899-DFB7-4B0C-8EF5-B9054E9E1338}" type="parTrans" cxnId="{770C6308-1CD5-4CD1-8781-31D9536EF731}">
      <dgm:prSet/>
      <dgm:spPr/>
      <dgm:t>
        <a:bodyPr/>
        <a:lstStyle/>
        <a:p>
          <a:endParaRPr lang="en-US"/>
        </a:p>
      </dgm:t>
    </dgm:pt>
    <dgm:pt modelId="{9A18F8C0-104A-4470-9C7C-1D57E1B61B5B}" type="sibTrans" cxnId="{770C6308-1CD5-4CD1-8781-31D9536EF731}">
      <dgm:prSet/>
      <dgm:spPr/>
      <dgm:t>
        <a:bodyPr/>
        <a:lstStyle/>
        <a:p>
          <a:endParaRPr lang="en-US"/>
        </a:p>
      </dgm:t>
    </dgm:pt>
    <dgm:pt modelId="{9D5D055A-51E7-40D1-8F4F-945C5D8E3A32}" type="pres">
      <dgm:prSet presAssocID="{E67E3D29-4489-4AD1-8FE5-F0F23A2BE658}" presName="Name0" presStyleCnt="0">
        <dgm:presLayoutVars>
          <dgm:dir/>
          <dgm:animLvl val="lvl"/>
          <dgm:resizeHandles val="exact"/>
        </dgm:presLayoutVars>
      </dgm:prSet>
      <dgm:spPr/>
    </dgm:pt>
    <dgm:pt modelId="{F35F6D29-C90B-4665-996A-A9FAE9AE3A1E}" type="pres">
      <dgm:prSet presAssocID="{E67E3D29-4489-4AD1-8FE5-F0F23A2BE658}" presName="dummy" presStyleCnt="0"/>
      <dgm:spPr/>
    </dgm:pt>
    <dgm:pt modelId="{29B2B747-133E-494F-8B76-8948D31343F8}" type="pres">
      <dgm:prSet presAssocID="{E67E3D29-4489-4AD1-8FE5-F0F23A2BE658}" presName="linH" presStyleCnt="0"/>
      <dgm:spPr/>
    </dgm:pt>
    <dgm:pt modelId="{D1ECC893-C838-400E-ABAB-2563FBA43CF8}" type="pres">
      <dgm:prSet presAssocID="{E67E3D29-4489-4AD1-8FE5-F0F23A2BE658}" presName="padding1" presStyleCnt="0"/>
      <dgm:spPr/>
    </dgm:pt>
    <dgm:pt modelId="{B216A058-4FA0-4098-B5F8-81F6C1D9B4FF}" type="pres">
      <dgm:prSet presAssocID="{FBDBED65-A0C5-4B6B-BC0C-8DBAD53CD5B1}" presName="linV" presStyleCnt="0"/>
      <dgm:spPr/>
    </dgm:pt>
    <dgm:pt modelId="{AA9C7EB6-1E12-4F9C-B5C0-03A34B630114}" type="pres">
      <dgm:prSet presAssocID="{FBDBED65-A0C5-4B6B-BC0C-8DBAD53CD5B1}" presName="spVertical1" presStyleCnt="0"/>
      <dgm:spPr/>
    </dgm:pt>
    <dgm:pt modelId="{2565156A-A38E-4E47-8C1C-F4FF0B9DE64E}" type="pres">
      <dgm:prSet presAssocID="{FBDBED65-A0C5-4B6B-BC0C-8DBAD53CD5B1}" presName="parTx" presStyleLbl="revTx" presStyleIdx="0" presStyleCnt="5" custFlipHor="1" custScaleX="38628" custScaleY="56180" custLinFactNeighborX="-86366" custLinFactNeighborY="42206">
        <dgm:presLayoutVars>
          <dgm:chMax val="0"/>
          <dgm:chPref val="0"/>
          <dgm:bulletEnabled val="1"/>
        </dgm:presLayoutVars>
      </dgm:prSet>
      <dgm:spPr/>
    </dgm:pt>
    <dgm:pt modelId="{F6C3711C-984D-462D-98A2-6A6FBD1AABA3}" type="pres">
      <dgm:prSet presAssocID="{FBDBED65-A0C5-4B6B-BC0C-8DBAD53CD5B1}" presName="spVertical2" presStyleCnt="0"/>
      <dgm:spPr/>
    </dgm:pt>
    <dgm:pt modelId="{1D4D5D22-849D-4D12-97C7-FB2EC8CCE700}" type="pres">
      <dgm:prSet presAssocID="{FBDBED65-A0C5-4B6B-BC0C-8DBAD53CD5B1}" presName="spVertical3" presStyleCnt="0"/>
      <dgm:spPr/>
    </dgm:pt>
    <dgm:pt modelId="{606E8A88-3584-402D-9DB6-63AAD715D098}" type="pres">
      <dgm:prSet presAssocID="{577AD469-4D0F-4E59-870B-40DC9D4444B1}" presName="space" presStyleCnt="0"/>
      <dgm:spPr/>
    </dgm:pt>
    <dgm:pt modelId="{25793654-8516-4085-A5F8-31ED2F8297AE}" type="pres">
      <dgm:prSet presAssocID="{0493B15F-E661-4A35-A2A4-C9993DDE1F4F}" presName="linV" presStyleCnt="0"/>
      <dgm:spPr/>
    </dgm:pt>
    <dgm:pt modelId="{CF7D48CD-E1AF-4130-BABF-531A50D8CB96}" type="pres">
      <dgm:prSet presAssocID="{0493B15F-E661-4A35-A2A4-C9993DDE1F4F}" presName="spVertical1" presStyleCnt="0"/>
      <dgm:spPr/>
    </dgm:pt>
    <dgm:pt modelId="{44555255-5D75-4C46-ADAA-3422C344DF8A}" type="pres">
      <dgm:prSet presAssocID="{0493B15F-E661-4A35-A2A4-C9993DDE1F4F}" presName="parTx" presStyleLbl="revTx" presStyleIdx="1" presStyleCnt="5" custScaleX="53124" custScaleY="42720" custLinFactNeighborX="-65788" custLinFactNeighborY="51755">
        <dgm:presLayoutVars>
          <dgm:chMax val="0"/>
          <dgm:chPref val="0"/>
          <dgm:bulletEnabled val="1"/>
        </dgm:presLayoutVars>
      </dgm:prSet>
      <dgm:spPr/>
    </dgm:pt>
    <dgm:pt modelId="{FBF5863F-4AF8-490C-B3B7-387D425FA0B2}" type="pres">
      <dgm:prSet presAssocID="{0493B15F-E661-4A35-A2A4-C9993DDE1F4F}" presName="spVertical2" presStyleCnt="0"/>
      <dgm:spPr/>
    </dgm:pt>
    <dgm:pt modelId="{4086B237-09EB-489E-9947-AC54B4C6BC9D}" type="pres">
      <dgm:prSet presAssocID="{0493B15F-E661-4A35-A2A4-C9993DDE1F4F}" presName="spVertical3" presStyleCnt="0"/>
      <dgm:spPr/>
    </dgm:pt>
    <dgm:pt modelId="{1DFD01ED-58BD-4C7D-A8A8-5F771FA0768D}" type="pres">
      <dgm:prSet presAssocID="{A593857F-939B-4D95-A114-F971C16D0834}" presName="space" presStyleCnt="0"/>
      <dgm:spPr/>
    </dgm:pt>
    <dgm:pt modelId="{5E60AE6C-0A5A-4FD2-82F7-51EF8585B194}" type="pres">
      <dgm:prSet presAssocID="{A0B2F4CA-492F-40D6-A226-F6CCE235D191}" presName="linV" presStyleCnt="0"/>
      <dgm:spPr/>
    </dgm:pt>
    <dgm:pt modelId="{A480DCA2-EFF8-44A0-9D36-97576D98C2DB}" type="pres">
      <dgm:prSet presAssocID="{A0B2F4CA-492F-40D6-A226-F6CCE235D191}" presName="spVertical1" presStyleCnt="0"/>
      <dgm:spPr/>
    </dgm:pt>
    <dgm:pt modelId="{DBA77587-ABCC-4A2F-8325-FD941AF8B2FD}" type="pres">
      <dgm:prSet presAssocID="{A0B2F4CA-492F-40D6-A226-F6CCE235D191}" presName="parTx" presStyleLbl="revTx" presStyleIdx="2" presStyleCnt="5" custScaleX="77091" custScaleY="63866" custLinFactNeighborX="-22919" custLinFactNeighborY="42679">
        <dgm:presLayoutVars>
          <dgm:chMax val="0"/>
          <dgm:chPref val="0"/>
          <dgm:bulletEnabled val="1"/>
        </dgm:presLayoutVars>
      </dgm:prSet>
      <dgm:spPr/>
    </dgm:pt>
    <dgm:pt modelId="{4589C44B-0D3A-4CC0-BCF2-1853BAC88C4A}" type="pres">
      <dgm:prSet presAssocID="{A0B2F4CA-492F-40D6-A226-F6CCE235D191}" presName="spVertical2" presStyleCnt="0"/>
      <dgm:spPr/>
    </dgm:pt>
    <dgm:pt modelId="{2F6CA0A7-63AC-4DFE-B498-1D248001199B}" type="pres">
      <dgm:prSet presAssocID="{A0B2F4CA-492F-40D6-A226-F6CCE235D191}" presName="spVertical3" presStyleCnt="0"/>
      <dgm:spPr/>
    </dgm:pt>
    <dgm:pt modelId="{147AD51D-E2A1-4D11-97EF-B7D0AF42CBFC}" type="pres">
      <dgm:prSet presAssocID="{E2B3BDD9-DC6A-4476-9853-76C617ED7FCB}" presName="space" presStyleCnt="0"/>
      <dgm:spPr/>
    </dgm:pt>
    <dgm:pt modelId="{5CC21293-B458-494A-9934-595A95446078}" type="pres">
      <dgm:prSet presAssocID="{3B56540C-64E4-46C9-88B9-1E3357A0FD29}" presName="linV" presStyleCnt="0"/>
      <dgm:spPr/>
    </dgm:pt>
    <dgm:pt modelId="{67C6D885-FD14-4297-9D14-50F9EF929042}" type="pres">
      <dgm:prSet presAssocID="{3B56540C-64E4-46C9-88B9-1E3357A0FD29}" presName="spVertical1" presStyleCnt="0"/>
      <dgm:spPr/>
    </dgm:pt>
    <dgm:pt modelId="{726C1C7C-8059-4D2E-928F-D00B79830CD6}" type="pres">
      <dgm:prSet presAssocID="{3B56540C-64E4-46C9-88B9-1E3357A0FD29}" presName="parTx" presStyleLbl="revTx" presStyleIdx="3" presStyleCnt="5" custLinFactNeighborX="-8304" custLinFactNeighborY="-9080">
        <dgm:presLayoutVars>
          <dgm:chMax val="0"/>
          <dgm:chPref val="0"/>
          <dgm:bulletEnabled val="1"/>
        </dgm:presLayoutVars>
      </dgm:prSet>
      <dgm:spPr/>
    </dgm:pt>
    <dgm:pt modelId="{053E29CE-818D-46FA-9B86-4F103EB184F7}" type="pres">
      <dgm:prSet presAssocID="{3B56540C-64E4-46C9-88B9-1E3357A0FD29}" presName="spVertical2" presStyleCnt="0"/>
      <dgm:spPr/>
    </dgm:pt>
    <dgm:pt modelId="{582C0816-62AF-4D1F-9045-160C14D7DC0D}" type="pres">
      <dgm:prSet presAssocID="{3B56540C-64E4-46C9-88B9-1E3357A0FD29}" presName="spVertical3" presStyleCnt="0"/>
      <dgm:spPr/>
    </dgm:pt>
    <dgm:pt modelId="{722AB0CF-7D5D-4D63-AB73-BC5EFB025A5F}" type="pres">
      <dgm:prSet presAssocID="{E4181786-889B-4CC3-B0EB-3B70521E5C4C}" presName="space" presStyleCnt="0"/>
      <dgm:spPr/>
    </dgm:pt>
    <dgm:pt modelId="{9852A286-A3A0-47E2-B98C-9BF41DF9E875}" type="pres">
      <dgm:prSet presAssocID="{B92C7611-6B35-4DE2-8AB9-FA119D0D5C52}" presName="linV" presStyleCnt="0"/>
      <dgm:spPr/>
    </dgm:pt>
    <dgm:pt modelId="{3D50B761-5539-45CC-A13C-F00C45C3914A}" type="pres">
      <dgm:prSet presAssocID="{B92C7611-6B35-4DE2-8AB9-FA119D0D5C52}" presName="spVertical1" presStyleCnt="0"/>
      <dgm:spPr/>
    </dgm:pt>
    <dgm:pt modelId="{307F3AE4-7AAA-40A7-8E3C-941BA785B1D4}" type="pres">
      <dgm:prSet presAssocID="{B92C7611-6B35-4DE2-8AB9-FA119D0D5C52}" presName="parTx" presStyleLbl="revTx" presStyleIdx="4" presStyleCnt="5">
        <dgm:presLayoutVars>
          <dgm:chMax val="0"/>
          <dgm:chPref val="0"/>
          <dgm:bulletEnabled val="1"/>
        </dgm:presLayoutVars>
      </dgm:prSet>
      <dgm:spPr/>
    </dgm:pt>
    <dgm:pt modelId="{4F4A303F-BCA7-4692-8044-1708C9960826}" type="pres">
      <dgm:prSet presAssocID="{B92C7611-6B35-4DE2-8AB9-FA119D0D5C52}" presName="spVertical2" presStyleCnt="0"/>
      <dgm:spPr/>
    </dgm:pt>
    <dgm:pt modelId="{2526BCE3-9545-4664-B723-43B7EFD93A85}" type="pres">
      <dgm:prSet presAssocID="{B92C7611-6B35-4DE2-8AB9-FA119D0D5C52}" presName="spVertical3" presStyleCnt="0"/>
      <dgm:spPr/>
    </dgm:pt>
    <dgm:pt modelId="{CD6A8371-A5F0-4495-8895-D76E53EA8DB6}" type="pres">
      <dgm:prSet presAssocID="{E67E3D29-4489-4AD1-8FE5-F0F23A2BE658}" presName="padding2" presStyleCnt="0"/>
      <dgm:spPr/>
    </dgm:pt>
    <dgm:pt modelId="{51041A75-F9C8-4B2B-9BAA-2F0E08C985A0}" type="pres">
      <dgm:prSet presAssocID="{E67E3D29-4489-4AD1-8FE5-F0F23A2BE658}" presName="negArrow" presStyleCnt="0"/>
      <dgm:spPr/>
    </dgm:pt>
    <dgm:pt modelId="{C07676D1-7E00-40A8-89DD-5E1F7B0F5357}" type="pres">
      <dgm:prSet presAssocID="{E67E3D29-4489-4AD1-8FE5-F0F23A2BE658}" presName="backgroundArrow" presStyleLbl="node1" presStyleIdx="0" presStyleCnt="1" custLinFactNeighborX="-2989" custLinFactNeighborY="2115"/>
      <dgm:spPr/>
    </dgm:pt>
  </dgm:ptLst>
  <dgm:cxnLst>
    <dgm:cxn modelId="{770C6308-1CD5-4CD1-8781-31D9536EF731}" srcId="{E67E3D29-4489-4AD1-8FE5-F0F23A2BE658}" destId="{B92C7611-6B35-4DE2-8AB9-FA119D0D5C52}" srcOrd="4" destOrd="0" parTransId="{99D6A899-DFB7-4B0C-8EF5-B9054E9E1338}" sibTransId="{9A18F8C0-104A-4470-9C7C-1D57E1B61B5B}"/>
    <dgm:cxn modelId="{7617FD14-C820-485A-9C23-3E5F40B30EAD}" srcId="{E67E3D29-4489-4AD1-8FE5-F0F23A2BE658}" destId="{A0B2F4CA-492F-40D6-A226-F6CCE235D191}" srcOrd="2" destOrd="0" parTransId="{2930B602-D269-4A98-AE23-EC54BD81D016}" sibTransId="{E2B3BDD9-DC6A-4476-9853-76C617ED7FCB}"/>
    <dgm:cxn modelId="{80C61626-28EE-4CA9-BAF1-0B9F3044A33E}" type="presOf" srcId="{E67E3D29-4489-4AD1-8FE5-F0F23A2BE658}" destId="{9D5D055A-51E7-40D1-8F4F-945C5D8E3A32}" srcOrd="0" destOrd="0" presId="urn:microsoft.com/office/officeart/2005/8/layout/hProcess3"/>
    <dgm:cxn modelId="{09C0A339-BAE4-477F-9402-87C038A5FE10}" srcId="{E67E3D29-4489-4AD1-8FE5-F0F23A2BE658}" destId="{0493B15F-E661-4A35-A2A4-C9993DDE1F4F}" srcOrd="1" destOrd="0" parTransId="{9ABCF015-BFD6-4381-89D7-BEBB9F02142E}" sibTransId="{A593857F-939B-4D95-A114-F971C16D0834}"/>
    <dgm:cxn modelId="{FE196960-81AF-49D0-9A9A-9EEFE68727AD}" type="presOf" srcId="{3B56540C-64E4-46C9-88B9-1E3357A0FD29}" destId="{726C1C7C-8059-4D2E-928F-D00B79830CD6}" srcOrd="0" destOrd="0" presId="urn:microsoft.com/office/officeart/2005/8/layout/hProcess3"/>
    <dgm:cxn modelId="{5FE4DF4A-811A-4D10-BD38-4491AB68EF51}" srcId="{E67E3D29-4489-4AD1-8FE5-F0F23A2BE658}" destId="{3B56540C-64E4-46C9-88B9-1E3357A0FD29}" srcOrd="3" destOrd="0" parTransId="{C690E646-CE39-43A9-BAE0-E84E519FD722}" sibTransId="{E4181786-889B-4CC3-B0EB-3B70521E5C4C}"/>
    <dgm:cxn modelId="{6B36946E-9E65-4BFB-8FFD-3BEE5381F0B9}" type="presOf" srcId="{A0B2F4CA-492F-40D6-A226-F6CCE235D191}" destId="{DBA77587-ABCC-4A2F-8325-FD941AF8B2FD}" srcOrd="0" destOrd="0" presId="urn:microsoft.com/office/officeart/2005/8/layout/hProcess3"/>
    <dgm:cxn modelId="{2201D9AE-DB56-417A-9503-2342B63DC1B3}" type="presOf" srcId="{B92C7611-6B35-4DE2-8AB9-FA119D0D5C52}" destId="{307F3AE4-7AAA-40A7-8E3C-941BA785B1D4}" srcOrd="0" destOrd="0" presId="urn:microsoft.com/office/officeart/2005/8/layout/hProcess3"/>
    <dgm:cxn modelId="{5DE82DC4-1A6A-4AD1-B530-BD5DB836E703}" srcId="{E67E3D29-4489-4AD1-8FE5-F0F23A2BE658}" destId="{FBDBED65-A0C5-4B6B-BC0C-8DBAD53CD5B1}" srcOrd="0" destOrd="0" parTransId="{4664B0AE-5877-476D-962C-C1BD1EE1DC43}" sibTransId="{577AD469-4D0F-4E59-870B-40DC9D4444B1}"/>
    <dgm:cxn modelId="{88A031E6-FA03-455D-BB58-80A11379BEA7}" type="presOf" srcId="{0493B15F-E661-4A35-A2A4-C9993DDE1F4F}" destId="{44555255-5D75-4C46-ADAA-3422C344DF8A}" srcOrd="0" destOrd="0" presId="urn:microsoft.com/office/officeart/2005/8/layout/hProcess3"/>
    <dgm:cxn modelId="{8ED633F9-C8A3-4600-ACF2-35A1FBE4C5DE}" type="presOf" srcId="{FBDBED65-A0C5-4B6B-BC0C-8DBAD53CD5B1}" destId="{2565156A-A38E-4E47-8C1C-F4FF0B9DE64E}" srcOrd="0" destOrd="0" presId="urn:microsoft.com/office/officeart/2005/8/layout/hProcess3"/>
    <dgm:cxn modelId="{37FF1F91-D2F1-4D46-89AD-091A5BEB7418}" type="presParOf" srcId="{9D5D055A-51E7-40D1-8F4F-945C5D8E3A32}" destId="{F35F6D29-C90B-4665-996A-A9FAE9AE3A1E}" srcOrd="0" destOrd="0" presId="urn:microsoft.com/office/officeart/2005/8/layout/hProcess3"/>
    <dgm:cxn modelId="{856A3752-4465-4A2F-AC60-A2796F8F6577}" type="presParOf" srcId="{9D5D055A-51E7-40D1-8F4F-945C5D8E3A32}" destId="{29B2B747-133E-494F-8B76-8948D31343F8}" srcOrd="1" destOrd="0" presId="urn:microsoft.com/office/officeart/2005/8/layout/hProcess3"/>
    <dgm:cxn modelId="{7C53C92C-2971-4299-9302-F838667E48FF}" type="presParOf" srcId="{29B2B747-133E-494F-8B76-8948D31343F8}" destId="{D1ECC893-C838-400E-ABAB-2563FBA43CF8}" srcOrd="0" destOrd="0" presId="urn:microsoft.com/office/officeart/2005/8/layout/hProcess3"/>
    <dgm:cxn modelId="{76C4FCD4-E602-442F-82B3-103BD8387D5C}" type="presParOf" srcId="{29B2B747-133E-494F-8B76-8948D31343F8}" destId="{B216A058-4FA0-4098-B5F8-81F6C1D9B4FF}" srcOrd="1" destOrd="0" presId="urn:microsoft.com/office/officeart/2005/8/layout/hProcess3"/>
    <dgm:cxn modelId="{CC5A8EBE-D2D1-48BD-A675-5793BD09B2A0}" type="presParOf" srcId="{B216A058-4FA0-4098-B5F8-81F6C1D9B4FF}" destId="{AA9C7EB6-1E12-4F9C-B5C0-03A34B630114}" srcOrd="0" destOrd="0" presId="urn:microsoft.com/office/officeart/2005/8/layout/hProcess3"/>
    <dgm:cxn modelId="{8E061F60-D0B5-44BE-8A9A-9A96109D4879}" type="presParOf" srcId="{B216A058-4FA0-4098-B5F8-81F6C1D9B4FF}" destId="{2565156A-A38E-4E47-8C1C-F4FF0B9DE64E}" srcOrd="1" destOrd="0" presId="urn:microsoft.com/office/officeart/2005/8/layout/hProcess3"/>
    <dgm:cxn modelId="{6667EFE5-DB5E-4411-9356-0493E5EA739B}" type="presParOf" srcId="{B216A058-4FA0-4098-B5F8-81F6C1D9B4FF}" destId="{F6C3711C-984D-462D-98A2-6A6FBD1AABA3}" srcOrd="2" destOrd="0" presId="urn:microsoft.com/office/officeart/2005/8/layout/hProcess3"/>
    <dgm:cxn modelId="{0D7F2883-02C2-4530-BA10-74C12114F580}" type="presParOf" srcId="{B216A058-4FA0-4098-B5F8-81F6C1D9B4FF}" destId="{1D4D5D22-849D-4D12-97C7-FB2EC8CCE700}" srcOrd="3" destOrd="0" presId="urn:microsoft.com/office/officeart/2005/8/layout/hProcess3"/>
    <dgm:cxn modelId="{3DD60702-BF14-44D8-BEEA-647C0E6D1BC4}" type="presParOf" srcId="{29B2B747-133E-494F-8B76-8948D31343F8}" destId="{606E8A88-3584-402D-9DB6-63AAD715D098}" srcOrd="2" destOrd="0" presId="urn:microsoft.com/office/officeart/2005/8/layout/hProcess3"/>
    <dgm:cxn modelId="{1D766951-1F9E-4ACB-B5EF-FFEB9915C9D7}" type="presParOf" srcId="{29B2B747-133E-494F-8B76-8948D31343F8}" destId="{25793654-8516-4085-A5F8-31ED2F8297AE}" srcOrd="3" destOrd="0" presId="urn:microsoft.com/office/officeart/2005/8/layout/hProcess3"/>
    <dgm:cxn modelId="{AD8DB840-7931-4690-913B-77726A5A6F85}" type="presParOf" srcId="{25793654-8516-4085-A5F8-31ED2F8297AE}" destId="{CF7D48CD-E1AF-4130-BABF-531A50D8CB96}" srcOrd="0" destOrd="0" presId="urn:microsoft.com/office/officeart/2005/8/layout/hProcess3"/>
    <dgm:cxn modelId="{A38B536D-8109-403F-92A9-835C9DF76BD4}" type="presParOf" srcId="{25793654-8516-4085-A5F8-31ED2F8297AE}" destId="{44555255-5D75-4C46-ADAA-3422C344DF8A}" srcOrd="1" destOrd="0" presId="urn:microsoft.com/office/officeart/2005/8/layout/hProcess3"/>
    <dgm:cxn modelId="{F2CBDFD5-8C46-40B3-B007-7212EC27E79E}" type="presParOf" srcId="{25793654-8516-4085-A5F8-31ED2F8297AE}" destId="{FBF5863F-4AF8-490C-B3B7-387D425FA0B2}" srcOrd="2" destOrd="0" presId="urn:microsoft.com/office/officeart/2005/8/layout/hProcess3"/>
    <dgm:cxn modelId="{F62DF4B4-1AFF-414D-BDE6-1C19F3993F04}" type="presParOf" srcId="{25793654-8516-4085-A5F8-31ED2F8297AE}" destId="{4086B237-09EB-489E-9947-AC54B4C6BC9D}" srcOrd="3" destOrd="0" presId="urn:microsoft.com/office/officeart/2005/8/layout/hProcess3"/>
    <dgm:cxn modelId="{9DA46897-E0E2-4115-8332-11ADFF6F6A75}" type="presParOf" srcId="{29B2B747-133E-494F-8B76-8948D31343F8}" destId="{1DFD01ED-58BD-4C7D-A8A8-5F771FA0768D}" srcOrd="4" destOrd="0" presId="urn:microsoft.com/office/officeart/2005/8/layout/hProcess3"/>
    <dgm:cxn modelId="{AFC34BA7-57A7-46C6-930C-111287CA8468}" type="presParOf" srcId="{29B2B747-133E-494F-8B76-8948D31343F8}" destId="{5E60AE6C-0A5A-4FD2-82F7-51EF8585B194}" srcOrd="5" destOrd="0" presId="urn:microsoft.com/office/officeart/2005/8/layout/hProcess3"/>
    <dgm:cxn modelId="{9792A4AB-6787-4D10-AE4B-8F99490792F9}" type="presParOf" srcId="{5E60AE6C-0A5A-4FD2-82F7-51EF8585B194}" destId="{A480DCA2-EFF8-44A0-9D36-97576D98C2DB}" srcOrd="0" destOrd="0" presId="urn:microsoft.com/office/officeart/2005/8/layout/hProcess3"/>
    <dgm:cxn modelId="{72C97360-7E79-4D91-8643-6315DEC82627}" type="presParOf" srcId="{5E60AE6C-0A5A-4FD2-82F7-51EF8585B194}" destId="{DBA77587-ABCC-4A2F-8325-FD941AF8B2FD}" srcOrd="1" destOrd="0" presId="urn:microsoft.com/office/officeart/2005/8/layout/hProcess3"/>
    <dgm:cxn modelId="{BA7B76FB-4730-4328-92CB-7A5B8A231D3A}" type="presParOf" srcId="{5E60AE6C-0A5A-4FD2-82F7-51EF8585B194}" destId="{4589C44B-0D3A-4CC0-BCF2-1853BAC88C4A}" srcOrd="2" destOrd="0" presId="urn:microsoft.com/office/officeart/2005/8/layout/hProcess3"/>
    <dgm:cxn modelId="{3A6E1DDB-EFFD-4EF4-A06E-2389AD8DFA66}" type="presParOf" srcId="{5E60AE6C-0A5A-4FD2-82F7-51EF8585B194}" destId="{2F6CA0A7-63AC-4DFE-B498-1D248001199B}" srcOrd="3" destOrd="0" presId="urn:microsoft.com/office/officeart/2005/8/layout/hProcess3"/>
    <dgm:cxn modelId="{12B63422-D5AA-4D28-A103-E690928DEB5A}" type="presParOf" srcId="{29B2B747-133E-494F-8B76-8948D31343F8}" destId="{147AD51D-E2A1-4D11-97EF-B7D0AF42CBFC}" srcOrd="6" destOrd="0" presId="urn:microsoft.com/office/officeart/2005/8/layout/hProcess3"/>
    <dgm:cxn modelId="{4B96A037-2115-45B5-BF34-60970C7A5AE8}" type="presParOf" srcId="{29B2B747-133E-494F-8B76-8948D31343F8}" destId="{5CC21293-B458-494A-9934-595A95446078}" srcOrd="7" destOrd="0" presId="urn:microsoft.com/office/officeart/2005/8/layout/hProcess3"/>
    <dgm:cxn modelId="{935DBBDF-0F6A-4A24-8E49-78C81457E33F}" type="presParOf" srcId="{5CC21293-B458-494A-9934-595A95446078}" destId="{67C6D885-FD14-4297-9D14-50F9EF929042}" srcOrd="0" destOrd="0" presId="urn:microsoft.com/office/officeart/2005/8/layout/hProcess3"/>
    <dgm:cxn modelId="{AA384855-E262-4E5B-9F68-977A02413FB9}" type="presParOf" srcId="{5CC21293-B458-494A-9934-595A95446078}" destId="{726C1C7C-8059-4D2E-928F-D00B79830CD6}" srcOrd="1" destOrd="0" presId="urn:microsoft.com/office/officeart/2005/8/layout/hProcess3"/>
    <dgm:cxn modelId="{DF578A7A-9D46-4325-9E17-B640A77DFEA0}" type="presParOf" srcId="{5CC21293-B458-494A-9934-595A95446078}" destId="{053E29CE-818D-46FA-9B86-4F103EB184F7}" srcOrd="2" destOrd="0" presId="urn:microsoft.com/office/officeart/2005/8/layout/hProcess3"/>
    <dgm:cxn modelId="{8EC2D143-859E-4A17-8B4E-A769C37FAFE4}" type="presParOf" srcId="{5CC21293-B458-494A-9934-595A95446078}" destId="{582C0816-62AF-4D1F-9045-160C14D7DC0D}" srcOrd="3" destOrd="0" presId="urn:microsoft.com/office/officeart/2005/8/layout/hProcess3"/>
    <dgm:cxn modelId="{1A161BD6-6088-4BB7-B43F-882FCD9B9010}" type="presParOf" srcId="{29B2B747-133E-494F-8B76-8948D31343F8}" destId="{722AB0CF-7D5D-4D63-AB73-BC5EFB025A5F}" srcOrd="8" destOrd="0" presId="urn:microsoft.com/office/officeart/2005/8/layout/hProcess3"/>
    <dgm:cxn modelId="{0A08D181-2293-42B4-8835-BF51FAA52084}" type="presParOf" srcId="{29B2B747-133E-494F-8B76-8948D31343F8}" destId="{9852A286-A3A0-47E2-B98C-9BF41DF9E875}" srcOrd="9" destOrd="0" presId="urn:microsoft.com/office/officeart/2005/8/layout/hProcess3"/>
    <dgm:cxn modelId="{DA7DF883-774F-4FF6-81C8-8074910D9771}" type="presParOf" srcId="{9852A286-A3A0-47E2-B98C-9BF41DF9E875}" destId="{3D50B761-5539-45CC-A13C-F00C45C3914A}" srcOrd="0" destOrd="0" presId="urn:microsoft.com/office/officeart/2005/8/layout/hProcess3"/>
    <dgm:cxn modelId="{92757346-83DC-41F7-924C-8E5D5D79E534}" type="presParOf" srcId="{9852A286-A3A0-47E2-B98C-9BF41DF9E875}" destId="{307F3AE4-7AAA-40A7-8E3C-941BA785B1D4}" srcOrd="1" destOrd="0" presId="urn:microsoft.com/office/officeart/2005/8/layout/hProcess3"/>
    <dgm:cxn modelId="{ED17A7F7-A9DF-4366-B8C9-BB9CCACEEC11}" type="presParOf" srcId="{9852A286-A3A0-47E2-B98C-9BF41DF9E875}" destId="{4F4A303F-BCA7-4692-8044-1708C9960826}" srcOrd="2" destOrd="0" presId="urn:microsoft.com/office/officeart/2005/8/layout/hProcess3"/>
    <dgm:cxn modelId="{C054F42D-E4AD-4BF3-9554-EB1D9801CEAE}" type="presParOf" srcId="{9852A286-A3A0-47E2-B98C-9BF41DF9E875}" destId="{2526BCE3-9545-4664-B723-43B7EFD93A85}" srcOrd="3" destOrd="0" presId="urn:microsoft.com/office/officeart/2005/8/layout/hProcess3"/>
    <dgm:cxn modelId="{9F4C7970-FE08-4B26-A08E-4643B92E8532}" type="presParOf" srcId="{29B2B747-133E-494F-8B76-8948D31343F8}" destId="{CD6A8371-A5F0-4495-8895-D76E53EA8DB6}" srcOrd="10" destOrd="0" presId="urn:microsoft.com/office/officeart/2005/8/layout/hProcess3"/>
    <dgm:cxn modelId="{5FBCA79A-EF74-4E6E-B91C-AE7A82F42C85}" type="presParOf" srcId="{29B2B747-133E-494F-8B76-8948D31343F8}" destId="{51041A75-F9C8-4B2B-9BAA-2F0E08C985A0}" srcOrd="11" destOrd="0" presId="urn:microsoft.com/office/officeart/2005/8/layout/hProcess3"/>
    <dgm:cxn modelId="{E9EB71DF-5243-4131-A5B4-D7143B0390EA}" type="presParOf" srcId="{29B2B747-133E-494F-8B76-8948D31343F8}" destId="{C07676D1-7E00-40A8-89DD-5E1F7B0F5357}" srcOrd="12" destOrd="0" presId="urn:microsoft.com/office/officeart/2005/8/layout/h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C9637FE-BC66-4BC6-B466-EF430973272E}">
      <dsp:nvSpPr>
        <dsp:cNvPr id="0" name=""/>
        <dsp:cNvSpPr/>
      </dsp:nvSpPr>
      <dsp:spPr>
        <a:xfrm rot="5400000">
          <a:off x="5370495" y="-2187637"/>
          <a:ext cx="865792" cy="5462016"/>
        </a:xfrm>
        <a:prstGeom prst="round2SameRect">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rtl="0">
            <a:lnSpc>
              <a:spcPct val="90000"/>
            </a:lnSpc>
            <a:spcBef>
              <a:spcPct val="0"/>
            </a:spcBef>
            <a:spcAft>
              <a:spcPct val="15000"/>
            </a:spcAft>
            <a:buChar char="•"/>
          </a:pPr>
          <a:endParaRPr lang="en-US" sz="1600" kern="1200" dirty="0"/>
        </a:p>
        <a:p>
          <a:pPr marL="171450" lvl="1" indent="-171450" algn="l" defTabSz="711200" rtl="0">
            <a:lnSpc>
              <a:spcPct val="90000"/>
            </a:lnSpc>
            <a:spcBef>
              <a:spcPct val="0"/>
            </a:spcBef>
            <a:spcAft>
              <a:spcPct val="15000"/>
            </a:spcAft>
            <a:buChar char="•"/>
          </a:pPr>
          <a:r>
            <a:rPr lang="en-US" sz="1600" kern="1200" dirty="0"/>
            <a:t>Commercial: self-insured vs. fully-insured</a:t>
          </a:r>
        </a:p>
        <a:p>
          <a:pPr marL="171450" lvl="1" indent="-171450" algn="l" defTabSz="711200" rtl="0">
            <a:lnSpc>
              <a:spcPct val="90000"/>
            </a:lnSpc>
            <a:spcBef>
              <a:spcPct val="0"/>
            </a:spcBef>
            <a:spcAft>
              <a:spcPct val="15000"/>
            </a:spcAft>
            <a:buChar char="•"/>
          </a:pPr>
          <a:r>
            <a:rPr lang="en-US" sz="1600" kern="1200" dirty="0"/>
            <a:t>Medicare</a:t>
          </a:r>
        </a:p>
        <a:p>
          <a:pPr marL="171450" lvl="1" indent="-171450" algn="l" defTabSz="711200" rtl="0">
            <a:lnSpc>
              <a:spcPct val="90000"/>
            </a:lnSpc>
            <a:spcBef>
              <a:spcPct val="0"/>
            </a:spcBef>
            <a:spcAft>
              <a:spcPct val="15000"/>
            </a:spcAft>
            <a:buChar char="•"/>
          </a:pPr>
          <a:r>
            <a:rPr lang="en-US" sz="1600" kern="1200" dirty="0"/>
            <a:t>Medicaid</a:t>
          </a:r>
        </a:p>
        <a:p>
          <a:pPr marL="171450" lvl="1" indent="-171450" algn="l" defTabSz="711200" rtl="0">
            <a:lnSpc>
              <a:spcPct val="90000"/>
            </a:lnSpc>
            <a:spcBef>
              <a:spcPct val="0"/>
            </a:spcBef>
            <a:spcAft>
              <a:spcPct val="15000"/>
            </a:spcAft>
            <a:buChar char="•"/>
          </a:pPr>
          <a:endParaRPr lang="en-US" sz="1600" kern="1200" dirty="0"/>
        </a:p>
      </dsp:txBody>
      <dsp:txXfrm rot="-5400000">
        <a:off x="3072383" y="152739"/>
        <a:ext cx="5419752" cy="781264"/>
      </dsp:txXfrm>
    </dsp:sp>
    <dsp:sp modelId="{3C5A4C20-C50D-449D-A66A-0ACBA0CBDC3C}">
      <dsp:nvSpPr>
        <dsp:cNvPr id="0" name=""/>
        <dsp:cNvSpPr/>
      </dsp:nvSpPr>
      <dsp:spPr>
        <a:xfrm>
          <a:off x="0" y="2250"/>
          <a:ext cx="3072384" cy="1082240"/>
        </a:xfrm>
        <a:prstGeom prst="roundRect">
          <a:avLst/>
        </a:prstGeom>
        <a:solidFill>
          <a:schemeClr val="accent2">
            <a:shade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rtl="0">
            <a:lnSpc>
              <a:spcPct val="90000"/>
            </a:lnSpc>
            <a:spcBef>
              <a:spcPct val="0"/>
            </a:spcBef>
            <a:spcAft>
              <a:spcPct val="35000"/>
            </a:spcAft>
            <a:buNone/>
          </a:pPr>
          <a:r>
            <a:rPr lang="en-US" sz="1600" kern="1200" dirty="0"/>
            <a:t>Payers and Health Insurance</a:t>
          </a:r>
        </a:p>
      </dsp:txBody>
      <dsp:txXfrm>
        <a:off x="52831" y="55081"/>
        <a:ext cx="2966722" cy="976578"/>
      </dsp:txXfrm>
    </dsp:sp>
    <dsp:sp modelId="{9F180C69-18CC-4E77-BEEB-85DE1B2175AB}">
      <dsp:nvSpPr>
        <dsp:cNvPr id="0" name=""/>
        <dsp:cNvSpPr/>
      </dsp:nvSpPr>
      <dsp:spPr>
        <a:xfrm rot="5400000">
          <a:off x="5370495" y="-1051284"/>
          <a:ext cx="865792" cy="5462016"/>
        </a:xfrm>
        <a:prstGeom prst="round2SameRect">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rtl="0">
            <a:lnSpc>
              <a:spcPct val="90000"/>
            </a:lnSpc>
            <a:spcBef>
              <a:spcPct val="0"/>
            </a:spcBef>
            <a:spcAft>
              <a:spcPct val="15000"/>
            </a:spcAft>
            <a:buChar char="•"/>
          </a:pPr>
          <a:r>
            <a:rPr lang="en-US" sz="1600" kern="1200" dirty="0"/>
            <a:t>Primary care vs. specialists</a:t>
          </a:r>
        </a:p>
        <a:p>
          <a:pPr marL="171450" lvl="1" indent="-171450" algn="l" defTabSz="711200" rtl="0">
            <a:lnSpc>
              <a:spcPct val="90000"/>
            </a:lnSpc>
            <a:spcBef>
              <a:spcPct val="0"/>
            </a:spcBef>
            <a:spcAft>
              <a:spcPct val="15000"/>
            </a:spcAft>
            <a:buChar char="•"/>
          </a:pPr>
          <a:r>
            <a:rPr lang="en-US" sz="1600" kern="1200" dirty="0"/>
            <a:t>Rural vs. urban</a:t>
          </a:r>
        </a:p>
        <a:p>
          <a:pPr marL="171450" lvl="1" indent="-171450" algn="l" defTabSz="711200" rtl="0">
            <a:lnSpc>
              <a:spcPct val="90000"/>
            </a:lnSpc>
            <a:spcBef>
              <a:spcPct val="0"/>
            </a:spcBef>
            <a:spcAft>
              <a:spcPct val="15000"/>
            </a:spcAft>
            <a:buChar char="•"/>
          </a:pPr>
          <a:r>
            <a:rPr lang="en-US" sz="1600" kern="1200" dirty="0"/>
            <a:t>Reimbursement models</a:t>
          </a:r>
        </a:p>
      </dsp:txBody>
      <dsp:txXfrm rot="-5400000">
        <a:off x="3072383" y="1289092"/>
        <a:ext cx="5419752" cy="781264"/>
      </dsp:txXfrm>
    </dsp:sp>
    <dsp:sp modelId="{3377FD63-7041-48BE-9F93-D0102B283F3D}">
      <dsp:nvSpPr>
        <dsp:cNvPr id="0" name=""/>
        <dsp:cNvSpPr/>
      </dsp:nvSpPr>
      <dsp:spPr>
        <a:xfrm>
          <a:off x="0" y="1138603"/>
          <a:ext cx="3072384" cy="1082240"/>
        </a:xfrm>
        <a:prstGeom prst="roundRect">
          <a:avLst/>
        </a:prstGeom>
        <a:solidFill>
          <a:schemeClr val="accent2">
            <a:shade val="80000"/>
            <a:hueOff val="246539"/>
            <a:satOff val="-7321"/>
            <a:lumOff val="1156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rtl="0">
            <a:lnSpc>
              <a:spcPct val="90000"/>
            </a:lnSpc>
            <a:spcBef>
              <a:spcPct val="0"/>
            </a:spcBef>
            <a:spcAft>
              <a:spcPct val="35000"/>
            </a:spcAft>
            <a:buNone/>
          </a:pPr>
          <a:r>
            <a:rPr lang="en-US" sz="1600" kern="1200" dirty="0"/>
            <a:t>Physicians and other Providers</a:t>
          </a:r>
        </a:p>
      </dsp:txBody>
      <dsp:txXfrm>
        <a:off x="52831" y="1191434"/>
        <a:ext cx="2966722" cy="976578"/>
      </dsp:txXfrm>
    </dsp:sp>
    <dsp:sp modelId="{295D7F2E-74AC-4FB0-AFFF-66A935C7B728}">
      <dsp:nvSpPr>
        <dsp:cNvPr id="0" name=""/>
        <dsp:cNvSpPr/>
      </dsp:nvSpPr>
      <dsp:spPr>
        <a:xfrm rot="5400000">
          <a:off x="5370495" y="85068"/>
          <a:ext cx="865792" cy="5462016"/>
        </a:xfrm>
        <a:prstGeom prst="round2SameRect">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rtl="0">
            <a:lnSpc>
              <a:spcPct val="90000"/>
            </a:lnSpc>
            <a:spcBef>
              <a:spcPct val="0"/>
            </a:spcBef>
            <a:spcAft>
              <a:spcPct val="15000"/>
            </a:spcAft>
            <a:buChar char="•"/>
          </a:pPr>
          <a:r>
            <a:rPr lang="en-US" sz="1600" kern="1200" dirty="0"/>
            <a:t>Transparency</a:t>
          </a:r>
        </a:p>
        <a:p>
          <a:pPr marL="171450" lvl="1" indent="-171450" algn="l" defTabSz="711200" rtl="0">
            <a:lnSpc>
              <a:spcPct val="90000"/>
            </a:lnSpc>
            <a:spcBef>
              <a:spcPct val="0"/>
            </a:spcBef>
            <a:spcAft>
              <a:spcPct val="15000"/>
            </a:spcAft>
            <a:buChar char="•"/>
          </a:pPr>
          <a:r>
            <a:rPr lang="en-US" sz="1600" kern="1200" dirty="0"/>
            <a:t>Accountability</a:t>
          </a:r>
        </a:p>
        <a:p>
          <a:pPr marL="171450" lvl="1" indent="-171450" algn="l" defTabSz="711200" rtl="0">
            <a:lnSpc>
              <a:spcPct val="90000"/>
            </a:lnSpc>
            <a:spcBef>
              <a:spcPct val="0"/>
            </a:spcBef>
            <a:spcAft>
              <a:spcPct val="15000"/>
            </a:spcAft>
            <a:buChar char="•"/>
          </a:pPr>
          <a:r>
            <a:rPr lang="en-US" sz="1600" kern="1200" dirty="0"/>
            <a:t>Financing</a:t>
          </a:r>
        </a:p>
      </dsp:txBody>
      <dsp:txXfrm rot="-5400000">
        <a:off x="3072383" y="2425444"/>
        <a:ext cx="5419752" cy="781264"/>
      </dsp:txXfrm>
    </dsp:sp>
    <dsp:sp modelId="{F82BA62B-51F7-4A74-B3D9-B975B3F22A6A}">
      <dsp:nvSpPr>
        <dsp:cNvPr id="0" name=""/>
        <dsp:cNvSpPr/>
      </dsp:nvSpPr>
      <dsp:spPr>
        <a:xfrm>
          <a:off x="0" y="2274956"/>
          <a:ext cx="3072384" cy="1082240"/>
        </a:xfrm>
        <a:prstGeom prst="roundRect">
          <a:avLst/>
        </a:prstGeom>
        <a:solidFill>
          <a:schemeClr val="accent2">
            <a:shade val="80000"/>
            <a:hueOff val="493077"/>
            <a:satOff val="-14642"/>
            <a:lumOff val="2313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rtl="0">
            <a:lnSpc>
              <a:spcPct val="90000"/>
            </a:lnSpc>
            <a:spcBef>
              <a:spcPct val="0"/>
            </a:spcBef>
            <a:spcAft>
              <a:spcPct val="35000"/>
            </a:spcAft>
            <a:buNone/>
          </a:pPr>
          <a:r>
            <a:rPr lang="en-US" sz="1600" kern="1200" dirty="0"/>
            <a:t>Consumers (patients) and Employers</a:t>
          </a:r>
        </a:p>
      </dsp:txBody>
      <dsp:txXfrm>
        <a:off x="52831" y="2327787"/>
        <a:ext cx="2966722" cy="976578"/>
      </dsp:txXfrm>
    </dsp:sp>
    <dsp:sp modelId="{036C6B20-07D2-42DC-8FDE-3E829DF282CF}">
      <dsp:nvSpPr>
        <dsp:cNvPr id="0" name=""/>
        <dsp:cNvSpPr/>
      </dsp:nvSpPr>
      <dsp:spPr>
        <a:xfrm rot="5400000">
          <a:off x="5370495" y="1221421"/>
          <a:ext cx="865792" cy="5462016"/>
        </a:xfrm>
        <a:prstGeom prst="round2SameRect">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rtl="0">
            <a:lnSpc>
              <a:spcPct val="90000"/>
            </a:lnSpc>
            <a:spcBef>
              <a:spcPct val="0"/>
            </a:spcBef>
            <a:spcAft>
              <a:spcPct val="15000"/>
            </a:spcAft>
            <a:buChar char="•"/>
          </a:pPr>
          <a:r>
            <a:rPr lang="en-US" sz="1600" kern="1200" dirty="0"/>
            <a:t>Reputation (deserved or not)</a:t>
          </a:r>
        </a:p>
        <a:p>
          <a:pPr marL="171450" lvl="1" indent="-171450" algn="l" defTabSz="711200" rtl="0">
            <a:lnSpc>
              <a:spcPct val="90000"/>
            </a:lnSpc>
            <a:spcBef>
              <a:spcPct val="0"/>
            </a:spcBef>
            <a:spcAft>
              <a:spcPct val="15000"/>
            </a:spcAft>
            <a:buChar char="•"/>
          </a:pPr>
          <a:r>
            <a:rPr lang="en-US" sz="1600" kern="1200" dirty="0"/>
            <a:t>Innovation</a:t>
          </a:r>
        </a:p>
      </dsp:txBody>
      <dsp:txXfrm rot="-5400000">
        <a:off x="3072383" y="3561797"/>
        <a:ext cx="5419752" cy="781264"/>
      </dsp:txXfrm>
    </dsp:sp>
    <dsp:sp modelId="{9271CC6F-6B59-4E6E-A3F4-E6939C8F2800}">
      <dsp:nvSpPr>
        <dsp:cNvPr id="0" name=""/>
        <dsp:cNvSpPr/>
      </dsp:nvSpPr>
      <dsp:spPr>
        <a:xfrm>
          <a:off x="0" y="3411308"/>
          <a:ext cx="3072384" cy="1082240"/>
        </a:xfrm>
        <a:prstGeom prst="roundRect">
          <a:avLst/>
        </a:prstGeom>
        <a:solidFill>
          <a:schemeClr val="accent2">
            <a:shade val="80000"/>
            <a:hueOff val="739616"/>
            <a:satOff val="-21963"/>
            <a:lumOff val="3470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rtl="0">
            <a:lnSpc>
              <a:spcPct val="90000"/>
            </a:lnSpc>
            <a:spcBef>
              <a:spcPct val="0"/>
            </a:spcBef>
            <a:spcAft>
              <a:spcPct val="35000"/>
            </a:spcAft>
            <a:buNone/>
          </a:pPr>
          <a:r>
            <a:rPr lang="en-US" sz="1600" kern="1200" dirty="0" err="1"/>
            <a:t>Pharma</a:t>
          </a:r>
          <a:r>
            <a:rPr lang="en-US" sz="1600" kern="1200" dirty="0"/>
            <a:t> and Medical Devices</a:t>
          </a:r>
        </a:p>
      </dsp:txBody>
      <dsp:txXfrm>
        <a:off x="52831" y="3464139"/>
        <a:ext cx="2966722" cy="97657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9C34C1D-C72A-4951-AE91-314B557C0575}">
      <dsp:nvSpPr>
        <dsp:cNvPr id="0" name=""/>
        <dsp:cNvSpPr/>
      </dsp:nvSpPr>
      <dsp:spPr>
        <a:xfrm>
          <a:off x="2463666" y="647076"/>
          <a:ext cx="3837736" cy="3837736"/>
        </a:xfrm>
        <a:prstGeom prst="blockArc">
          <a:avLst>
            <a:gd name="adj1" fmla="val 9149210"/>
            <a:gd name="adj2" fmla="val 16085836"/>
            <a:gd name="adj3" fmla="val 464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31185217-1B4C-4E78-806F-BFF4D74CE92A}">
      <dsp:nvSpPr>
        <dsp:cNvPr id="0" name=""/>
        <dsp:cNvSpPr/>
      </dsp:nvSpPr>
      <dsp:spPr>
        <a:xfrm>
          <a:off x="2209807" y="724423"/>
          <a:ext cx="4364734" cy="3720570"/>
        </a:xfrm>
        <a:prstGeom prst="blockArc">
          <a:avLst>
            <a:gd name="adj1" fmla="val 1580474"/>
            <a:gd name="adj2" fmla="val 9187901"/>
            <a:gd name="adj3" fmla="val 464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581C0E44-6AD9-4AD9-B9E0-40815DFB9353}">
      <dsp:nvSpPr>
        <dsp:cNvPr id="0" name=""/>
        <dsp:cNvSpPr/>
      </dsp:nvSpPr>
      <dsp:spPr>
        <a:xfrm>
          <a:off x="2483108" y="646330"/>
          <a:ext cx="3837736" cy="3837736"/>
        </a:xfrm>
        <a:prstGeom prst="blockArc">
          <a:avLst>
            <a:gd name="adj1" fmla="val 16050151"/>
            <a:gd name="adj2" fmla="val 1620521"/>
            <a:gd name="adj3" fmla="val 464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BC82B91B-83ED-42FE-92A0-56AADB6D79EB}">
      <dsp:nvSpPr>
        <dsp:cNvPr id="0" name=""/>
        <dsp:cNvSpPr/>
      </dsp:nvSpPr>
      <dsp:spPr>
        <a:xfrm>
          <a:off x="3429019" y="1411518"/>
          <a:ext cx="1981183" cy="2042892"/>
        </a:xfrm>
        <a:prstGeom prst="triangle">
          <a:avLst/>
        </a:prstGeom>
        <a:solidFill>
          <a:srgbClr val="575A5D"/>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6510" tIns="16510" rIns="16510" bIns="16510" numCol="1" spcCol="1270" anchor="t" anchorCtr="0">
          <a:noAutofit/>
        </a:bodyPr>
        <a:lstStyle/>
        <a:p>
          <a:pPr marL="0" lvl="0" indent="0" algn="ctr" defTabSz="577850">
            <a:lnSpc>
              <a:spcPct val="90000"/>
            </a:lnSpc>
            <a:spcBef>
              <a:spcPct val="0"/>
            </a:spcBef>
            <a:spcAft>
              <a:spcPct val="35000"/>
            </a:spcAft>
            <a:buNone/>
          </a:pPr>
          <a:r>
            <a:rPr lang="en-US" sz="1300" b="1" kern="1200" dirty="0"/>
            <a:t>Optimize</a:t>
          </a:r>
        </a:p>
        <a:p>
          <a:pPr marL="0" lvl="0" indent="0" algn="ctr" defTabSz="577850">
            <a:lnSpc>
              <a:spcPct val="90000"/>
            </a:lnSpc>
            <a:spcBef>
              <a:spcPct val="0"/>
            </a:spcBef>
            <a:spcAft>
              <a:spcPct val="35000"/>
            </a:spcAft>
            <a:buNone/>
          </a:pPr>
          <a:r>
            <a:rPr lang="en-US" sz="1300" b="1" kern="1200" dirty="0"/>
            <a:t>Risk</a:t>
          </a:r>
        </a:p>
        <a:p>
          <a:pPr marL="0" lvl="0" indent="0" algn="ctr" defTabSz="577850">
            <a:lnSpc>
              <a:spcPct val="90000"/>
            </a:lnSpc>
            <a:spcBef>
              <a:spcPct val="0"/>
            </a:spcBef>
            <a:spcAft>
              <a:spcPct val="35000"/>
            </a:spcAft>
            <a:buNone/>
          </a:pPr>
          <a:r>
            <a:rPr lang="en-US" sz="1300" b="1" kern="1200" dirty="0"/>
            <a:t>Management</a:t>
          </a:r>
        </a:p>
      </dsp:txBody>
      <dsp:txXfrm>
        <a:off x="3924315" y="2432964"/>
        <a:ext cx="990591" cy="1021446"/>
      </dsp:txXfrm>
    </dsp:sp>
    <dsp:sp modelId="{7CF245E5-19A9-4A72-9329-94041859E3EC}">
      <dsp:nvSpPr>
        <dsp:cNvPr id="0" name=""/>
        <dsp:cNvSpPr/>
      </dsp:nvSpPr>
      <dsp:spPr>
        <a:xfrm>
          <a:off x="3613178" y="74309"/>
          <a:ext cx="1414245" cy="1236638"/>
        </a:xfrm>
        <a:prstGeom prst="ellipse">
          <a:avLst/>
        </a:prstGeom>
        <a:solidFill>
          <a:srgbClr val="0078AE"/>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t>Better Data</a:t>
          </a:r>
        </a:p>
      </dsp:txBody>
      <dsp:txXfrm>
        <a:off x="3820289" y="255410"/>
        <a:ext cx="1000023" cy="874436"/>
      </dsp:txXfrm>
    </dsp:sp>
    <dsp:sp modelId="{09022172-BD35-4D4C-8E46-F51C46CBDF0D}">
      <dsp:nvSpPr>
        <dsp:cNvPr id="0" name=""/>
        <dsp:cNvSpPr/>
      </dsp:nvSpPr>
      <dsp:spPr>
        <a:xfrm>
          <a:off x="5453585" y="2798069"/>
          <a:ext cx="1236638" cy="1236638"/>
        </a:xfrm>
        <a:prstGeom prst="ellipse">
          <a:avLst/>
        </a:prstGeom>
        <a:solidFill>
          <a:srgbClr val="0078AE"/>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t>Better Analytics</a:t>
          </a:r>
        </a:p>
      </dsp:txBody>
      <dsp:txXfrm>
        <a:off x="5634686" y="2979170"/>
        <a:ext cx="874436" cy="874436"/>
      </dsp:txXfrm>
    </dsp:sp>
    <dsp:sp modelId="{66E6ADB4-A8F3-4521-95E3-F76E75A682FD}">
      <dsp:nvSpPr>
        <dsp:cNvPr id="0" name=""/>
        <dsp:cNvSpPr/>
      </dsp:nvSpPr>
      <dsp:spPr>
        <a:xfrm>
          <a:off x="2101846" y="2813486"/>
          <a:ext cx="1236638" cy="1236638"/>
        </a:xfrm>
        <a:prstGeom prst="ellipse">
          <a:avLst/>
        </a:prstGeom>
        <a:solidFill>
          <a:srgbClr val="0078AE"/>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t>Better Decision Support</a:t>
          </a:r>
        </a:p>
      </dsp:txBody>
      <dsp:txXfrm>
        <a:off x="2282947" y="2994587"/>
        <a:ext cx="874436" cy="87443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6FAA96-0CC4-4962-9E8E-63A174115E88}">
      <dsp:nvSpPr>
        <dsp:cNvPr id="0" name=""/>
        <dsp:cNvSpPr/>
      </dsp:nvSpPr>
      <dsp:spPr>
        <a:xfrm>
          <a:off x="3411" y="119944"/>
          <a:ext cx="2928953" cy="8208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135128" rIns="135128" bIns="72390" numCol="1" spcCol="1270" anchor="t" anchorCtr="0">
          <a:noAutofit/>
        </a:bodyPr>
        <a:lstStyle/>
        <a:p>
          <a:pPr marL="0" lvl="0" indent="0" algn="l" defTabSz="844550">
            <a:lnSpc>
              <a:spcPct val="90000"/>
            </a:lnSpc>
            <a:spcBef>
              <a:spcPct val="0"/>
            </a:spcBef>
            <a:spcAft>
              <a:spcPct val="35000"/>
            </a:spcAft>
            <a:buNone/>
          </a:pPr>
          <a:r>
            <a:rPr lang="en-US" sz="1900" kern="1200" dirty="0"/>
            <a:t>What it does</a:t>
          </a:r>
        </a:p>
      </dsp:txBody>
      <dsp:txXfrm>
        <a:off x="3411" y="119944"/>
        <a:ext cx="2928953" cy="547200"/>
      </dsp:txXfrm>
    </dsp:sp>
    <dsp:sp modelId="{395792F3-9B4A-4E42-A725-88FFE19B390D}">
      <dsp:nvSpPr>
        <dsp:cNvPr id="0" name=""/>
        <dsp:cNvSpPr/>
      </dsp:nvSpPr>
      <dsp:spPr>
        <a:xfrm>
          <a:off x="603318" y="667143"/>
          <a:ext cx="2928953" cy="41040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5128" tIns="135128" rIns="135128" bIns="135128" numCol="1" spcCol="1270" anchor="t" anchorCtr="0">
          <a:noAutofit/>
        </a:bodyPr>
        <a:lstStyle/>
        <a:p>
          <a:pPr marL="171450" lvl="1" indent="-171450" algn="l" defTabSz="844550">
            <a:lnSpc>
              <a:spcPct val="90000"/>
            </a:lnSpc>
            <a:spcBef>
              <a:spcPct val="0"/>
            </a:spcBef>
            <a:spcAft>
              <a:spcPts val="600"/>
            </a:spcAft>
            <a:buChar char="•"/>
          </a:pPr>
          <a:r>
            <a:rPr lang="en-US" sz="1900" kern="1200" dirty="0"/>
            <a:t>Groups diagnosis codes into medical condition classes using a classification system</a:t>
          </a:r>
        </a:p>
        <a:p>
          <a:pPr marL="171450" lvl="1" indent="-171450" algn="l" defTabSz="844550">
            <a:lnSpc>
              <a:spcPct val="90000"/>
            </a:lnSpc>
            <a:spcBef>
              <a:spcPct val="0"/>
            </a:spcBef>
            <a:spcAft>
              <a:spcPts val="600"/>
            </a:spcAft>
            <a:buChar char="•"/>
          </a:pPr>
          <a:r>
            <a:rPr lang="en-US" sz="1900" kern="1200" dirty="0"/>
            <a:t>Applies models to data to produce output</a:t>
          </a:r>
        </a:p>
        <a:p>
          <a:pPr marL="171450" lvl="1" indent="-171450" algn="l" defTabSz="844550">
            <a:lnSpc>
              <a:spcPct val="90000"/>
            </a:lnSpc>
            <a:spcBef>
              <a:spcPct val="0"/>
            </a:spcBef>
            <a:spcAft>
              <a:spcPts val="600"/>
            </a:spcAft>
            <a:buChar char="•"/>
          </a:pPr>
          <a:r>
            <a:rPr lang="en-US" sz="1900" kern="1200" dirty="0"/>
            <a:t>Passes output to one of our canned reports, to a 3</a:t>
          </a:r>
          <a:r>
            <a:rPr lang="en-US" sz="1900" kern="1200" baseline="30000" dirty="0"/>
            <a:t>rd</a:t>
          </a:r>
          <a:r>
            <a:rPr lang="en-US" sz="1900" kern="1200" dirty="0"/>
            <a:t> party reporting system, workflow application, or a VH product</a:t>
          </a:r>
        </a:p>
      </dsp:txBody>
      <dsp:txXfrm>
        <a:off x="689104" y="752929"/>
        <a:ext cx="2757381" cy="3932428"/>
      </dsp:txXfrm>
    </dsp:sp>
    <dsp:sp modelId="{231C2204-F682-4373-940A-182606D11C8B}">
      <dsp:nvSpPr>
        <dsp:cNvPr id="0" name=""/>
        <dsp:cNvSpPr/>
      </dsp:nvSpPr>
      <dsp:spPr>
        <a:xfrm>
          <a:off x="3376384" y="28931"/>
          <a:ext cx="941319" cy="72922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dirty="0"/>
        </a:p>
      </dsp:txBody>
      <dsp:txXfrm>
        <a:off x="3376384" y="174776"/>
        <a:ext cx="722552" cy="437534"/>
      </dsp:txXfrm>
    </dsp:sp>
    <dsp:sp modelId="{2B640123-7B3B-43B7-9F60-B5D8A9B2455D}">
      <dsp:nvSpPr>
        <dsp:cNvPr id="0" name=""/>
        <dsp:cNvSpPr/>
      </dsp:nvSpPr>
      <dsp:spPr>
        <a:xfrm>
          <a:off x="4708440" y="119944"/>
          <a:ext cx="2928953" cy="8208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135128" rIns="135128" bIns="72390" numCol="1" spcCol="1270" anchor="t" anchorCtr="0">
          <a:noAutofit/>
        </a:bodyPr>
        <a:lstStyle/>
        <a:p>
          <a:pPr marL="0" lvl="0" indent="0" algn="l" defTabSz="844550">
            <a:lnSpc>
              <a:spcPct val="90000"/>
            </a:lnSpc>
            <a:spcBef>
              <a:spcPct val="0"/>
            </a:spcBef>
            <a:spcAft>
              <a:spcPct val="35000"/>
            </a:spcAft>
            <a:buNone/>
          </a:pPr>
          <a:r>
            <a:rPr lang="en-US" sz="1900" kern="1200" dirty="0"/>
            <a:t>How it is used</a:t>
          </a:r>
        </a:p>
      </dsp:txBody>
      <dsp:txXfrm>
        <a:off x="4708440" y="119944"/>
        <a:ext cx="2928953" cy="547200"/>
      </dsp:txXfrm>
    </dsp:sp>
    <dsp:sp modelId="{F41C6C39-C308-4579-A5FF-B20D207FE154}">
      <dsp:nvSpPr>
        <dsp:cNvPr id="0" name=""/>
        <dsp:cNvSpPr/>
      </dsp:nvSpPr>
      <dsp:spPr>
        <a:xfrm>
          <a:off x="5308346" y="667143"/>
          <a:ext cx="2928953" cy="41040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5128" tIns="135128" rIns="135128" bIns="135128" numCol="1" spcCol="1270" anchor="t" anchorCtr="0">
          <a:noAutofit/>
        </a:bodyPr>
        <a:lstStyle/>
        <a:p>
          <a:pPr marL="171450" lvl="1" indent="-171450" algn="l" defTabSz="844550">
            <a:lnSpc>
              <a:spcPct val="90000"/>
            </a:lnSpc>
            <a:spcBef>
              <a:spcPct val="0"/>
            </a:spcBef>
            <a:spcAft>
              <a:spcPts val="600"/>
            </a:spcAft>
            <a:buChar char="•"/>
          </a:pPr>
          <a:r>
            <a:rPr lang="en-US" sz="1900" kern="1200" dirty="0"/>
            <a:t>Presents a comprehensive clinical profile of an individual or group</a:t>
          </a:r>
        </a:p>
        <a:p>
          <a:pPr marL="171450" lvl="1" indent="-171450" algn="l" defTabSz="844550">
            <a:lnSpc>
              <a:spcPct val="90000"/>
            </a:lnSpc>
            <a:spcBef>
              <a:spcPct val="0"/>
            </a:spcBef>
            <a:spcAft>
              <a:spcPts val="600"/>
            </a:spcAft>
            <a:buChar char="•"/>
          </a:pPr>
          <a:r>
            <a:rPr lang="en-US" sz="1900" kern="1200" dirty="0"/>
            <a:t>Creates disease identification criteria for selecting individuals for a care management program, or disease registry</a:t>
          </a:r>
        </a:p>
        <a:p>
          <a:pPr marL="171450" lvl="1" indent="-171450" algn="l" defTabSz="844550">
            <a:lnSpc>
              <a:spcPct val="90000"/>
            </a:lnSpc>
            <a:spcBef>
              <a:spcPct val="0"/>
            </a:spcBef>
            <a:spcAft>
              <a:spcPts val="600"/>
            </a:spcAft>
            <a:buChar char="•"/>
          </a:pPr>
          <a:r>
            <a:rPr lang="en-US" sz="1900" kern="1200" dirty="0"/>
            <a:t>Measures the illness burden of individuals</a:t>
          </a:r>
        </a:p>
      </dsp:txBody>
      <dsp:txXfrm>
        <a:off x="5394132" y="752929"/>
        <a:ext cx="2757381" cy="393242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D5BD7AE-4573-4A65-B96E-FE5B7FE9536F}">
      <dsp:nvSpPr>
        <dsp:cNvPr id="0" name=""/>
        <dsp:cNvSpPr/>
      </dsp:nvSpPr>
      <dsp:spPr>
        <a:xfrm rot="16200000">
          <a:off x="-835451" y="836511"/>
          <a:ext cx="4430065" cy="2757041"/>
        </a:xfrm>
        <a:prstGeom prst="flowChartManualOperation">
          <a:avLst/>
        </a:prstGeom>
        <a:solidFill>
          <a:srgbClr val="A1DA8B"/>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0" rIns="114300" bIns="0" numCol="1" spcCol="1270" anchor="t" anchorCtr="0">
          <a:noAutofit/>
        </a:bodyPr>
        <a:lstStyle/>
        <a:p>
          <a:pPr marL="0" lvl="0" indent="0" algn="ctr" defTabSz="800100">
            <a:lnSpc>
              <a:spcPct val="90000"/>
            </a:lnSpc>
            <a:spcBef>
              <a:spcPct val="0"/>
            </a:spcBef>
            <a:spcAft>
              <a:spcPct val="35000"/>
            </a:spcAft>
            <a:buNone/>
          </a:pPr>
          <a:r>
            <a:rPr lang="en-US" sz="1800" b="1" kern="1200" dirty="0">
              <a:solidFill>
                <a:schemeClr val="bg1"/>
              </a:solidFill>
              <a:latin typeface="Arial" pitchFamily="34" charset="0"/>
              <a:cs typeface="Arial" pitchFamily="34" charset="0"/>
            </a:rPr>
            <a:t>Financial Risk Solutions</a:t>
          </a:r>
        </a:p>
        <a:p>
          <a:pPr marL="114300" lvl="1" indent="-114300" algn="l" defTabSz="622300">
            <a:lnSpc>
              <a:spcPct val="90000"/>
            </a:lnSpc>
            <a:spcBef>
              <a:spcPct val="0"/>
            </a:spcBef>
            <a:spcAft>
              <a:spcPct val="15000"/>
            </a:spcAft>
            <a:buChar char="•"/>
          </a:pPr>
          <a:r>
            <a:rPr lang="en-US" sz="1400" kern="1200" dirty="0">
              <a:latin typeface="Arial" pitchFamily="34" charset="0"/>
              <a:cs typeface="Arial" pitchFamily="34" charset="0"/>
            </a:rPr>
            <a:t>Risk Adjustment</a:t>
          </a:r>
        </a:p>
        <a:p>
          <a:pPr marL="114300" lvl="1" indent="-114300" algn="l" defTabSz="622300">
            <a:lnSpc>
              <a:spcPct val="90000"/>
            </a:lnSpc>
            <a:spcBef>
              <a:spcPct val="0"/>
            </a:spcBef>
            <a:spcAft>
              <a:spcPct val="15000"/>
            </a:spcAft>
            <a:buChar char="•"/>
          </a:pPr>
          <a:r>
            <a:rPr lang="en-US" sz="1400" kern="1200" dirty="0">
              <a:latin typeface="Arial" pitchFamily="34" charset="0"/>
              <a:cs typeface="Arial" pitchFamily="34" charset="0"/>
            </a:rPr>
            <a:t>Cost &amp; Utilization reporting</a:t>
          </a:r>
        </a:p>
        <a:p>
          <a:pPr marL="114300" lvl="1" indent="-114300" algn="l" defTabSz="622300">
            <a:lnSpc>
              <a:spcPct val="90000"/>
            </a:lnSpc>
            <a:spcBef>
              <a:spcPct val="0"/>
            </a:spcBef>
            <a:spcAft>
              <a:spcPct val="15000"/>
            </a:spcAft>
            <a:buChar char="•"/>
          </a:pPr>
          <a:r>
            <a:rPr lang="en-US" sz="1400" kern="1200" dirty="0">
              <a:latin typeface="Arial" pitchFamily="34" charset="0"/>
              <a:cs typeface="Arial" pitchFamily="34" charset="0"/>
            </a:rPr>
            <a:t>High-cost Case Identification</a:t>
          </a:r>
          <a:br>
            <a:rPr lang="en-US" sz="1400" kern="1200" dirty="0">
              <a:latin typeface="Arial" pitchFamily="34" charset="0"/>
              <a:cs typeface="Arial" pitchFamily="34" charset="0"/>
            </a:rPr>
          </a:br>
          <a:br>
            <a:rPr lang="en-US" sz="1400" kern="1200" dirty="0">
              <a:latin typeface="Arial" pitchFamily="34" charset="0"/>
              <a:cs typeface="Arial" pitchFamily="34" charset="0"/>
            </a:rPr>
          </a:br>
          <a:r>
            <a:rPr lang="en-US" sz="1600" b="1" i="1" kern="1200" dirty="0">
              <a:solidFill>
                <a:schemeClr val="bg1"/>
              </a:solidFill>
              <a:latin typeface="Arial" pitchFamily="34" charset="0"/>
              <a:cs typeface="Arial" pitchFamily="34" charset="0"/>
            </a:rPr>
            <a:t>For…</a:t>
          </a:r>
          <a:endParaRPr lang="en-US" sz="1600" kern="1200" dirty="0">
            <a:solidFill>
              <a:schemeClr val="bg1"/>
            </a:solidFill>
            <a:latin typeface="Arial" pitchFamily="34" charset="0"/>
            <a:cs typeface="Arial" pitchFamily="34" charset="0"/>
          </a:endParaRPr>
        </a:p>
        <a:p>
          <a:pPr marL="228600" lvl="2" indent="-114300" algn="l" defTabSz="622300">
            <a:lnSpc>
              <a:spcPct val="90000"/>
            </a:lnSpc>
            <a:spcBef>
              <a:spcPct val="0"/>
            </a:spcBef>
            <a:spcAft>
              <a:spcPct val="15000"/>
            </a:spcAft>
            <a:buChar char="•"/>
          </a:pPr>
          <a:r>
            <a:rPr lang="en-US" sz="1400" kern="1200" dirty="0">
              <a:latin typeface="Arial" pitchFamily="34" charset="0"/>
              <a:cs typeface="Arial" pitchFamily="34" charset="0"/>
            </a:rPr>
            <a:t>Underwriting</a:t>
          </a:r>
        </a:p>
        <a:p>
          <a:pPr marL="228600" lvl="2" indent="-114300" algn="l" defTabSz="622300">
            <a:lnSpc>
              <a:spcPct val="90000"/>
            </a:lnSpc>
            <a:spcBef>
              <a:spcPct val="0"/>
            </a:spcBef>
            <a:spcAft>
              <a:spcPct val="15000"/>
            </a:spcAft>
            <a:buChar char="•"/>
          </a:pPr>
          <a:r>
            <a:rPr lang="en-US" sz="1400" kern="1200" dirty="0">
              <a:latin typeface="Arial" pitchFamily="34" charset="0"/>
              <a:cs typeface="Arial" pitchFamily="34" charset="0"/>
            </a:rPr>
            <a:t>Premium Setting</a:t>
          </a:r>
        </a:p>
        <a:p>
          <a:pPr marL="228600" lvl="2" indent="-114300" algn="l" defTabSz="622300">
            <a:lnSpc>
              <a:spcPct val="90000"/>
            </a:lnSpc>
            <a:spcBef>
              <a:spcPct val="0"/>
            </a:spcBef>
            <a:spcAft>
              <a:spcPct val="15000"/>
            </a:spcAft>
            <a:buChar char="•"/>
          </a:pPr>
          <a:r>
            <a:rPr lang="en-US" sz="1400" kern="1200" dirty="0">
              <a:latin typeface="Arial" pitchFamily="34" charset="0"/>
              <a:cs typeface="Arial" pitchFamily="34" charset="0"/>
            </a:rPr>
            <a:t>Risk Pool Assessment</a:t>
          </a:r>
        </a:p>
        <a:p>
          <a:pPr marL="228600" lvl="2" indent="-114300" algn="l" defTabSz="622300">
            <a:lnSpc>
              <a:spcPct val="90000"/>
            </a:lnSpc>
            <a:spcBef>
              <a:spcPct val="0"/>
            </a:spcBef>
            <a:spcAft>
              <a:spcPct val="15000"/>
            </a:spcAft>
            <a:buChar char="•"/>
          </a:pPr>
          <a:r>
            <a:rPr lang="en-US" sz="1400" kern="1200" dirty="0">
              <a:latin typeface="Arial" pitchFamily="34" charset="0"/>
              <a:cs typeface="Arial" pitchFamily="34" charset="0"/>
            </a:rPr>
            <a:t>Reserve Setting</a:t>
          </a:r>
        </a:p>
        <a:p>
          <a:pPr marL="228600" lvl="2" indent="-114300" algn="l" defTabSz="622300">
            <a:lnSpc>
              <a:spcPct val="90000"/>
            </a:lnSpc>
            <a:spcBef>
              <a:spcPct val="0"/>
            </a:spcBef>
            <a:spcAft>
              <a:spcPct val="15000"/>
            </a:spcAft>
            <a:buChar char="•"/>
          </a:pPr>
          <a:r>
            <a:rPr lang="en-US" sz="1400" kern="1200" dirty="0">
              <a:latin typeface="Arial" pitchFamily="34" charset="0"/>
              <a:cs typeface="Arial" pitchFamily="34" charset="0"/>
            </a:rPr>
            <a:t>Stop-Loss</a:t>
          </a:r>
        </a:p>
        <a:p>
          <a:pPr marL="228600" lvl="2" indent="-114300" algn="l" defTabSz="622300">
            <a:lnSpc>
              <a:spcPct val="90000"/>
            </a:lnSpc>
            <a:spcBef>
              <a:spcPct val="0"/>
            </a:spcBef>
            <a:spcAft>
              <a:spcPct val="15000"/>
            </a:spcAft>
            <a:buChar char="•"/>
          </a:pPr>
          <a:r>
            <a:rPr lang="en-US" sz="1400" kern="1200" dirty="0">
              <a:latin typeface="Arial" pitchFamily="34" charset="0"/>
              <a:cs typeface="Arial" pitchFamily="34" charset="0"/>
            </a:rPr>
            <a:t>Re-Insurance</a:t>
          </a:r>
        </a:p>
      </dsp:txBody>
      <dsp:txXfrm rot="5400000">
        <a:off x="1061" y="886012"/>
        <a:ext cx="2757041" cy="2658039"/>
      </dsp:txXfrm>
    </dsp:sp>
    <dsp:sp modelId="{26E812CC-D2D2-42C3-95DE-050C82D7EB50}">
      <dsp:nvSpPr>
        <dsp:cNvPr id="0" name=""/>
        <dsp:cNvSpPr/>
      </dsp:nvSpPr>
      <dsp:spPr>
        <a:xfrm rot="16200000">
          <a:off x="2128367" y="836511"/>
          <a:ext cx="4430065" cy="2757041"/>
        </a:xfrm>
        <a:prstGeom prst="flowChartManualOperati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0" rIns="114300" bIns="0" numCol="1" spcCol="1270" anchor="t" anchorCtr="0">
          <a:noAutofit/>
        </a:bodyPr>
        <a:lstStyle/>
        <a:p>
          <a:pPr marL="0" lvl="0" indent="0" algn="ctr" defTabSz="800100">
            <a:lnSpc>
              <a:spcPct val="90000"/>
            </a:lnSpc>
            <a:spcBef>
              <a:spcPct val="0"/>
            </a:spcBef>
            <a:spcAft>
              <a:spcPct val="35000"/>
            </a:spcAft>
            <a:buNone/>
          </a:pPr>
          <a:r>
            <a:rPr lang="en-US" sz="1800" b="1" kern="1200" dirty="0">
              <a:latin typeface="Arial" pitchFamily="34" charset="0"/>
              <a:cs typeface="Arial" pitchFamily="34" charset="0"/>
            </a:rPr>
            <a:t>Clinical Risk</a:t>
          </a:r>
          <a:br>
            <a:rPr lang="en-US" sz="1800" b="1" kern="1200" dirty="0">
              <a:latin typeface="Arial" pitchFamily="34" charset="0"/>
              <a:cs typeface="Arial" pitchFamily="34" charset="0"/>
            </a:rPr>
          </a:br>
          <a:r>
            <a:rPr lang="en-US" sz="1800" b="1" kern="1200" dirty="0">
              <a:latin typeface="Arial" pitchFamily="34" charset="0"/>
              <a:cs typeface="Arial" pitchFamily="34" charset="0"/>
            </a:rPr>
            <a:t>Solutions</a:t>
          </a:r>
        </a:p>
        <a:p>
          <a:pPr marL="114300" lvl="1" indent="-114300" algn="l" defTabSz="622300">
            <a:lnSpc>
              <a:spcPct val="90000"/>
            </a:lnSpc>
            <a:spcBef>
              <a:spcPct val="0"/>
            </a:spcBef>
            <a:spcAft>
              <a:spcPct val="15000"/>
            </a:spcAft>
            <a:buChar char="•"/>
          </a:pPr>
          <a:r>
            <a:rPr lang="en-US" sz="1400" kern="1200" dirty="0">
              <a:latin typeface="Arial" pitchFamily="34" charset="0"/>
              <a:cs typeface="Arial" pitchFamily="34" charset="0"/>
            </a:rPr>
            <a:t>Identification</a:t>
          </a:r>
        </a:p>
        <a:p>
          <a:pPr marL="114300" lvl="1" indent="-114300" algn="l" defTabSz="622300">
            <a:lnSpc>
              <a:spcPct val="90000"/>
            </a:lnSpc>
            <a:spcBef>
              <a:spcPct val="0"/>
            </a:spcBef>
            <a:spcAft>
              <a:spcPct val="15000"/>
            </a:spcAft>
            <a:buChar char="•"/>
          </a:pPr>
          <a:r>
            <a:rPr lang="en-US" sz="1400" kern="1200" dirty="0">
              <a:latin typeface="Arial" pitchFamily="34" charset="0"/>
              <a:cs typeface="Arial" pitchFamily="34" charset="0"/>
            </a:rPr>
            <a:t>Stratification</a:t>
          </a:r>
        </a:p>
        <a:p>
          <a:pPr marL="114300" lvl="1" indent="-114300" algn="l" defTabSz="622300">
            <a:lnSpc>
              <a:spcPct val="90000"/>
            </a:lnSpc>
            <a:spcBef>
              <a:spcPct val="0"/>
            </a:spcBef>
            <a:spcAft>
              <a:spcPct val="15000"/>
            </a:spcAft>
            <a:buChar char="•"/>
          </a:pPr>
          <a:r>
            <a:rPr lang="en-US" sz="1400" kern="1200" dirty="0">
              <a:latin typeface="Arial" pitchFamily="34" charset="0"/>
              <a:cs typeface="Arial" pitchFamily="34" charset="0"/>
            </a:rPr>
            <a:t>Predictive event modeling</a:t>
          </a:r>
        </a:p>
        <a:p>
          <a:pPr marL="114300" lvl="1" indent="-114300" algn="l" defTabSz="622300">
            <a:lnSpc>
              <a:spcPct val="90000"/>
            </a:lnSpc>
            <a:spcBef>
              <a:spcPct val="0"/>
            </a:spcBef>
            <a:spcAft>
              <a:spcPct val="15000"/>
            </a:spcAft>
            <a:buChar char="•"/>
          </a:pPr>
          <a:r>
            <a:rPr lang="en-US" sz="1400" kern="1200" dirty="0">
              <a:latin typeface="Arial" pitchFamily="34" charset="0"/>
              <a:cs typeface="Arial" pitchFamily="34" charset="0"/>
            </a:rPr>
            <a:t>Gaps in care measurement</a:t>
          </a:r>
        </a:p>
        <a:p>
          <a:pPr marL="114300" lvl="1" indent="-114300" algn="l" defTabSz="622300">
            <a:lnSpc>
              <a:spcPct val="90000"/>
            </a:lnSpc>
            <a:spcBef>
              <a:spcPct val="0"/>
            </a:spcBef>
            <a:spcAft>
              <a:spcPct val="15000"/>
            </a:spcAft>
            <a:buChar char="•"/>
          </a:pPr>
          <a:r>
            <a:rPr lang="en-US" sz="1400" kern="1200" dirty="0">
              <a:latin typeface="Arial" pitchFamily="34" charset="0"/>
              <a:cs typeface="Arial" pitchFamily="34" charset="0"/>
            </a:rPr>
            <a:t>Trending &amp; Reporting</a:t>
          </a:r>
          <a:br>
            <a:rPr lang="en-US" sz="1400" kern="1200" dirty="0">
              <a:latin typeface="Arial" pitchFamily="34" charset="0"/>
              <a:cs typeface="Arial" pitchFamily="34" charset="0"/>
            </a:rPr>
          </a:br>
          <a:br>
            <a:rPr lang="en-US" sz="1400" kern="1200" dirty="0">
              <a:latin typeface="Arial" pitchFamily="34" charset="0"/>
              <a:cs typeface="Arial" pitchFamily="34" charset="0"/>
            </a:rPr>
          </a:br>
          <a:r>
            <a:rPr lang="en-US" sz="1600" b="1" kern="1200" dirty="0">
              <a:solidFill>
                <a:schemeClr val="bg1"/>
              </a:solidFill>
              <a:latin typeface="Arial" pitchFamily="34" charset="0"/>
              <a:cs typeface="Arial" pitchFamily="34" charset="0"/>
            </a:rPr>
            <a:t>For…</a:t>
          </a:r>
        </a:p>
        <a:p>
          <a:pPr marL="114300" lvl="1" indent="-114300" algn="l" defTabSz="622300">
            <a:lnSpc>
              <a:spcPct val="90000"/>
            </a:lnSpc>
            <a:spcBef>
              <a:spcPct val="0"/>
            </a:spcBef>
            <a:spcAft>
              <a:spcPct val="15000"/>
            </a:spcAft>
            <a:buChar char="•"/>
          </a:pPr>
          <a:r>
            <a:rPr lang="en-US" sz="1400" kern="1200" dirty="0">
              <a:latin typeface="Arial" pitchFamily="34" charset="0"/>
              <a:cs typeface="Arial" pitchFamily="34" charset="0"/>
            </a:rPr>
            <a:t>Medical Management</a:t>
          </a:r>
        </a:p>
        <a:p>
          <a:pPr marL="114300" lvl="1" indent="-114300" algn="l" defTabSz="622300">
            <a:lnSpc>
              <a:spcPct val="90000"/>
            </a:lnSpc>
            <a:spcBef>
              <a:spcPct val="0"/>
            </a:spcBef>
            <a:spcAft>
              <a:spcPct val="15000"/>
            </a:spcAft>
            <a:buChar char="•"/>
          </a:pPr>
          <a:r>
            <a:rPr lang="en-US" sz="1400" kern="1200" dirty="0">
              <a:latin typeface="Arial" pitchFamily="34" charset="0"/>
              <a:cs typeface="Arial" pitchFamily="34" charset="0"/>
            </a:rPr>
            <a:t>Care Management</a:t>
          </a:r>
        </a:p>
        <a:p>
          <a:pPr marL="114300" lvl="1" indent="-114300" algn="l" defTabSz="622300">
            <a:lnSpc>
              <a:spcPct val="90000"/>
            </a:lnSpc>
            <a:spcBef>
              <a:spcPct val="0"/>
            </a:spcBef>
            <a:spcAft>
              <a:spcPct val="15000"/>
            </a:spcAft>
            <a:buChar char="•"/>
          </a:pPr>
          <a:r>
            <a:rPr lang="en-US" sz="1400" kern="1200" dirty="0">
              <a:latin typeface="Arial" pitchFamily="34" charset="0"/>
              <a:cs typeface="Arial" pitchFamily="34" charset="0"/>
            </a:rPr>
            <a:t>Cohort Management</a:t>
          </a:r>
        </a:p>
        <a:p>
          <a:pPr marL="114300" lvl="1" indent="-114300" algn="l" defTabSz="622300">
            <a:lnSpc>
              <a:spcPct val="90000"/>
            </a:lnSpc>
            <a:spcBef>
              <a:spcPct val="0"/>
            </a:spcBef>
            <a:spcAft>
              <a:spcPct val="15000"/>
            </a:spcAft>
            <a:buChar char="•"/>
          </a:pPr>
          <a:r>
            <a:rPr lang="en-US" sz="1400" kern="1200" dirty="0">
              <a:latin typeface="Arial" pitchFamily="34" charset="0"/>
              <a:cs typeface="Arial" pitchFamily="34" charset="0"/>
            </a:rPr>
            <a:t>Population Mgmt.</a:t>
          </a:r>
        </a:p>
      </dsp:txBody>
      <dsp:txXfrm rot="5400000">
        <a:off x="2964879" y="886012"/>
        <a:ext cx="2757041" cy="2658039"/>
      </dsp:txXfrm>
    </dsp:sp>
    <dsp:sp modelId="{6D1F8338-EAEB-4E58-9A5D-64F95E92D987}">
      <dsp:nvSpPr>
        <dsp:cNvPr id="0" name=""/>
        <dsp:cNvSpPr/>
      </dsp:nvSpPr>
      <dsp:spPr>
        <a:xfrm rot="16200000">
          <a:off x="5092186" y="836511"/>
          <a:ext cx="4430065" cy="2757041"/>
        </a:xfrm>
        <a:prstGeom prst="flowChartManualOperation">
          <a:avLst/>
        </a:prstGeom>
        <a:solidFill>
          <a:srgbClr val="E0684B"/>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0" rIns="114300" bIns="0" numCol="1" spcCol="1270" anchor="t" anchorCtr="0">
          <a:noAutofit/>
        </a:bodyPr>
        <a:lstStyle/>
        <a:p>
          <a:pPr marL="0" lvl="0" indent="0" algn="ctr" defTabSz="800100">
            <a:lnSpc>
              <a:spcPct val="90000"/>
            </a:lnSpc>
            <a:spcBef>
              <a:spcPct val="0"/>
            </a:spcBef>
            <a:spcAft>
              <a:spcPct val="35000"/>
            </a:spcAft>
            <a:buNone/>
          </a:pPr>
          <a:r>
            <a:rPr lang="en-US" sz="1800" b="1" kern="1200" dirty="0">
              <a:latin typeface="Arial" pitchFamily="34" charset="0"/>
              <a:cs typeface="Arial" pitchFamily="34" charset="0"/>
            </a:rPr>
            <a:t>Performance </a:t>
          </a:r>
          <a:br>
            <a:rPr lang="en-US" sz="1800" b="1" kern="1200" dirty="0">
              <a:latin typeface="Arial" pitchFamily="34" charset="0"/>
              <a:cs typeface="Arial" pitchFamily="34" charset="0"/>
            </a:rPr>
          </a:br>
          <a:r>
            <a:rPr lang="en-US" sz="1800" b="1" kern="1200" dirty="0">
              <a:latin typeface="Arial" pitchFamily="34" charset="0"/>
              <a:cs typeface="Arial" pitchFamily="34" charset="0"/>
            </a:rPr>
            <a:t>Risk Solutions</a:t>
          </a:r>
        </a:p>
        <a:p>
          <a:pPr marL="114300" lvl="1" indent="-114300" algn="l" defTabSz="622300">
            <a:lnSpc>
              <a:spcPct val="90000"/>
            </a:lnSpc>
            <a:spcBef>
              <a:spcPct val="0"/>
            </a:spcBef>
            <a:spcAft>
              <a:spcPct val="15000"/>
            </a:spcAft>
            <a:buChar char="•"/>
          </a:pPr>
          <a:r>
            <a:rPr lang="en-US" sz="1400" kern="1200" dirty="0">
              <a:latin typeface="Arial" pitchFamily="34" charset="0"/>
              <a:cs typeface="Arial" pitchFamily="34" charset="0"/>
            </a:rPr>
            <a:t>Quality Reporting</a:t>
          </a:r>
        </a:p>
        <a:p>
          <a:pPr marL="114300" lvl="1" indent="-114300" algn="l" defTabSz="622300">
            <a:lnSpc>
              <a:spcPct val="90000"/>
            </a:lnSpc>
            <a:spcBef>
              <a:spcPct val="0"/>
            </a:spcBef>
            <a:spcAft>
              <a:spcPct val="15000"/>
            </a:spcAft>
            <a:buChar char="•"/>
          </a:pPr>
          <a:r>
            <a:rPr lang="en-US" sz="1400" kern="1200" dirty="0">
              <a:latin typeface="Arial" pitchFamily="34" charset="0"/>
              <a:cs typeface="Arial" pitchFamily="34" charset="0"/>
            </a:rPr>
            <a:t>Employer Reporting</a:t>
          </a:r>
        </a:p>
        <a:p>
          <a:pPr marL="114300" lvl="1" indent="-114300" algn="l" defTabSz="622300">
            <a:lnSpc>
              <a:spcPct val="90000"/>
            </a:lnSpc>
            <a:spcBef>
              <a:spcPct val="0"/>
            </a:spcBef>
            <a:spcAft>
              <a:spcPct val="15000"/>
            </a:spcAft>
            <a:buChar char="•"/>
          </a:pPr>
          <a:r>
            <a:rPr lang="en-US" sz="1400" kern="1200" dirty="0">
              <a:latin typeface="Arial" pitchFamily="34" charset="0"/>
              <a:cs typeface="Arial" pitchFamily="34" charset="0"/>
            </a:rPr>
            <a:t>HEDIS Reporting</a:t>
          </a:r>
        </a:p>
        <a:p>
          <a:pPr marL="114300" lvl="1" indent="-114300" algn="l" defTabSz="622300">
            <a:lnSpc>
              <a:spcPct val="90000"/>
            </a:lnSpc>
            <a:spcBef>
              <a:spcPct val="0"/>
            </a:spcBef>
            <a:spcAft>
              <a:spcPct val="15000"/>
            </a:spcAft>
            <a:buChar char="•"/>
          </a:pPr>
          <a:r>
            <a:rPr lang="en-US" sz="1400" kern="1200" dirty="0">
              <a:latin typeface="Arial" pitchFamily="34" charset="0"/>
              <a:cs typeface="Arial" pitchFamily="34" charset="0"/>
            </a:rPr>
            <a:t>Gaps in care Reporting</a:t>
          </a:r>
          <a:br>
            <a:rPr lang="en-US" sz="1400" kern="1200" dirty="0">
              <a:latin typeface="Arial" pitchFamily="34" charset="0"/>
              <a:cs typeface="Arial" pitchFamily="34" charset="0"/>
            </a:rPr>
          </a:br>
          <a:br>
            <a:rPr lang="en-US" sz="1400" kern="1200" dirty="0">
              <a:latin typeface="Arial" pitchFamily="34" charset="0"/>
              <a:cs typeface="Arial" pitchFamily="34" charset="0"/>
            </a:rPr>
          </a:br>
          <a:r>
            <a:rPr lang="en-US" sz="1600" b="1" i="1" kern="1200" dirty="0">
              <a:solidFill>
                <a:schemeClr val="bg1"/>
              </a:solidFill>
              <a:latin typeface="Arial" pitchFamily="34" charset="0"/>
              <a:cs typeface="Arial" pitchFamily="34" charset="0"/>
            </a:rPr>
            <a:t>For…</a:t>
          </a:r>
        </a:p>
        <a:p>
          <a:pPr marL="114300" lvl="1" indent="-114300" algn="l" defTabSz="622300">
            <a:lnSpc>
              <a:spcPct val="90000"/>
            </a:lnSpc>
            <a:spcBef>
              <a:spcPct val="0"/>
            </a:spcBef>
            <a:spcAft>
              <a:spcPct val="15000"/>
            </a:spcAft>
            <a:buChar char="•"/>
          </a:pPr>
          <a:r>
            <a:rPr lang="en-US" sz="1400" kern="1200" dirty="0">
              <a:latin typeface="Arial" pitchFamily="34" charset="0"/>
              <a:cs typeface="Arial" pitchFamily="34" charset="0"/>
            </a:rPr>
            <a:t>Regulatory Reporting</a:t>
          </a:r>
        </a:p>
        <a:p>
          <a:pPr marL="114300" lvl="1" indent="-114300" algn="l" defTabSz="622300">
            <a:lnSpc>
              <a:spcPct val="90000"/>
            </a:lnSpc>
            <a:spcBef>
              <a:spcPct val="0"/>
            </a:spcBef>
            <a:spcAft>
              <a:spcPct val="15000"/>
            </a:spcAft>
            <a:buChar char="•"/>
          </a:pPr>
          <a:r>
            <a:rPr lang="en-US" sz="1400" kern="1200" dirty="0">
              <a:latin typeface="Arial" pitchFamily="34" charset="0"/>
              <a:cs typeface="Arial" pitchFamily="34" charset="0"/>
            </a:rPr>
            <a:t>Provider Network Mgmt.</a:t>
          </a:r>
        </a:p>
        <a:p>
          <a:pPr marL="114300" lvl="1" indent="-114300" algn="l" defTabSz="622300">
            <a:lnSpc>
              <a:spcPct val="90000"/>
            </a:lnSpc>
            <a:spcBef>
              <a:spcPct val="0"/>
            </a:spcBef>
            <a:spcAft>
              <a:spcPct val="15000"/>
            </a:spcAft>
            <a:buChar char="•"/>
          </a:pPr>
          <a:r>
            <a:rPr lang="en-US" sz="1400" kern="1200" dirty="0">
              <a:latin typeface="Arial" pitchFamily="34" charset="0"/>
              <a:cs typeface="Arial" pitchFamily="34" charset="0"/>
            </a:rPr>
            <a:t>Client Account Mgmt. &amp; Sales</a:t>
          </a:r>
        </a:p>
        <a:p>
          <a:pPr marL="114300" lvl="1" indent="-114300" algn="l" defTabSz="622300">
            <a:lnSpc>
              <a:spcPct val="90000"/>
            </a:lnSpc>
            <a:spcBef>
              <a:spcPct val="0"/>
            </a:spcBef>
            <a:spcAft>
              <a:spcPct val="15000"/>
            </a:spcAft>
            <a:buChar char="•"/>
          </a:pPr>
          <a:r>
            <a:rPr lang="en-US" sz="1400" kern="1200" dirty="0">
              <a:latin typeface="Arial" pitchFamily="34" charset="0"/>
              <a:cs typeface="Arial" pitchFamily="34" charset="0"/>
            </a:rPr>
            <a:t>Internal Operations</a:t>
          </a:r>
        </a:p>
        <a:p>
          <a:pPr marL="114300" lvl="1" indent="-114300" algn="l" defTabSz="622300">
            <a:lnSpc>
              <a:spcPct val="90000"/>
            </a:lnSpc>
            <a:spcBef>
              <a:spcPct val="0"/>
            </a:spcBef>
            <a:spcAft>
              <a:spcPct val="15000"/>
            </a:spcAft>
            <a:buChar char="•"/>
          </a:pPr>
          <a:r>
            <a:rPr lang="en-US" sz="1400" kern="1200" dirty="0">
              <a:latin typeface="Arial" pitchFamily="34" charset="0"/>
              <a:cs typeface="Arial" pitchFamily="34" charset="0"/>
            </a:rPr>
            <a:t>Pay-for-Performance</a:t>
          </a:r>
        </a:p>
      </dsp:txBody>
      <dsp:txXfrm rot="5400000">
        <a:off x="5928698" y="886012"/>
        <a:ext cx="2757041" cy="265803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07676D1-7E00-40A8-89DD-5E1F7B0F5357}">
      <dsp:nvSpPr>
        <dsp:cNvPr id="0" name=""/>
        <dsp:cNvSpPr/>
      </dsp:nvSpPr>
      <dsp:spPr>
        <a:xfrm>
          <a:off x="0" y="8052"/>
          <a:ext cx="8037837" cy="360000"/>
        </a:xfrm>
        <a:prstGeom prst="rightArrow">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07F3AE4-7AAA-40A7-8E3C-941BA785B1D4}">
      <dsp:nvSpPr>
        <dsp:cNvPr id="0" name=""/>
        <dsp:cNvSpPr/>
      </dsp:nvSpPr>
      <dsp:spPr>
        <a:xfrm>
          <a:off x="6443851" y="412969"/>
          <a:ext cx="1202928" cy="8250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82880" rIns="0" bIns="182880" numCol="1" spcCol="1270" anchor="ctr" anchorCtr="0">
          <a:noAutofit/>
        </a:bodyPr>
        <a:lstStyle/>
        <a:p>
          <a:pPr marL="0" lvl="0" indent="0" algn="ctr" defTabSz="800100">
            <a:lnSpc>
              <a:spcPct val="90000"/>
            </a:lnSpc>
            <a:spcBef>
              <a:spcPct val="0"/>
            </a:spcBef>
            <a:spcAft>
              <a:spcPct val="35000"/>
            </a:spcAft>
            <a:buNone/>
          </a:pPr>
          <a:r>
            <a:rPr lang="en-US" sz="1800" kern="1200" dirty="0"/>
            <a:t>Q1</a:t>
          </a:r>
        </a:p>
        <a:p>
          <a:pPr marL="0" lvl="0" indent="0" algn="ctr" defTabSz="800100">
            <a:lnSpc>
              <a:spcPct val="90000"/>
            </a:lnSpc>
            <a:spcBef>
              <a:spcPct val="0"/>
            </a:spcBef>
            <a:spcAft>
              <a:spcPct val="35000"/>
            </a:spcAft>
            <a:buNone/>
          </a:pPr>
          <a:r>
            <a:rPr lang="en-US" sz="1800" kern="1200" dirty="0"/>
            <a:t> 2012</a:t>
          </a:r>
        </a:p>
      </dsp:txBody>
      <dsp:txXfrm>
        <a:off x="6443851" y="412969"/>
        <a:ext cx="1202928" cy="825061"/>
      </dsp:txXfrm>
    </dsp:sp>
    <dsp:sp modelId="{726C1C7C-8059-4D2E-928F-D00B79830CD6}">
      <dsp:nvSpPr>
        <dsp:cNvPr id="0" name=""/>
        <dsp:cNvSpPr/>
      </dsp:nvSpPr>
      <dsp:spPr>
        <a:xfrm>
          <a:off x="4900446" y="375511"/>
          <a:ext cx="1202928" cy="8250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82880" rIns="0" bIns="182880" numCol="1" spcCol="1270" anchor="ctr" anchorCtr="0">
          <a:noAutofit/>
        </a:bodyPr>
        <a:lstStyle/>
        <a:p>
          <a:pPr marL="0" lvl="0" indent="0" algn="ctr" defTabSz="800100">
            <a:lnSpc>
              <a:spcPct val="90000"/>
            </a:lnSpc>
            <a:spcBef>
              <a:spcPct val="0"/>
            </a:spcBef>
            <a:spcAft>
              <a:spcPct val="35000"/>
            </a:spcAft>
            <a:buNone/>
          </a:pPr>
          <a:r>
            <a:rPr lang="en-US" sz="1800" kern="1200" dirty="0"/>
            <a:t>Q4</a:t>
          </a:r>
        </a:p>
        <a:p>
          <a:pPr marL="0" lvl="0" indent="0" algn="ctr" defTabSz="800100">
            <a:lnSpc>
              <a:spcPct val="90000"/>
            </a:lnSpc>
            <a:spcBef>
              <a:spcPct val="0"/>
            </a:spcBef>
            <a:spcAft>
              <a:spcPct val="35000"/>
            </a:spcAft>
            <a:buNone/>
          </a:pPr>
          <a:r>
            <a:rPr lang="en-US" sz="1800" kern="1200" dirty="0"/>
            <a:t> 2011</a:t>
          </a:r>
        </a:p>
      </dsp:txBody>
      <dsp:txXfrm>
        <a:off x="4900446" y="375511"/>
        <a:ext cx="1202928" cy="825061"/>
      </dsp:txXfrm>
    </dsp:sp>
    <dsp:sp modelId="{DBA77587-ABCC-4A2F-8325-FD941AF8B2FD}">
      <dsp:nvSpPr>
        <dsp:cNvPr id="0" name=""/>
        <dsp:cNvSpPr/>
      </dsp:nvSpPr>
      <dsp:spPr>
        <a:xfrm>
          <a:off x="3418914" y="589033"/>
          <a:ext cx="927349" cy="3365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82880" rIns="0" bIns="182880" numCol="1" spcCol="1270" anchor="ctr" anchorCtr="0">
          <a:noAutofit/>
        </a:bodyPr>
        <a:lstStyle/>
        <a:p>
          <a:pPr marL="0" lvl="0" indent="0" algn="ctr" defTabSz="800100">
            <a:lnSpc>
              <a:spcPct val="90000"/>
            </a:lnSpc>
            <a:spcBef>
              <a:spcPct val="0"/>
            </a:spcBef>
            <a:spcAft>
              <a:spcPct val="35000"/>
            </a:spcAft>
            <a:buNone/>
          </a:pPr>
          <a:r>
            <a:rPr lang="en-US" sz="1800" kern="1200" dirty="0"/>
            <a:t>Q1 </a:t>
          </a:r>
        </a:p>
        <a:p>
          <a:pPr marL="0" lvl="0" indent="0" algn="ctr" defTabSz="800100">
            <a:lnSpc>
              <a:spcPct val="90000"/>
            </a:lnSpc>
            <a:spcBef>
              <a:spcPct val="0"/>
            </a:spcBef>
            <a:spcAft>
              <a:spcPct val="35000"/>
            </a:spcAft>
            <a:buNone/>
          </a:pPr>
          <a:r>
            <a:rPr lang="en-US" sz="1800" kern="1200" dirty="0"/>
            <a:t>2011</a:t>
          </a:r>
        </a:p>
      </dsp:txBody>
      <dsp:txXfrm>
        <a:off x="3418914" y="589033"/>
        <a:ext cx="927349" cy="336531"/>
      </dsp:txXfrm>
    </dsp:sp>
    <dsp:sp modelId="{44555255-5D75-4C46-ADAA-3422C344DF8A}">
      <dsp:nvSpPr>
        <dsp:cNvPr id="0" name=""/>
        <dsp:cNvSpPr/>
      </dsp:nvSpPr>
      <dsp:spPr>
        <a:xfrm>
          <a:off x="1603869" y="626474"/>
          <a:ext cx="639043" cy="1505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82880" rIns="0" bIns="182880" numCol="1" spcCol="1270" anchor="ctr" anchorCtr="0">
          <a:noAutofit/>
        </a:bodyPr>
        <a:lstStyle/>
        <a:p>
          <a:pPr marL="0" lvl="0" indent="0" algn="ctr" defTabSz="800100">
            <a:lnSpc>
              <a:spcPct val="90000"/>
            </a:lnSpc>
            <a:spcBef>
              <a:spcPct val="0"/>
            </a:spcBef>
            <a:spcAft>
              <a:spcPct val="35000"/>
            </a:spcAft>
            <a:buNone/>
          </a:pPr>
          <a:r>
            <a:rPr lang="en-US" sz="1800" kern="1200" dirty="0"/>
            <a:t>Q4 2010</a:t>
          </a:r>
        </a:p>
      </dsp:txBody>
      <dsp:txXfrm>
        <a:off x="1603869" y="626474"/>
        <a:ext cx="639043" cy="150573"/>
      </dsp:txXfrm>
    </dsp:sp>
    <dsp:sp modelId="{2565156A-A38E-4E47-8C1C-F4FF0B9DE64E}">
      <dsp:nvSpPr>
        <dsp:cNvPr id="0" name=""/>
        <dsp:cNvSpPr/>
      </dsp:nvSpPr>
      <dsp:spPr>
        <a:xfrm flipH="1">
          <a:off x="5" y="587082"/>
          <a:ext cx="464667" cy="2604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82880" rIns="0" bIns="182880" numCol="1" spcCol="1270" anchor="ctr" anchorCtr="0">
          <a:noAutofit/>
        </a:bodyPr>
        <a:lstStyle/>
        <a:p>
          <a:pPr marL="0" lvl="0" indent="0" algn="ctr" defTabSz="800100">
            <a:lnSpc>
              <a:spcPct val="90000"/>
            </a:lnSpc>
            <a:spcBef>
              <a:spcPct val="0"/>
            </a:spcBef>
            <a:spcAft>
              <a:spcPct val="35000"/>
            </a:spcAft>
            <a:buNone/>
          </a:pPr>
          <a:r>
            <a:rPr lang="en-US" sz="1800" kern="1200" dirty="0"/>
            <a:t>Q1 2010</a:t>
          </a:r>
        </a:p>
      </dsp:txBody>
      <dsp:txXfrm>
        <a:off x="5" y="587082"/>
        <a:ext cx="464667" cy="260405"/>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Process3">
  <dgm:title val=""/>
  <dgm:desc val=""/>
  <dgm:catLst>
    <dgm:cat type="process" pri="6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chOrder="t">
    <dgm:varLst>
      <dgm:dir/>
      <dgm:animLvl val="lvl"/>
      <dgm:resizeHandles val="exact"/>
    </dgm:varLst>
    <dgm:alg type="composite"/>
    <dgm:shape xmlns:r="http://schemas.openxmlformats.org/officeDocument/2006/relationships" r:blip="">
      <dgm:adjLst/>
    </dgm:shape>
    <dgm:presOf/>
    <dgm:constrLst>
      <dgm:constr type="w" for="ch" forName="dummy" refType="w"/>
      <dgm:constr type="h" for="ch" forName="dummy" refType="h"/>
      <dgm:constr type="h" for="ch" forName="dummy" refType="w" refFor="ch" refForName="dummy" op="lte" fact="0.4"/>
      <dgm:constr type="ctrX" for="ch" forName="dummy" refType="w" fact="0.5"/>
      <dgm:constr type="ctrY" for="ch" forName="dummy" refType="h" fact="0.5"/>
      <dgm:constr type="w" for="ch" forName="linH" refType="w"/>
      <dgm:constr type="h" for="ch" forName="linH" refType="h"/>
      <dgm:constr type="ctrX" for="ch" forName="linH" refType="w" fact="0.5"/>
      <dgm:constr type="ctrY" for="ch" forName="linH" refType="h" fact="0.5"/>
      <dgm:constr type="userP" for="ch" forName="linH" refType="h" refFor="ch" refForName="dummy" fact="0.25"/>
      <dgm:constr type="userT" for="des" forName="parTx" refType="w" refFor="ch" refForName="dummy" fact="0.2"/>
    </dgm:constrLst>
    <dgm:ruleLst/>
    <dgm:layoutNode name="dummy">
      <dgm:alg type="sp"/>
      <dgm:shape xmlns:r="http://schemas.openxmlformats.org/officeDocument/2006/relationships" r:blip="">
        <dgm:adjLst/>
      </dgm:shape>
      <dgm:presOf/>
      <dgm:constrLst/>
      <dgm:ruleLst/>
    </dgm:layoutNode>
    <dgm:layoutNode name="linH">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primFontSz" for="des" forName="parTx" val="65"/>
        <dgm:constr type="primFontSz" for="des" forName="desTx" refType="primFontSz" refFor="des" refForName="parTx" op="equ"/>
        <dgm:constr type="h" for="des" forName="parTx" refType="primFontSz" refFor="des" refForName="parTx"/>
        <dgm:constr type="h" for="des" forName="desTx" refType="primFontSz" refFor="des" refForName="parTx" fact="0.5"/>
        <dgm:constr type="h" for="des" forName="parTx" op="equ"/>
        <dgm:constr type="h" for="des" forName="desTx" op="equ"/>
        <dgm:constr type="h" for="ch" forName="backgroundArrow" refType="primFontSz" refFor="des" refForName="parTx" fact="2"/>
        <dgm:constr type="h" for="ch" forName="backgroundArrow" refType="h" refFor="des" refForName="parTx" op="lte" fact="2"/>
        <dgm:constr type="h" for="ch" forName="backgroundArrow" refType="h" refFor="des" refForName="parTx" op="gte" fact="2"/>
        <dgm:constr type="h" for="des" forName="spVertical1" refType="primFontSz" refFor="des" refForName="parTx" fact="0.5"/>
        <dgm:constr type="h" for="des" forName="spVertical1" refType="h" refFor="des" refForName="parTx" op="lte" fact="0.5"/>
        <dgm:constr type="h" for="des" forName="spVertical1" refType="h" refFor="des" refForName="parTx" op="gte" fact="0.5"/>
        <dgm:constr type="h" for="des" forName="spVertical2" refType="primFontSz" refFor="des" refForName="parTx" fact="0.5"/>
        <dgm:constr type="h" for="des" forName="spVertical2" refType="h" refFor="des" refForName="parTx" op="lte" fact="0.5"/>
        <dgm:constr type="h" for="des" forName="spVertical2" refType="h" refFor="des" refForName="parTx" op="gte" fact="0.5"/>
        <dgm:constr type="h" for="des" forName="spVertical3" refType="primFontSz" refFor="des" refForName="parTx" fact="-0.4"/>
        <dgm:constr type="h" for="des" forName="spVertical3" refType="h" refFor="des" refForName="parTx" op="lte" fact="-0.4"/>
        <dgm:constr type="h" for="des" forName="spVertical3" refType="h" refFor="des" refForName="parTx" op="gte" fact="-0.4"/>
        <dgm:constr type="w" for="ch" forName="backgroundArrow" refType="w"/>
        <dgm:constr type="w" for="ch" forName="negArrow" refType="w" fact="-1"/>
        <dgm:constr type="w" for="ch" forName="linV" refType="w"/>
        <dgm:constr type="w" for="ch" forName="space" refType="w" refFor="ch" refForName="linV" fact="0.2"/>
        <dgm:constr type="w" for="ch" forName="padding1" refType="w" fact="0.08"/>
        <dgm:constr type="userP"/>
        <dgm:constr type="w" for="ch" forName="padding2" refType="userP"/>
      </dgm:constrLst>
      <dgm:ruleLst>
        <dgm:rule type="w" for="ch" forName="linV" val="0" fact="NaN" max="NaN"/>
        <dgm:rule type="primFontSz" for="des" forName="parTx" val="5" fact="NaN" max="NaN"/>
      </dgm:ruleLst>
      <dgm:layoutNode name="padding1">
        <dgm:alg type="sp"/>
        <dgm:shape xmlns:r="http://schemas.openxmlformats.org/officeDocument/2006/relationships" r:blip="">
          <dgm:adjLst/>
        </dgm:shape>
        <dgm:presOf/>
        <dgm:constrLst/>
        <dgm:ruleLst/>
      </dgm:layoutNode>
      <dgm:forEach name="Name4" axis="ch" ptType="node">
        <dgm:layoutNode name="linV">
          <dgm:alg type="lin">
            <dgm:param type="linDir" val="fromT"/>
          </dgm:alg>
          <dgm:shape xmlns:r="http://schemas.openxmlformats.org/officeDocument/2006/relationships" r:blip="">
            <dgm:adjLst/>
          </dgm:shape>
          <dgm:presOf/>
          <dgm:constrLst>
            <dgm:constr type="w" for="ch" forName="spVertical1" refType="w"/>
            <dgm:constr type="w" for="ch" forName="parTx" refType="w"/>
            <dgm:constr type="w" for="ch" forName="spVertical2" refType="w"/>
            <dgm:constr type="w" for="ch" forName="spVertical3" refType="w"/>
            <dgm:constr type="w" for="ch" forName="desTx" refType="w"/>
          </dgm:constrLst>
          <dgm:ruleLst/>
          <dgm:layoutNode name="spVertical1">
            <dgm:alg type="sp"/>
            <dgm:shape xmlns:r="http://schemas.openxmlformats.org/officeDocument/2006/relationships" r:blip="">
              <dgm:adjLst/>
            </dgm:shape>
            <dgm:presOf/>
            <dgm:constrLst/>
            <dgm:ruleLst/>
          </dgm:layoutNode>
          <dgm:layoutNode name="parTx" styleLbl="revTx">
            <dgm:varLst>
              <dgm:chMax val="0"/>
              <dgm:chPref val="0"/>
              <dgm:bulletEnabled val="1"/>
            </dgm:varLst>
            <dgm:choose name="Name5">
              <dgm:if name="Name6" axis="root des" ptType="all node" func="maxDepth" op="gt" val="1">
                <dgm:alg type="tx">
                  <dgm:param type="parTxLTRAlign" val="l"/>
                  <dgm:param type="parTxRTLAlign" val="r"/>
                </dgm:alg>
              </dgm:if>
              <dgm:else name="Name7">
                <dgm:alg type="tx">
                  <dgm:param type="parTxLTRAlign" val="ctr"/>
                  <dgm:param type="parTxRTLAlign" val="ctr"/>
                </dgm:alg>
              </dgm:else>
            </dgm:choose>
            <dgm:shape xmlns:r="http://schemas.openxmlformats.org/officeDocument/2006/relationships" type="rect" r:blip="">
              <dgm:adjLst/>
            </dgm:shape>
            <dgm:presOf axis="self" ptType="node"/>
            <dgm:choose name="Name8">
              <dgm:if name="Name9" func="var" arg="dir" op="equ" val="norm">
                <dgm:constrLst>
                  <dgm:constr type="userT"/>
                  <dgm:constr type="h" refType="userT" op="lte"/>
                  <dgm:constr type="tMarg" refType="primFontSz" fact="0.8"/>
                  <dgm:constr type="bMarg" refType="tMarg"/>
                  <dgm:constr type="lMarg"/>
                  <dgm:constr type="rMarg"/>
                </dgm:constrLst>
              </dgm:if>
              <dgm:else name="Name10">
                <dgm:constrLst>
                  <dgm:constr type="userT"/>
                  <dgm:constr type="h" refType="userT" op="lte"/>
                  <dgm:constr type="tMarg" refType="primFontSz" fact="0.8"/>
                  <dgm:constr type="bMarg" refType="tMarg"/>
                  <dgm:constr type="lMarg"/>
                  <dgm:constr type="rMarg"/>
                </dgm:constrLst>
              </dgm:else>
            </dgm:choose>
            <dgm:ruleLst>
              <dgm:rule type="h" val="INF" fact="NaN" max="NaN"/>
            </dgm:ruleLst>
          </dgm:layoutNode>
          <dgm:layoutNode name="spVertical2">
            <dgm:alg type="sp"/>
            <dgm:shape xmlns:r="http://schemas.openxmlformats.org/officeDocument/2006/relationships" r:blip="">
              <dgm:adjLst/>
            </dgm:shape>
            <dgm:presOf/>
            <dgm:constrLst/>
            <dgm:ruleLst/>
          </dgm:layoutNode>
          <dgm:layoutNode name="spVertical3">
            <dgm:alg type="sp"/>
            <dgm:shape xmlns:r="http://schemas.openxmlformats.org/officeDocument/2006/relationships" r:blip="">
              <dgm:adjLst/>
            </dgm:shape>
            <dgm:presOf/>
            <dgm:constrLst/>
            <dgm:ruleLst/>
          </dgm:layoutNode>
          <dgm:choose name="Name11">
            <dgm:if name="Name12" axis="ch" ptType="node" func="cnt" op="gte" val="1">
              <dgm:layoutNode name="desTx" styleLbl="revTx">
                <dgm:varLst>
                  <dgm:bulletEnabled val="1"/>
                </dgm:varLst>
                <dgm:alg type="tx">
                  <dgm:param type="stBulletLvl" val="1"/>
                </dgm:alg>
                <dgm:shape xmlns:r="http://schemas.openxmlformats.org/officeDocument/2006/relationships" type="rect" r:blip="">
                  <dgm:adjLst/>
                </dgm:shape>
                <dgm:presOf axis="des" ptType="node"/>
                <dgm:constrLst>
                  <dgm:constr type="tMarg"/>
                  <dgm:constr type="bMarg"/>
                  <dgm:constr type="rMarg"/>
                  <dgm:constr type="lMarg"/>
                </dgm:constrLst>
                <dgm:ruleLst>
                  <dgm:rule type="h" val="INF" fact="NaN" max="NaN"/>
                </dgm:ruleLst>
              </dgm:layoutNode>
            </dgm:if>
            <dgm:else name="Name13"/>
          </dgm:choose>
        </dgm:layoutNod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name="padding2">
        <dgm:alg type="sp"/>
        <dgm:shape xmlns:r="http://schemas.openxmlformats.org/officeDocument/2006/relationships" r:blip="">
          <dgm:adjLst/>
        </dgm:shape>
        <dgm:presOf/>
        <dgm:constrLst/>
        <dgm:ruleLst/>
      </dgm:layoutNode>
      <dgm:layoutNode name="negArrow">
        <dgm:alg type="sp"/>
        <dgm:shape xmlns:r="http://schemas.openxmlformats.org/officeDocument/2006/relationships" r:blip="">
          <dgm:adjLst/>
        </dgm:shape>
        <dgm:presOf/>
        <dgm:constrLst/>
        <dgm:ruleLst/>
      </dgm:layoutNode>
      <dgm:layoutNode name="backgroundArrow" styleLbl="node1">
        <dgm:alg type="sp"/>
        <dgm:choose name="Name15">
          <dgm:if name="Name16" func="var" arg="dir" op="equ" val="norm">
            <dgm:shape xmlns:r="http://schemas.openxmlformats.org/officeDocument/2006/relationships" type="rightArrow" r:blip="">
              <dgm:adjLst/>
            </dgm:shape>
          </dgm:if>
          <dgm:else name="Name17">
            <dgm:shape xmlns:r="http://schemas.openxmlformats.org/officeDocument/2006/relationships" type="leftArrow" r:blip="">
              <dgm:adjLst/>
            </dgm:shape>
          </dgm:else>
        </dgm:choose>
        <dgm:presOf/>
        <dgm:constrLst/>
        <dgm:ruleLst/>
      </dgm:layoutNode>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0.vml.rels><?xml version="1.0" encoding="UTF-8" standalone="yes"?>
<Relationships xmlns="http://schemas.openxmlformats.org/package/2006/relationships"><Relationship Id="rId1" Type="http://schemas.openxmlformats.org/officeDocument/2006/relationships/image" Target="../media/image87.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5.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44.png"/></Relationships>
</file>

<file path=ppt/drawings/_rels/vmlDrawing6.vml.rels><?xml version="1.0" encoding="UTF-8" standalone="yes"?>
<Relationships xmlns="http://schemas.openxmlformats.org/package/2006/relationships"><Relationship Id="rId3" Type="http://schemas.openxmlformats.org/officeDocument/2006/relationships/image" Target="../media/image62.emf"/><Relationship Id="rId2" Type="http://schemas.openxmlformats.org/officeDocument/2006/relationships/image" Target="../media/image61.emf"/><Relationship Id="rId1" Type="http://schemas.openxmlformats.org/officeDocument/2006/relationships/image" Target="../media/image60.emf"/><Relationship Id="rId4" Type="http://schemas.openxmlformats.org/officeDocument/2006/relationships/image" Target="../media/image63.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62.e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70.emf"/><Relationship Id="rId1" Type="http://schemas.openxmlformats.org/officeDocument/2006/relationships/image" Target="../media/image62.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62.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FCAAF95-7D4B-4B94-B2A8-D14C632BDD8A}" type="datetimeFigureOut">
              <a:rPr lang="en-US" smtClean="0"/>
              <a:t>11/19/2021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E589912-E8BC-414B-B27C-D945F7185E85}" type="slidenum">
              <a:rPr lang="en-US" smtClean="0"/>
              <a:t>‹#›</a:t>
            </a:fld>
            <a:endParaRPr lang="en-US"/>
          </a:p>
        </p:txBody>
      </p:sp>
    </p:spTree>
    <p:extLst>
      <p:ext uri="{BB962C8B-B14F-4D97-AF65-F5344CB8AC3E}">
        <p14:creationId xmlns:p14="http://schemas.microsoft.com/office/powerpoint/2010/main" val="6113614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Slide Image Placeholder 1">
            <a:extLst>
              <a:ext uri="{FF2B5EF4-FFF2-40B4-BE49-F238E27FC236}">
                <a16:creationId xmlns:a16="http://schemas.microsoft.com/office/drawing/2014/main" id="{40999935-1EA8-46D7-B920-4BB70F141A2F}"/>
              </a:ext>
            </a:extLst>
          </p:cNvPr>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435" name="Notes Placeholder 2">
            <a:extLst>
              <a:ext uri="{FF2B5EF4-FFF2-40B4-BE49-F238E27FC236}">
                <a16:creationId xmlns:a16="http://schemas.microsoft.com/office/drawing/2014/main" id="{CEA214F7-02EE-4657-AD88-2CA789CA1B78}"/>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8436" name="Slide Number Placeholder 3">
            <a:extLst>
              <a:ext uri="{FF2B5EF4-FFF2-40B4-BE49-F238E27FC236}">
                <a16:creationId xmlns:a16="http://schemas.microsoft.com/office/drawing/2014/main" id="{A0153FB3-45D5-48A9-92CA-1CBA9EA65E73}"/>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fontAlgn="base">
              <a:spcBef>
                <a:spcPct val="0"/>
              </a:spcBef>
              <a:spcAft>
                <a:spcPct val="0"/>
              </a:spcAft>
            </a:pPr>
            <a:fld id="{72418EB7-205F-4E07-9DAC-0B35D4824DB4}" type="slidenum">
              <a:rPr lang="en-US" altLang="en-US" smtClean="0"/>
              <a:pPr fontAlgn="base">
                <a:spcBef>
                  <a:spcPct val="0"/>
                </a:spcBef>
                <a:spcAft>
                  <a:spcPct val="0"/>
                </a:spcAft>
              </a:pPr>
              <a:t>1</a:t>
            </a:fld>
            <a:endParaRPr lang="en-US"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Image Placeholder 1">
            <a:extLst>
              <a:ext uri="{FF2B5EF4-FFF2-40B4-BE49-F238E27FC236}">
                <a16:creationId xmlns:a16="http://schemas.microsoft.com/office/drawing/2014/main" id="{5E29C913-C12F-4526-A223-E0D4AC247EC6}"/>
              </a:ext>
            </a:extLst>
          </p:cNvPr>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6867" name="Notes Placeholder 2">
            <a:extLst>
              <a:ext uri="{FF2B5EF4-FFF2-40B4-BE49-F238E27FC236}">
                <a16:creationId xmlns:a16="http://schemas.microsoft.com/office/drawing/2014/main" id="{00948B1D-D61B-4A60-8306-4A5907672EB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36868" name="Slide Number Placeholder 3">
            <a:extLst>
              <a:ext uri="{FF2B5EF4-FFF2-40B4-BE49-F238E27FC236}">
                <a16:creationId xmlns:a16="http://schemas.microsoft.com/office/drawing/2014/main" id="{F2F7B803-1FB0-407B-AD01-21477DA0CF50}"/>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fontAlgn="base">
              <a:spcBef>
                <a:spcPct val="0"/>
              </a:spcBef>
              <a:spcAft>
                <a:spcPct val="0"/>
              </a:spcAft>
            </a:pPr>
            <a:fld id="{D7AD3081-AB80-4D1B-86D5-9EF873488403}" type="slidenum">
              <a:rPr lang="en-US" altLang="en-US" smtClean="0"/>
              <a:pPr fontAlgn="base">
                <a:spcBef>
                  <a:spcPct val="0"/>
                </a:spcBef>
                <a:spcAft>
                  <a:spcPct val="0"/>
                </a:spcAft>
              </a:pPr>
              <a:t>10</a:t>
            </a:fld>
            <a:endParaRPr lang="en-US"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Image Placeholder 1">
            <a:extLst>
              <a:ext uri="{FF2B5EF4-FFF2-40B4-BE49-F238E27FC236}">
                <a16:creationId xmlns:a16="http://schemas.microsoft.com/office/drawing/2014/main" id="{9FF63058-9402-4BB0-810B-D86B28E0B8DF}"/>
              </a:ext>
            </a:extLst>
          </p:cNvPr>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Notes Placeholder 2">
            <a:extLst>
              <a:ext uri="{FF2B5EF4-FFF2-40B4-BE49-F238E27FC236}">
                <a16:creationId xmlns:a16="http://schemas.microsoft.com/office/drawing/2014/main" id="{6017204F-07F6-402B-BE91-59561B10737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38916" name="Slide Number Placeholder 3">
            <a:extLst>
              <a:ext uri="{FF2B5EF4-FFF2-40B4-BE49-F238E27FC236}">
                <a16:creationId xmlns:a16="http://schemas.microsoft.com/office/drawing/2014/main" id="{B9916BEB-C732-466A-812A-203E4CF1D679}"/>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fontAlgn="base">
              <a:spcBef>
                <a:spcPct val="0"/>
              </a:spcBef>
              <a:spcAft>
                <a:spcPct val="0"/>
              </a:spcAft>
            </a:pPr>
            <a:fld id="{9BB02AB5-2D7D-4E35-8824-C1B9AA7DB7AC}" type="slidenum">
              <a:rPr lang="en-US" altLang="en-US" smtClean="0"/>
              <a:pPr fontAlgn="base">
                <a:spcBef>
                  <a:spcPct val="0"/>
                </a:spcBef>
                <a:spcAft>
                  <a:spcPct val="0"/>
                </a:spcAft>
              </a:pPr>
              <a:t>11</a:t>
            </a:fld>
            <a:endParaRPr lang="en-US"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Image Placeholder 1">
            <a:extLst>
              <a:ext uri="{FF2B5EF4-FFF2-40B4-BE49-F238E27FC236}">
                <a16:creationId xmlns:a16="http://schemas.microsoft.com/office/drawing/2014/main" id="{7312901E-20F6-437F-991E-DF0C1A06F706}"/>
              </a:ext>
            </a:extLst>
          </p:cNvPr>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63" name="Notes Placeholder 2">
            <a:extLst>
              <a:ext uri="{FF2B5EF4-FFF2-40B4-BE49-F238E27FC236}">
                <a16:creationId xmlns:a16="http://schemas.microsoft.com/office/drawing/2014/main" id="{7FF8F99D-D39C-44C8-977C-7F7DB413BF7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40964" name="Slide Number Placeholder 3">
            <a:extLst>
              <a:ext uri="{FF2B5EF4-FFF2-40B4-BE49-F238E27FC236}">
                <a16:creationId xmlns:a16="http://schemas.microsoft.com/office/drawing/2014/main" id="{C589C950-BBB1-40D2-ACBA-04EA00094F5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fontAlgn="base">
              <a:spcBef>
                <a:spcPct val="0"/>
              </a:spcBef>
              <a:spcAft>
                <a:spcPct val="0"/>
              </a:spcAft>
            </a:pPr>
            <a:fld id="{A88CEBD2-475F-4DA8-A52B-756DBE751BF9}" type="slidenum">
              <a:rPr lang="en-US" altLang="en-US" smtClean="0"/>
              <a:pPr fontAlgn="base">
                <a:spcBef>
                  <a:spcPct val="0"/>
                </a:spcBef>
                <a:spcAft>
                  <a:spcPct val="0"/>
                </a:spcAft>
              </a:pPr>
              <a:t>12</a:t>
            </a:fld>
            <a:endParaRPr lang="en-US"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Image Placeholder 1">
            <a:extLst>
              <a:ext uri="{FF2B5EF4-FFF2-40B4-BE49-F238E27FC236}">
                <a16:creationId xmlns:a16="http://schemas.microsoft.com/office/drawing/2014/main" id="{BE302348-6E9A-4AA4-AB1F-579D5AC871DB}"/>
              </a:ext>
            </a:extLst>
          </p:cNvPr>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3011" name="Notes Placeholder 2">
            <a:extLst>
              <a:ext uri="{FF2B5EF4-FFF2-40B4-BE49-F238E27FC236}">
                <a16:creationId xmlns:a16="http://schemas.microsoft.com/office/drawing/2014/main" id="{D5D6723F-34CE-442B-8E11-D64FE6389DE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43012" name="Slide Number Placeholder 3">
            <a:extLst>
              <a:ext uri="{FF2B5EF4-FFF2-40B4-BE49-F238E27FC236}">
                <a16:creationId xmlns:a16="http://schemas.microsoft.com/office/drawing/2014/main" id="{94D2E74D-8FDA-4086-A3A2-85E806748841}"/>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fontAlgn="base">
              <a:spcBef>
                <a:spcPct val="0"/>
              </a:spcBef>
              <a:spcAft>
                <a:spcPct val="0"/>
              </a:spcAft>
            </a:pPr>
            <a:fld id="{DE6CBBFA-2538-4C97-BF6D-A1BEDE5504AF}" type="slidenum">
              <a:rPr lang="en-US" altLang="en-US" smtClean="0"/>
              <a:pPr fontAlgn="base">
                <a:spcBef>
                  <a:spcPct val="0"/>
                </a:spcBef>
                <a:spcAft>
                  <a:spcPct val="0"/>
                </a:spcAft>
              </a:pPr>
              <a:t>13</a:t>
            </a:fld>
            <a:endParaRPr lang="en-US"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a:extLst>
              <a:ext uri="{FF2B5EF4-FFF2-40B4-BE49-F238E27FC236}">
                <a16:creationId xmlns:a16="http://schemas.microsoft.com/office/drawing/2014/main" id="{1EFC30CE-A32F-4C4B-97E2-002B8AF2819C}"/>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fontAlgn="base">
              <a:spcBef>
                <a:spcPct val="0"/>
              </a:spcBef>
              <a:spcAft>
                <a:spcPct val="0"/>
              </a:spcAft>
            </a:pPr>
            <a:fld id="{4138DD1F-96A8-42B6-A819-A59CF37BA024}" type="slidenum">
              <a:rPr lang="en-US" altLang="en-US" smtClean="0">
                <a:latin typeface="Arial" panose="020B0604020202020204" pitchFamily="34" charset="0"/>
              </a:rPr>
              <a:pPr fontAlgn="base">
                <a:spcBef>
                  <a:spcPct val="0"/>
                </a:spcBef>
                <a:spcAft>
                  <a:spcPct val="0"/>
                </a:spcAft>
              </a:pPr>
              <a:t>14</a:t>
            </a:fld>
            <a:endParaRPr lang="en-US" altLang="en-US">
              <a:latin typeface="Arial" panose="020B0604020202020204" pitchFamily="34" charset="0"/>
            </a:endParaRPr>
          </a:p>
        </p:txBody>
      </p:sp>
      <p:sp>
        <p:nvSpPr>
          <p:cNvPr id="45059" name="Rectangle 2">
            <a:extLst>
              <a:ext uri="{FF2B5EF4-FFF2-40B4-BE49-F238E27FC236}">
                <a16:creationId xmlns:a16="http://schemas.microsoft.com/office/drawing/2014/main" id="{56621831-6D62-47A9-BAD4-B05768E1944C}"/>
              </a:ext>
            </a:extLst>
          </p:cNvPr>
          <p:cNvSpPr>
            <a:spLocks noGrp="1" noRot="1" noChangeAspect="1" noChangeArrowheads="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5060" name="Rectangle 3">
            <a:extLst>
              <a:ext uri="{FF2B5EF4-FFF2-40B4-BE49-F238E27FC236}">
                <a16:creationId xmlns:a16="http://schemas.microsoft.com/office/drawing/2014/main" id="{36485A59-30CE-4544-884D-F4B577C6D6F1}"/>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Image Placeholder 1">
            <a:extLst>
              <a:ext uri="{FF2B5EF4-FFF2-40B4-BE49-F238E27FC236}">
                <a16:creationId xmlns:a16="http://schemas.microsoft.com/office/drawing/2014/main" id="{9DD85EBE-9DDE-4282-B5B6-43416D57CA7F}"/>
              </a:ext>
            </a:extLst>
          </p:cNvPr>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107" name="Notes Placeholder 2">
            <a:extLst>
              <a:ext uri="{FF2B5EF4-FFF2-40B4-BE49-F238E27FC236}">
                <a16:creationId xmlns:a16="http://schemas.microsoft.com/office/drawing/2014/main" id="{DC9333F4-150F-4AF9-A3F3-EE4A1609B25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47108" name="Slide Number Placeholder 3">
            <a:extLst>
              <a:ext uri="{FF2B5EF4-FFF2-40B4-BE49-F238E27FC236}">
                <a16:creationId xmlns:a16="http://schemas.microsoft.com/office/drawing/2014/main" id="{04F118BF-BEA8-457C-A1AC-D6E12CF9DC8E}"/>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fontAlgn="base">
              <a:spcBef>
                <a:spcPct val="0"/>
              </a:spcBef>
              <a:spcAft>
                <a:spcPct val="0"/>
              </a:spcAft>
            </a:pPr>
            <a:fld id="{97AD1711-70C9-4DA0-B49C-BAC216B666EB}" type="slidenum">
              <a:rPr lang="en-US" altLang="en-US" smtClean="0"/>
              <a:pPr fontAlgn="base">
                <a:spcBef>
                  <a:spcPct val="0"/>
                </a:spcBef>
                <a:spcAft>
                  <a:spcPct val="0"/>
                </a:spcAft>
              </a:pPr>
              <a:t>15</a:t>
            </a:fld>
            <a:endParaRPr lang="en-US"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lide Image Placeholder 1">
            <a:extLst>
              <a:ext uri="{FF2B5EF4-FFF2-40B4-BE49-F238E27FC236}">
                <a16:creationId xmlns:a16="http://schemas.microsoft.com/office/drawing/2014/main" id="{CC2E0E2A-ADDC-4210-B8A5-AF3D186A1F12}"/>
              </a:ext>
            </a:extLst>
          </p:cNvPr>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9155" name="Notes Placeholder 2">
            <a:extLst>
              <a:ext uri="{FF2B5EF4-FFF2-40B4-BE49-F238E27FC236}">
                <a16:creationId xmlns:a16="http://schemas.microsoft.com/office/drawing/2014/main" id="{2595FE62-C48F-4E78-9C13-D9DBD875C59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49156" name="Slide Number Placeholder 3">
            <a:extLst>
              <a:ext uri="{FF2B5EF4-FFF2-40B4-BE49-F238E27FC236}">
                <a16:creationId xmlns:a16="http://schemas.microsoft.com/office/drawing/2014/main" id="{35EE41D2-614C-41CC-91FE-5EA197F33C20}"/>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fontAlgn="base">
              <a:spcBef>
                <a:spcPct val="0"/>
              </a:spcBef>
              <a:spcAft>
                <a:spcPct val="0"/>
              </a:spcAft>
            </a:pPr>
            <a:fld id="{DD972942-6CD3-4084-BF26-D2444C8B3D88}" type="slidenum">
              <a:rPr lang="en-US" altLang="en-US" smtClean="0"/>
              <a:pPr fontAlgn="base">
                <a:spcBef>
                  <a:spcPct val="0"/>
                </a:spcBef>
                <a:spcAft>
                  <a:spcPct val="0"/>
                </a:spcAft>
              </a:pPr>
              <a:t>16</a:t>
            </a:fld>
            <a:endParaRPr lang="en-US"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Slide Image Placeholder 1">
            <a:extLst>
              <a:ext uri="{FF2B5EF4-FFF2-40B4-BE49-F238E27FC236}">
                <a16:creationId xmlns:a16="http://schemas.microsoft.com/office/drawing/2014/main" id="{D95741E8-98B6-40F8-813C-068C750A64A6}"/>
              </a:ext>
            </a:extLst>
          </p:cNvPr>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03" name="Notes Placeholder 2">
            <a:extLst>
              <a:ext uri="{FF2B5EF4-FFF2-40B4-BE49-F238E27FC236}">
                <a16:creationId xmlns:a16="http://schemas.microsoft.com/office/drawing/2014/main" id="{9361EF8C-7DDC-422C-B267-88C2AAE83EE9}"/>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51204" name="Slide Number Placeholder 3">
            <a:extLst>
              <a:ext uri="{FF2B5EF4-FFF2-40B4-BE49-F238E27FC236}">
                <a16:creationId xmlns:a16="http://schemas.microsoft.com/office/drawing/2014/main" id="{4D7CC475-3582-4007-8063-B4F2EF6B5660}"/>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fontAlgn="base">
              <a:spcBef>
                <a:spcPct val="0"/>
              </a:spcBef>
              <a:spcAft>
                <a:spcPct val="0"/>
              </a:spcAft>
            </a:pPr>
            <a:fld id="{6CBB514F-8A26-4E0F-83B1-64F587E2F214}" type="slidenum">
              <a:rPr lang="en-US" altLang="en-US" smtClean="0"/>
              <a:pPr fontAlgn="base">
                <a:spcBef>
                  <a:spcPct val="0"/>
                </a:spcBef>
                <a:spcAft>
                  <a:spcPct val="0"/>
                </a:spcAft>
              </a:pPr>
              <a:t>17</a:t>
            </a:fld>
            <a:endParaRPr lang="en-US"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a:extLst>
              <a:ext uri="{FF2B5EF4-FFF2-40B4-BE49-F238E27FC236}">
                <a16:creationId xmlns:a16="http://schemas.microsoft.com/office/drawing/2014/main" id="{7C59F5C9-9381-466C-8A3A-5F9B948623C7}"/>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fontAlgn="base">
              <a:spcBef>
                <a:spcPct val="0"/>
              </a:spcBef>
              <a:spcAft>
                <a:spcPct val="0"/>
              </a:spcAft>
            </a:pPr>
            <a:fld id="{3B6FD941-62A1-4E72-974A-C96E970398D0}" type="slidenum">
              <a:rPr lang="en-US" altLang="en-US" smtClean="0">
                <a:latin typeface="Arial" panose="020B0604020202020204" pitchFamily="34" charset="0"/>
              </a:rPr>
              <a:pPr fontAlgn="base">
                <a:spcBef>
                  <a:spcPct val="0"/>
                </a:spcBef>
                <a:spcAft>
                  <a:spcPct val="0"/>
                </a:spcAft>
              </a:pPr>
              <a:t>18</a:t>
            </a:fld>
            <a:endParaRPr lang="en-US" altLang="en-US">
              <a:latin typeface="Arial" panose="020B0604020202020204" pitchFamily="34" charset="0"/>
            </a:endParaRPr>
          </a:p>
        </p:txBody>
      </p:sp>
      <p:sp>
        <p:nvSpPr>
          <p:cNvPr id="53251" name="Rectangle 2">
            <a:extLst>
              <a:ext uri="{FF2B5EF4-FFF2-40B4-BE49-F238E27FC236}">
                <a16:creationId xmlns:a16="http://schemas.microsoft.com/office/drawing/2014/main" id="{E61EB49C-3C01-456C-8BE2-9609C1276386}"/>
              </a:ext>
            </a:extLst>
          </p:cNvPr>
          <p:cNvSpPr>
            <a:spLocks noGrp="1" noRot="1" noChangeAspect="1" noChangeArrowheads="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3252" name="Rectangle 3">
            <a:extLst>
              <a:ext uri="{FF2B5EF4-FFF2-40B4-BE49-F238E27FC236}">
                <a16:creationId xmlns:a16="http://schemas.microsoft.com/office/drawing/2014/main" id="{BBCD042F-010C-46C6-B4C9-71DE517BD8CE}"/>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Slide Image Placeholder 1">
            <a:extLst>
              <a:ext uri="{FF2B5EF4-FFF2-40B4-BE49-F238E27FC236}">
                <a16:creationId xmlns:a16="http://schemas.microsoft.com/office/drawing/2014/main" id="{39F5EB7C-DD42-4C40-BC98-2EB264C1E7A5}"/>
              </a:ext>
            </a:extLst>
          </p:cNvPr>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5299" name="Notes Placeholder 2">
            <a:extLst>
              <a:ext uri="{FF2B5EF4-FFF2-40B4-BE49-F238E27FC236}">
                <a16:creationId xmlns:a16="http://schemas.microsoft.com/office/drawing/2014/main" id="{E5284B3D-E222-4F9F-A421-F1B5158C52FA}"/>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latin typeface="Arial" panose="020B0604020202020204" pitchFamily="34" charset="0"/>
            </a:endParaRPr>
          </a:p>
        </p:txBody>
      </p:sp>
      <p:sp>
        <p:nvSpPr>
          <p:cNvPr id="55300" name="Slide Number Placeholder 3">
            <a:extLst>
              <a:ext uri="{FF2B5EF4-FFF2-40B4-BE49-F238E27FC236}">
                <a16:creationId xmlns:a16="http://schemas.microsoft.com/office/drawing/2014/main" id="{14F99097-9F1C-47F3-8261-AD42B97BA6A9}"/>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fontAlgn="base">
              <a:spcBef>
                <a:spcPct val="0"/>
              </a:spcBef>
              <a:spcAft>
                <a:spcPct val="0"/>
              </a:spcAft>
            </a:pPr>
            <a:fld id="{46561724-53EA-4A2A-8757-4703FEBE9E27}" type="slidenum">
              <a:rPr lang="en-US" altLang="en-US" smtClean="0">
                <a:latin typeface="Arial" panose="020B0604020202020204" pitchFamily="34" charset="0"/>
              </a:rPr>
              <a:pPr fontAlgn="base">
                <a:spcBef>
                  <a:spcPct val="0"/>
                </a:spcBef>
                <a:spcAft>
                  <a:spcPct val="0"/>
                </a:spcAft>
              </a:pPr>
              <a:t>19</a:t>
            </a:fld>
            <a:endParaRPr lang="en-US" altLang="en-US">
              <a:latin typeface="Arial" panose="020B0604020202020204"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Image Placeholder 1">
            <a:extLst>
              <a:ext uri="{FF2B5EF4-FFF2-40B4-BE49-F238E27FC236}">
                <a16:creationId xmlns:a16="http://schemas.microsoft.com/office/drawing/2014/main" id="{B15FC555-0BCE-4B05-AC86-84D5FBF10847}"/>
              </a:ext>
            </a:extLst>
          </p:cNvPr>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Notes Placeholder 2">
            <a:extLst>
              <a:ext uri="{FF2B5EF4-FFF2-40B4-BE49-F238E27FC236}">
                <a16:creationId xmlns:a16="http://schemas.microsoft.com/office/drawing/2014/main" id="{BF259957-1E53-44B3-9758-AC5A2BA02FD1}"/>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20484" name="Slide Number Placeholder 3">
            <a:extLst>
              <a:ext uri="{FF2B5EF4-FFF2-40B4-BE49-F238E27FC236}">
                <a16:creationId xmlns:a16="http://schemas.microsoft.com/office/drawing/2014/main" id="{1A717020-CBDC-4802-8729-8ABB2226785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fontAlgn="base">
              <a:spcBef>
                <a:spcPct val="0"/>
              </a:spcBef>
              <a:spcAft>
                <a:spcPct val="0"/>
              </a:spcAft>
            </a:pPr>
            <a:fld id="{9680E0A0-8E13-46D3-84D4-4054811872EB}" type="slidenum">
              <a:rPr lang="en-US" altLang="en-US" smtClean="0"/>
              <a:pPr fontAlgn="base">
                <a:spcBef>
                  <a:spcPct val="0"/>
                </a:spcBef>
                <a:spcAft>
                  <a:spcPct val="0"/>
                </a:spcAft>
              </a:pPr>
              <a:t>2</a:t>
            </a:fld>
            <a:endParaRPr lang="en-US"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Slide Image Placeholder 1">
            <a:extLst>
              <a:ext uri="{FF2B5EF4-FFF2-40B4-BE49-F238E27FC236}">
                <a16:creationId xmlns:a16="http://schemas.microsoft.com/office/drawing/2014/main" id="{EC65FEE4-0F01-4C17-B233-E2518AB0B515}"/>
              </a:ext>
            </a:extLst>
          </p:cNvPr>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7347" name="Notes Placeholder 2">
            <a:extLst>
              <a:ext uri="{FF2B5EF4-FFF2-40B4-BE49-F238E27FC236}">
                <a16:creationId xmlns:a16="http://schemas.microsoft.com/office/drawing/2014/main" id="{1FCEACF7-B061-4DD1-981D-9227E557BD1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latin typeface="Arial" panose="020B0604020202020204" pitchFamily="34" charset="0"/>
            </a:endParaRPr>
          </a:p>
        </p:txBody>
      </p:sp>
      <p:sp>
        <p:nvSpPr>
          <p:cNvPr id="57348" name="Slide Number Placeholder 3">
            <a:extLst>
              <a:ext uri="{FF2B5EF4-FFF2-40B4-BE49-F238E27FC236}">
                <a16:creationId xmlns:a16="http://schemas.microsoft.com/office/drawing/2014/main" id="{6ED84C3D-855C-4D49-A168-0482DB624AED}"/>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fontAlgn="base">
              <a:spcBef>
                <a:spcPct val="0"/>
              </a:spcBef>
              <a:spcAft>
                <a:spcPct val="0"/>
              </a:spcAft>
            </a:pPr>
            <a:fld id="{6BFF5949-DDBC-49F4-A825-4D2312D41288}" type="slidenum">
              <a:rPr lang="en-US" altLang="en-US" smtClean="0">
                <a:latin typeface="Arial" panose="020B0604020202020204" pitchFamily="34" charset="0"/>
              </a:rPr>
              <a:pPr fontAlgn="base">
                <a:spcBef>
                  <a:spcPct val="0"/>
                </a:spcBef>
                <a:spcAft>
                  <a:spcPct val="0"/>
                </a:spcAft>
              </a:pPr>
              <a:t>20</a:t>
            </a:fld>
            <a:endParaRPr lang="en-US" altLang="en-US">
              <a:latin typeface="Arial" panose="020B0604020202020204" pitchFamily="34"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Slide Image Placeholder 1">
            <a:extLst>
              <a:ext uri="{FF2B5EF4-FFF2-40B4-BE49-F238E27FC236}">
                <a16:creationId xmlns:a16="http://schemas.microsoft.com/office/drawing/2014/main" id="{01A16013-3D0C-48D2-90F2-D9407F22328D}"/>
              </a:ext>
            </a:extLst>
          </p:cNvPr>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9395" name="Notes Placeholder 2">
            <a:extLst>
              <a:ext uri="{FF2B5EF4-FFF2-40B4-BE49-F238E27FC236}">
                <a16:creationId xmlns:a16="http://schemas.microsoft.com/office/drawing/2014/main" id="{5F75D78F-59F2-457B-9A9D-B1D58FEC836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59396" name="Slide Number Placeholder 3">
            <a:extLst>
              <a:ext uri="{FF2B5EF4-FFF2-40B4-BE49-F238E27FC236}">
                <a16:creationId xmlns:a16="http://schemas.microsoft.com/office/drawing/2014/main" id="{B1BB9966-4A83-4246-A15C-EF8B64DA6D55}"/>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fontAlgn="base">
              <a:spcBef>
                <a:spcPct val="0"/>
              </a:spcBef>
              <a:spcAft>
                <a:spcPct val="0"/>
              </a:spcAft>
            </a:pPr>
            <a:fld id="{9EAFDB7F-D3B2-4ABD-A89E-F0D6B85FB392}" type="slidenum">
              <a:rPr lang="en-US" altLang="en-US" smtClean="0"/>
              <a:pPr fontAlgn="base">
                <a:spcBef>
                  <a:spcPct val="0"/>
                </a:spcBef>
                <a:spcAft>
                  <a:spcPct val="0"/>
                </a:spcAft>
              </a:pPr>
              <a:t>21</a:t>
            </a:fld>
            <a:endParaRPr lang="en-US"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Slide Image Placeholder 1">
            <a:extLst>
              <a:ext uri="{FF2B5EF4-FFF2-40B4-BE49-F238E27FC236}">
                <a16:creationId xmlns:a16="http://schemas.microsoft.com/office/drawing/2014/main" id="{A4E3B4FC-3355-4F24-A1D9-498C89461F20}"/>
              </a:ext>
            </a:extLst>
          </p:cNvPr>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43" name="Notes Placeholder 2">
            <a:extLst>
              <a:ext uri="{FF2B5EF4-FFF2-40B4-BE49-F238E27FC236}">
                <a16:creationId xmlns:a16="http://schemas.microsoft.com/office/drawing/2014/main" id="{85D0A56F-0691-423D-BAEA-CAE4D8E2B31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61444" name="Slide Number Placeholder 3">
            <a:extLst>
              <a:ext uri="{FF2B5EF4-FFF2-40B4-BE49-F238E27FC236}">
                <a16:creationId xmlns:a16="http://schemas.microsoft.com/office/drawing/2014/main" id="{765D03E9-636E-405B-B973-A56CEE922E91}"/>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fontAlgn="base">
              <a:spcBef>
                <a:spcPct val="0"/>
              </a:spcBef>
              <a:spcAft>
                <a:spcPct val="0"/>
              </a:spcAft>
            </a:pPr>
            <a:fld id="{24E337B8-8C46-4B7B-8A95-A6C111BB900D}" type="slidenum">
              <a:rPr lang="en-US" altLang="en-US" smtClean="0"/>
              <a:pPr fontAlgn="base">
                <a:spcBef>
                  <a:spcPct val="0"/>
                </a:spcBef>
                <a:spcAft>
                  <a:spcPct val="0"/>
                </a:spcAft>
              </a:pPr>
              <a:t>22</a:t>
            </a:fld>
            <a:endParaRPr lang="en-US"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a:extLst>
              <a:ext uri="{FF2B5EF4-FFF2-40B4-BE49-F238E27FC236}">
                <a16:creationId xmlns:a16="http://schemas.microsoft.com/office/drawing/2014/main" id="{6CA30D62-3D25-4576-89BF-217D2A7513EB}"/>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fontAlgn="base">
              <a:spcBef>
                <a:spcPct val="0"/>
              </a:spcBef>
              <a:spcAft>
                <a:spcPct val="0"/>
              </a:spcAft>
            </a:pPr>
            <a:fld id="{872D96E4-1343-4A42-BD1F-45E563131123}" type="slidenum">
              <a:rPr lang="en-US" altLang="en-US" smtClean="0">
                <a:latin typeface="Arial" panose="020B0604020202020204" pitchFamily="34" charset="0"/>
              </a:rPr>
              <a:pPr fontAlgn="base">
                <a:spcBef>
                  <a:spcPct val="0"/>
                </a:spcBef>
                <a:spcAft>
                  <a:spcPct val="0"/>
                </a:spcAft>
              </a:pPr>
              <a:t>23</a:t>
            </a:fld>
            <a:endParaRPr lang="en-US" altLang="en-US">
              <a:latin typeface="Arial" panose="020B0604020202020204" pitchFamily="34" charset="0"/>
            </a:endParaRPr>
          </a:p>
        </p:txBody>
      </p:sp>
      <p:sp>
        <p:nvSpPr>
          <p:cNvPr id="63491" name="Rectangle 2">
            <a:extLst>
              <a:ext uri="{FF2B5EF4-FFF2-40B4-BE49-F238E27FC236}">
                <a16:creationId xmlns:a16="http://schemas.microsoft.com/office/drawing/2014/main" id="{B1E9F7E4-74B6-4545-915B-11F9B8C2CA6D}"/>
              </a:ext>
            </a:extLst>
          </p:cNvPr>
          <p:cNvSpPr>
            <a:spLocks noGrp="1" noRot="1" noChangeAspect="1" noChangeArrowheads="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3492" name="Rectangle 3">
            <a:extLst>
              <a:ext uri="{FF2B5EF4-FFF2-40B4-BE49-F238E27FC236}">
                <a16:creationId xmlns:a16="http://schemas.microsoft.com/office/drawing/2014/main" id="{D921F072-7E2A-4CB9-A77B-A44377CCE4D2}"/>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Slide Image Placeholder 1">
            <a:extLst>
              <a:ext uri="{FF2B5EF4-FFF2-40B4-BE49-F238E27FC236}">
                <a16:creationId xmlns:a16="http://schemas.microsoft.com/office/drawing/2014/main" id="{E1749281-2D89-4D77-BF94-4EF386E76189}"/>
              </a:ext>
            </a:extLst>
          </p:cNvPr>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5539" name="Notes Placeholder 2">
            <a:extLst>
              <a:ext uri="{FF2B5EF4-FFF2-40B4-BE49-F238E27FC236}">
                <a16:creationId xmlns:a16="http://schemas.microsoft.com/office/drawing/2014/main" id="{453AE4F5-052D-49AA-81DD-7AA0681918FB}"/>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65540" name="Slide Number Placeholder 3">
            <a:extLst>
              <a:ext uri="{FF2B5EF4-FFF2-40B4-BE49-F238E27FC236}">
                <a16:creationId xmlns:a16="http://schemas.microsoft.com/office/drawing/2014/main" id="{8B5FB517-D527-4CC6-B663-3A95011103D7}"/>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fontAlgn="base">
              <a:spcBef>
                <a:spcPct val="0"/>
              </a:spcBef>
              <a:spcAft>
                <a:spcPct val="0"/>
              </a:spcAft>
            </a:pPr>
            <a:fld id="{C026826D-6732-45F0-AA9A-9881903AC3F1}" type="slidenum">
              <a:rPr lang="en-US" altLang="en-US" smtClean="0"/>
              <a:pPr fontAlgn="base">
                <a:spcBef>
                  <a:spcPct val="0"/>
                </a:spcBef>
                <a:spcAft>
                  <a:spcPct val="0"/>
                </a:spcAft>
              </a:pPr>
              <a:t>24</a:t>
            </a:fld>
            <a:endParaRPr lang="en-US"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Slide Image Placeholder 1">
            <a:extLst>
              <a:ext uri="{FF2B5EF4-FFF2-40B4-BE49-F238E27FC236}">
                <a16:creationId xmlns:a16="http://schemas.microsoft.com/office/drawing/2014/main" id="{D1EAF8FB-96CA-4FB5-A888-9D740E502582}"/>
              </a:ext>
            </a:extLst>
          </p:cNvPr>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7587" name="Notes Placeholder 2">
            <a:extLst>
              <a:ext uri="{FF2B5EF4-FFF2-40B4-BE49-F238E27FC236}">
                <a16:creationId xmlns:a16="http://schemas.microsoft.com/office/drawing/2014/main" id="{ADB73E12-7B3D-4ADB-B5A7-23EEED126E10}"/>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latin typeface="Arial" panose="020B0604020202020204" pitchFamily="34" charset="0"/>
            </a:endParaRPr>
          </a:p>
        </p:txBody>
      </p:sp>
      <p:sp>
        <p:nvSpPr>
          <p:cNvPr id="67588" name="Slide Number Placeholder 3">
            <a:extLst>
              <a:ext uri="{FF2B5EF4-FFF2-40B4-BE49-F238E27FC236}">
                <a16:creationId xmlns:a16="http://schemas.microsoft.com/office/drawing/2014/main" id="{5E6864C6-18CC-4794-AF6D-71BFD8FC1BF7}"/>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fontAlgn="base">
              <a:spcBef>
                <a:spcPct val="0"/>
              </a:spcBef>
              <a:spcAft>
                <a:spcPct val="0"/>
              </a:spcAft>
            </a:pPr>
            <a:fld id="{D58CF494-FF50-4994-B3A6-B574493695BD}" type="slidenum">
              <a:rPr lang="en-US" altLang="en-US" smtClean="0">
                <a:latin typeface="Arial" panose="020B0604020202020204" pitchFamily="34" charset="0"/>
              </a:rPr>
              <a:pPr fontAlgn="base">
                <a:spcBef>
                  <a:spcPct val="0"/>
                </a:spcBef>
                <a:spcAft>
                  <a:spcPct val="0"/>
                </a:spcAft>
              </a:pPr>
              <a:t>25</a:t>
            </a:fld>
            <a:endParaRPr lang="en-US" altLang="en-US">
              <a:latin typeface="Arial" panose="020B0604020202020204" pitchFamily="34"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Slide Image Placeholder 1">
            <a:extLst>
              <a:ext uri="{FF2B5EF4-FFF2-40B4-BE49-F238E27FC236}">
                <a16:creationId xmlns:a16="http://schemas.microsoft.com/office/drawing/2014/main" id="{FE5E893D-D010-422A-B81A-4ED90A808B60}"/>
              </a:ext>
            </a:extLst>
          </p:cNvPr>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9635" name="Notes Placeholder 2">
            <a:extLst>
              <a:ext uri="{FF2B5EF4-FFF2-40B4-BE49-F238E27FC236}">
                <a16:creationId xmlns:a16="http://schemas.microsoft.com/office/drawing/2014/main" id="{FD2BDA44-D70D-4E39-AA1F-42B95B48AA1A}"/>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See a complete sample of fields and figures.</a:t>
            </a:r>
          </a:p>
        </p:txBody>
      </p:sp>
      <p:sp>
        <p:nvSpPr>
          <p:cNvPr id="69636" name="Slide Number Placeholder 3">
            <a:extLst>
              <a:ext uri="{FF2B5EF4-FFF2-40B4-BE49-F238E27FC236}">
                <a16:creationId xmlns:a16="http://schemas.microsoft.com/office/drawing/2014/main" id="{1173D0D8-014C-432A-8A8A-2E7DB2A21FD7}"/>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fontAlgn="base">
              <a:spcBef>
                <a:spcPct val="0"/>
              </a:spcBef>
              <a:spcAft>
                <a:spcPct val="0"/>
              </a:spcAft>
            </a:pPr>
            <a:fld id="{70D0F51C-BAE2-4DE3-B364-02114F7C91D6}" type="slidenum">
              <a:rPr lang="en-US" altLang="en-US" smtClean="0"/>
              <a:pPr fontAlgn="base">
                <a:spcBef>
                  <a:spcPct val="0"/>
                </a:spcBef>
                <a:spcAft>
                  <a:spcPct val="0"/>
                </a:spcAft>
              </a:pPr>
              <a:t>26</a:t>
            </a:fld>
            <a:endParaRPr lang="en-US"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a:extLst>
              <a:ext uri="{FF2B5EF4-FFF2-40B4-BE49-F238E27FC236}">
                <a16:creationId xmlns:a16="http://schemas.microsoft.com/office/drawing/2014/main" id="{1ADE688F-AC64-46B6-833A-BEDA71C66AD2}"/>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fontAlgn="base">
              <a:spcBef>
                <a:spcPct val="0"/>
              </a:spcBef>
              <a:spcAft>
                <a:spcPct val="0"/>
              </a:spcAft>
            </a:pPr>
            <a:fld id="{39BC97E5-D234-4900-99CE-6E4B223AAC01}" type="slidenum">
              <a:rPr lang="en-US" altLang="en-US" smtClean="0">
                <a:latin typeface="Arial" panose="020B0604020202020204" pitchFamily="34" charset="0"/>
              </a:rPr>
              <a:pPr fontAlgn="base">
                <a:spcBef>
                  <a:spcPct val="0"/>
                </a:spcBef>
                <a:spcAft>
                  <a:spcPct val="0"/>
                </a:spcAft>
              </a:pPr>
              <a:t>27</a:t>
            </a:fld>
            <a:endParaRPr lang="en-US" altLang="en-US">
              <a:latin typeface="Arial" panose="020B0604020202020204" pitchFamily="34" charset="0"/>
            </a:endParaRPr>
          </a:p>
        </p:txBody>
      </p:sp>
      <p:sp>
        <p:nvSpPr>
          <p:cNvPr id="71683" name="Rectangle 2">
            <a:extLst>
              <a:ext uri="{FF2B5EF4-FFF2-40B4-BE49-F238E27FC236}">
                <a16:creationId xmlns:a16="http://schemas.microsoft.com/office/drawing/2014/main" id="{45379030-B208-4FE7-AD74-B1C3A7CAA71F}"/>
              </a:ext>
            </a:extLst>
          </p:cNvPr>
          <p:cNvSpPr>
            <a:spLocks noGrp="1" noRot="1" noChangeAspect="1" noChangeArrowheads="1" noTextEdit="1"/>
          </p:cNvSpPr>
          <p:nvPr>
            <p:ph type="sldImg"/>
          </p:nvPr>
        </p:nvSpPr>
        <p:spPr bwMode="auto">
          <a:xfrm>
            <a:off x="393700" y="687388"/>
            <a:ext cx="6088063" cy="342582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684" name="Rectangle 3">
            <a:extLst>
              <a:ext uri="{FF2B5EF4-FFF2-40B4-BE49-F238E27FC236}">
                <a16:creationId xmlns:a16="http://schemas.microsoft.com/office/drawing/2014/main" id="{3AB0E3D5-C79A-4799-8D6D-64EE7EEDDBA2}"/>
              </a:ext>
            </a:extLst>
          </p:cNvPr>
          <p:cNvSpPr>
            <a:spLocks noGrp="1" noChangeArrowheads="1"/>
          </p:cNvSpPr>
          <p:nvPr>
            <p:ph type="body" idx="1"/>
          </p:nvPr>
        </p:nvSpPr>
        <p:spPr bwMode="auto">
          <a:xfrm>
            <a:off x="909638" y="4343400"/>
            <a:ext cx="5038725" cy="411321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latin typeface="Arial" panose="020B0604020202020204" pitchFamily="34" charset="0"/>
              </a:rPr>
              <a:t>PBM : Pharmacy benefit managers are only managing the Rx costs paying to Retailer for the timebeing and get reimburshment from insurance company or ASO or Govt etc. </a:t>
            </a:r>
          </a:p>
          <a:p>
            <a:pPr eaLnBrk="1" hangingPunct="1"/>
            <a:r>
              <a:rPr lang="en-US" altLang="en-US">
                <a:latin typeface="Arial" panose="020B0604020202020204" pitchFamily="34" charset="0"/>
              </a:rPr>
              <a:t>HMO: It must needs referral from PCP</a:t>
            </a:r>
          </a:p>
          <a:p>
            <a:pPr eaLnBrk="1" hangingPunct="1"/>
            <a:r>
              <a:rPr lang="en-US" altLang="en-US">
                <a:latin typeface="Arial" panose="020B0604020202020204" pitchFamily="34" charset="0"/>
              </a:rPr>
              <a:t>PPO : No need of referral, patient can directly visit without any referral</a:t>
            </a:r>
          </a:p>
          <a:p>
            <a:pPr eaLnBrk="1" hangingPunct="1"/>
            <a:endParaRPr lang="en-US" altLang="en-US">
              <a:latin typeface="Arial" panose="020B0604020202020204" pitchFamily="34"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Image Placeholder 1">
            <a:extLst>
              <a:ext uri="{FF2B5EF4-FFF2-40B4-BE49-F238E27FC236}">
                <a16:creationId xmlns:a16="http://schemas.microsoft.com/office/drawing/2014/main" id="{56625638-131F-4761-8114-7B831AAFC840}"/>
              </a:ext>
            </a:extLst>
          </p:cNvPr>
          <p:cNvSpPr>
            <a:spLocks noGrp="1" noRot="1" noChangeAspect="1" noTextEdit="1"/>
          </p:cNvSpPr>
          <p:nvPr>
            <p:ph type="sldImg"/>
          </p:nvPr>
        </p:nvSpPr>
        <p:spPr bwMode="auto">
          <a:xfrm>
            <a:off x="3048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3731" name="Notes Placeholder 2">
            <a:extLst>
              <a:ext uri="{FF2B5EF4-FFF2-40B4-BE49-F238E27FC236}">
                <a16:creationId xmlns:a16="http://schemas.microsoft.com/office/drawing/2014/main" id="{33B514DC-83DD-4B13-8CA8-BBBBB63D02D4}"/>
              </a:ext>
            </a:extLst>
          </p:cNvPr>
          <p:cNvSpPr>
            <a:spLocks noGrp="1"/>
          </p:cNvSpPr>
          <p:nvPr>
            <p:ph type="body" idx="1"/>
          </p:nvPr>
        </p:nvSpPr>
        <p:spPr bwMode="auto">
          <a:xfrm>
            <a:off x="685800" y="4267200"/>
            <a:ext cx="3805238"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latin typeface="Arial" panose="020B0604020202020204" pitchFamily="34" charset="0"/>
              </a:rPr>
              <a:t>Change this slide: </a:t>
            </a:r>
          </a:p>
          <a:p>
            <a:endParaRPr lang="en-US" altLang="en-US">
              <a:latin typeface="Arial" panose="020B0604020202020204" pitchFamily="34" charset="0"/>
            </a:endParaRPr>
          </a:p>
        </p:txBody>
      </p:sp>
      <p:sp>
        <p:nvSpPr>
          <p:cNvPr id="73732" name="Slide Number Placeholder 3">
            <a:extLst>
              <a:ext uri="{FF2B5EF4-FFF2-40B4-BE49-F238E27FC236}">
                <a16:creationId xmlns:a16="http://schemas.microsoft.com/office/drawing/2014/main" id="{99C027C7-F86D-4B0E-9B08-1A831BFF5EC7}"/>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fontAlgn="base">
              <a:spcBef>
                <a:spcPct val="0"/>
              </a:spcBef>
              <a:spcAft>
                <a:spcPct val="0"/>
              </a:spcAft>
            </a:pPr>
            <a:fld id="{3BA25853-F093-48A5-979E-9515C0ED1CB8}" type="slidenum">
              <a:rPr lang="en-US" altLang="en-US" smtClean="0">
                <a:latin typeface="Arial" panose="020B0604020202020204" pitchFamily="34" charset="0"/>
              </a:rPr>
              <a:pPr fontAlgn="base">
                <a:spcBef>
                  <a:spcPct val="0"/>
                </a:spcBef>
                <a:spcAft>
                  <a:spcPct val="0"/>
                </a:spcAft>
              </a:pPr>
              <a:t>28</a:t>
            </a:fld>
            <a:endParaRPr lang="en-US" altLang="en-US">
              <a:latin typeface="Arial" panose="020B0604020202020204" pitchFamily="34" charset="0"/>
            </a:endParaRPr>
          </a:p>
        </p:txBody>
      </p:sp>
      <p:pic>
        <p:nvPicPr>
          <p:cNvPr id="73733" name="Picture 1">
            <a:extLst>
              <a:ext uri="{FF2B5EF4-FFF2-40B4-BE49-F238E27FC236}">
                <a16:creationId xmlns:a16="http://schemas.microsoft.com/office/drawing/2014/main" id="{7E6ED88B-FB0A-4B98-BAB1-CFD8A5AF6D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963" y="4914900"/>
            <a:ext cx="6694487" cy="293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a:extLst>
              <a:ext uri="{FF2B5EF4-FFF2-40B4-BE49-F238E27FC236}">
                <a16:creationId xmlns:a16="http://schemas.microsoft.com/office/drawing/2014/main" id="{A936CF89-EE27-4A05-BB10-9342E3513E98}"/>
              </a:ext>
            </a:extLst>
          </p:cNvPr>
          <p:cNvSpPr>
            <a:spLocks noGrp="1" noRot="1" noChangeAspect="1" noChangeArrowheads="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5779" name="Rectangle 3">
            <a:extLst>
              <a:ext uri="{FF2B5EF4-FFF2-40B4-BE49-F238E27FC236}">
                <a16:creationId xmlns:a16="http://schemas.microsoft.com/office/drawing/2014/main" id="{50B57253-15DA-42DA-80D1-0AA9763F46C7}"/>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Image Placeholder 1">
            <a:extLst>
              <a:ext uri="{FF2B5EF4-FFF2-40B4-BE49-F238E27FC236}">
                <a16:creationId xmlns:a16="http://schemas.microsoft.com/office/drawing/2014/main" id="{DD371344-B8F8-486E-9EC7-737F54161EC3}"/>
              </a:ext>
            </a:extLst>
          </p:cNvPr>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531" name="Notes Placeholder 2">
            <a:extLst>
              <a:ext uri="{FF2B5EF4-FFF2-40B4-BE49-F238E27FC236}">
                <a16:creationId xmlns:a16="http://schemas.microsoft.com/office/drawing/2014/main" id="{7F1AF0D3-759A-49AD-B8EE-5FE11AD403D1}"/>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22532" name="Slide Number Placeholder 3">
            <a:extLst>
              <a:ext uri="{FF2B5EF4-FFF2-40B4-BE49-F238E27FC236}">
                <a16:creationId xmlns:a16="http://schemas.microsoft.com/office/drawing/2014/main" id="{ECCE5579-B3CC-474D-8F55-59E3C0A13756}"/>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fontAlgn="base">
              <a:spcBef>
                <a:spcPct val="0"/>
              </a:spcBef>
              <a:spcAft>
                <a:spcPct val="0"/>
              </a:spcAft>
            </a:pPr>
            <a:fld id="{ADE1B97E-9D28-4BD2-A64D-D9F48B6DF79B}" type="slidenum">
              <a:rPr lang="en-US" altLang="en-US" smtClean="0"/>
              <a:pPr fontAlgn="base">
                <a:spcBef>
                  <a:spcPct val="0"/>
                </a:spcBef>
                <a:spcAft>
                  <a:spcPct val="0"/>
                </a:spcAft>
              </a:pPr>
              <a:t>3</a:t>
            </a:fld>
            <a:endParaRPr lang="en-US"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Slide Image Placeholder 1">
            <a:extLst>
              <a:ext uri="{FF2B5EF4-FFF2-40B4-BE49-F238E27FC236}">
                <a16:creationId xmlns:a16="http://schemas.microsoft.com/office/drawing/2014/main" id="{5EB172A0-7A1F-4425-AFF4-70F7E6F6DEA6}"/>
              </a:ext>
            </a:extLst>
          </p:cNvPr>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7827" name="Notes Placeholder 2">
            <a:extLst>
              <a:ext uri="{FF2B5EF4-FFF2-40B4-BE49-F238E27FC236}">
                <a16:creationId xmlns:a16="http://schemas.microsoft.com/office/drawing/2014/main" id="{55E7BA05-D9F7-46DF-A23A-F4C28B526836}"/>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77828" name="Slide Number Placeholder 3">
            <a:extLst>
              <a:ext uri="{FF2B5EF4-FFF2-40B4-BE49-F238E27FC236}">
                <a16:creationId xmlns:a16="http://schemas.microsoft.com/office/drawing/2014/main" id="{1765B9ED-E36A-4A37-935E-18BA08A1C63D}"/>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fontAlgn="base">
              <a:spcBef>
                <a:spcPct val="0"/>
              </a:spcBef>
              <a:spcAft>
                <a:spcPct val="0"/>
              </a:spcAft>
            </a:pPr>
            <a:fld id="{5CD36E20-B113-425D-B1D3-12FEC16B8E19}" type="slidenum">
              <a:rPr lang="en-US" altLang="en-US" smtClean="0"/>
              <a:pPr fontAlgn="base">
                <a:spcBef>
                  <a:spcPct val="0"/>
                </a:spcBef>
                <a:spcAft>
                  <a:spcPct val="0"/>
                </a:spcAft>
              </a:pPr>
              <a:t>30</a:t>
            </a:fld>
            <a:endParaRPr lang="en-US"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a:extLst>
              <a:ext uri="{FF2B5EF4-FFF2-40B4-BE49-F238E27FC236}">
                <a16:creationId xmlns:a16="http://schemas.microsoft.com/office/drawing/2014/main" id="{E7E3A6AD-7C5B-405D-8F9A-5CF9E98BCEAC}"/>
              </a:ext>
            </a:extLst>
          </p:cNvPr>
          <p:cNvSpPr>
            <a:spLocks noGrp="1" noRot="1" noChangeAspect="1" noChangeArrowheads="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0899" name="Rectangle 3">
            <a:extLst>
              <a:ext uri="{FF2B5EF4-FFF2-40B4-BE49-F238E27FC236}">
                <a16:creationId xmlns:a16="http://schemas.microsoft.com/office/drawing/2014/main" id="{3FEFADC2-D32C-4ED7-B408-8A5A006D0EDE}"/>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latin typeface="Arial" panose="020B0604020202020204" pitchFamily="34" charset="0"/>
              </a:rPr>
              <a:t>Break it in two a) first Products and give brief overview ( in addition to 4 major product we sell Extract and Warehouse as upsell and MEG and Clinical performance measurement as upsell.</a:t>
            </a:r>
          </a:p>
          <a:p>
            <a:r>
              <a:rPr lang="en-US" altLang="en-US">
                <a:latin typeface="Arial" panose="020B0604020202020204" pitchFamily="34" charset="0"/>
              </a:rPr>
              <a:t>b) Our customers</a:t>
            </a:r>
          </a:p>
          <a:p>
            <a:endParaRPr lang="en-US" altLang="en-US">
              <a:latin typeface="Arial" panose="020B0604020202020204" pitchFamily="34" charset="0"/>
            </a:endParaRPr>
          </a:p>
          <a:p>
            <a:r>
              <a:rPr lang="en-US" altLang="en-US" b="1">
                <a:latin typeface="Arial" panose="020B0604020202020204" pitchFamily="34" charset="0"/>
              </a:rPr>
              <a:t>The Product flow is:</a:t>
            </a:r>
            <a:r>
              <a:rPr lang="en-US" altLang="en-US">
                <a:latin typeface="Arial" panose="020B0604020202020204" pitchFamily="34" charset="0"/>
              </a:rPr>
              <a:t> Market need assessment / Prepare the product/ Sell to Client</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Slide Image Placeholder 1">
            <a:extLst>
              <a:ext uri="{FF2B5EF4-FFF2-40B4-BE49-F238E27FC236}">
                <a16:creationId xmlns:a16="http://schemas.microsoft.com/office/drawing/2014/main" id="{10998BCD-C66F-4FC3-9FF2-317FAC5F1F03}"/>
              </a:ext>
            </a:extLst>
          </p:cNvPr>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2947" name="Notes Placeholder 2">
            <a:extLst>
              <a:ext uri="{FF2B5EF4-FFF2-40B4-BE49-F238E27FC236}">
                <a16:creationId xmlns:a16="http://schemas.microsoft.com/office/drawing/2014/main" id="{4D9C5E76-0DE4-4AC5-8F9A-C8E30B1D98D6}"/>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82948" name="Slide Number Placeholder 3">
            <a:extLst>
              <a:ext uri="{FF2B5EF4-FFF2-40B4-BE49-F238E27FC236}">
                <a16:creationId xmlns:a16="http://schemas.microsoft.com/office/drawing/2014/main" id="{87D7C4F6-856B-427B-B2BE-37023016BAC7}"/>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fontAlgn="base">
              <a:spcBef>
                <a:spcPct val="0"/>
              </a:spcBef>
              <a:spcAft>
                <a:spcPct val="0"/>
              </a:spcAft>
            </a:pPr>
            <a:fld id="{0D884FD4-3897-4300-A743-5B11620A2622}" type="slidenum">
              <a:rPr lang="en-US" altLang="en-US" smtClean="0"/>
              <a:pPr fontAlgn="base">
                <a:spcBef>
                  <a:spcPct val="0"/>
                </a:spcBef>
                <a:spcAft>
                  <a:spcPct val="0"/>
                </a:spcAft>
              </a:pPr>
              <a:t>33</a:t>
            </a:fld>
            <a:endParaRPr lang="en-US"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Slide Image Placeholder 1">
            <a:extLst>
              <a:ext uri="{FF2B5EF4-FFF2-40B4-BE49-F238E27FC236}">
                <a16:creationId xmlns:a16="http://schemas.microsoft.com/office/drawing/2014/main" id="{F9232A66-DF7D-461B-8992-239412BE754D}"/>
              </a:ext>
            </a:extLst>
          </p:cNvPr>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4995" name="Notes Placeholder 2">
            <a:extLst>
              <a:ext uri="{FF2B5EF4-FFF2-40B4-BE49-F238E27FC236}">
                <a16:creationId xmlns:a16="http://schemas.microsoft.com/office/drawing/2014/main" id="{9D461B81-AC83-4C1C-B5CA-54AB25E2FD00}"/>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84996" name="Slide Number Placeholder 3">
            <a:extLst>
              <a:ext uri="{FF2B5EF4-FFF2-40B4-BE49-F238E27FC236}">
                <a16:creationId xmlns:a16="http://schemas.microsoft.com/office/drawing/2014/main" id="{BDE035BD-72BF-4277-A6B0-79BE5EEED719}"/>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fontAlgn="base">
              <a:spcBef>
                <a:spcPct val="0"/>
              </a:spcBef>
              <a:spcAft>
                <a:spcPct val="0"/>
              </a:spcAft>
            </a:pPr>
            <a:fld id="{7AD25E2A-E7F3-46BA-9DCF-76D47B165F97}" type="slidenum">
              <a:rPr lang="en-US" altLang="en-US" smtClean="0"/>
              <a:pPr fontAlgn="base">
                <a:spcBef>
                  <a:spcPct val="0"/>
                </a:spcBef>
                <a:spcAft>
                  <a:spcPct val="0"/>
                </a:spcAft>
              </a:pPr>
              <a:t>34</a:t>
            </a:fld>
            <a:endParaRPr lang="en-US"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Slide Image Placeholder 1">
            <a:extLst>
              <a:ext uri="{FF2B5EF4-FFF2-40B4-BE49-F238E27FC236}">
                <a16:creationId xmlns:a16="http://schemas.microsoft.com/office/drawing/2014/main" id="{FA716652-A981-4A3B-8E38-60B22124B237}"/>
              </a:ext>
            </a:extLst>
          </p:cNvPr>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7043" name="Notes Placeholder 2">
            <a:extLst>
              <a:ext uri="{FF2B5EF4-FFF2-40B4-BE49-F238E27FC236}">
                <a16:creationId xmlns:a16="http://schemas.microsoft.com/office/drawing/2014/main" id="{13F25A40-18BF-415F-A772-84CDD1EC34EA}"/>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87044" name="Slide Number Placeholder 3">
            <a:extLst>
              <a:ext uri="{FF2B5EF4-FFF2-40B4-BE49-F238E27FC236}">
                <a16:creationId xmlns:a16="http://schemas.microsoft.com/office/drawing/2014/main" id="{D17C12B3-114D-4C61-85DC-CD03AE7F5954}"/>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fontAlgn="base">
              <a:spcBef>
                <a:spcPct val="0"/>
              </a:spcBef>
              <a:spcAft>
                <a:spcPct val="0"/>
              </a:spcAft>
            </a:pPr>
            <a:fld id="{4452C35C-C2B5-4B18-9801-F933077B671A}" type="slidenum">
              <a:rPr lang="en-US" altLang="en-US" smtClean="0"/>
              <a:pPr fontAlgn="base">
                <a:spcBef>
                  <a:spcPct val="0"/>
                </a:spcBef>
                <a:spcAft>
                  <a:spcPct val="0"/>
                </a:spcAft>
              </a:pPr>
              <a:t>35</a:t>
            </a:fld>
            <a:endParaRPr lang="en-US"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Slide Image Placeholder 1">
            <a:extLst>
              <a:ext uri="{FF2B5EF4-FFF2-40B4-BE49-F238E27FC236}">
                <a16:creationId xmlns:a16="http://schemas.microsoft.com/office/drawing/2014/main" id="{42946C11-F6A3-470D-9278-EAE6977EE3B9}"/>
              </a:ext>
            </a:extLst>
          </p:cNvPr>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9091" name="Notes Placeholder 2">
            <a:extLst>
              <a:ext uri="{FF2B5EF4-FFF2-40B4-BE49-F238E27FC236}">
                <a16:creationId xmlns:a16="http://schemas.microsoft.com/office/drawing/2014/main" id="{9E6DF7ED-8179-4CFF-98DE-D87AFFA77D2E}"/>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89092" name="Slide Number Placeholder 3">
            <a:extLst>
              <a:ext uri="{FF2B5EF4-FFF2-40B4-BE49-F238E27FC236}">
                <a16:creationId xmlns:a16="http://schemas.microsoft.com/office/drawing/2014/main" id="{DF6DBBBD-9978-45DF-A58E-AA53A2D138E5}"/>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fontAlgn="base">
              <a:spcBef>
                <a:spcPct val="0"/>
              </a:spcBef>
              <a:spcAft>
                <a:spcPct val="0"/>
              </a:spcAft>
            </a:pPr>
            <a:fld id="{93A729D1-1ACC-4737-8DE8-60CE283DF626}" type="slidenum">
              <a:rPr lang="en-US" altLang="en-US" smtClean="0"/>
              <a:pPr fontAlgn="base">
                <a:spcBef>
                  <a:spcPct val="0"/>
                </a:spcBef>
                <a:spcAft>
                  <a:spcPct val="0"/>
                </a:spcAft>
              </a:pPr>
              <a:t>36</a:t>
            </a:fld>
            <a:endParaRPr lang="en-US"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a:extLst>
              <a:ext uri="{FF2B5EF4-FFF2-40B4-BE49-F238E27FC236}">
                <a16:creationId xmlns:a16="http://schemas.microsoft.com/office/drawing/2014/main" id="{BCD6C556-BAA3-43EB-9712-6788D65E982C}"/>
              </a:ext>
            </a:extLst>
          </p:cNvPr>
          <p:cNvSpPr>
            <a:spLocks noGrp="1" noRot="1" noChangeAspect="1" noChangeArrowheads="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1139" name="Rectangle 3">
            <a:extLst>
              <a:ext uri="{FF2B5EF4-FFF2-40B4-BE49-F238E27FC236}">
                <a16:creationId xmlns:a16="http://schemas.microsoft.com/office/drawing/2014/main" id="{D2116C9E-CC1A-4326-8462-F83CD1F53C44}"/>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latin typeface="Arial" panose="020B0604020202020204" pitchFamily="34" charset="0"/>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Slide Image Placeholder 1">
            <a:extLst>
              <a:ext uri="{FF2B5EF4-FFF2-40B4-BE49-F238E27FC236}">
                <a16:creationId xmlns:a16="http://schemas.microsoft.com/office/drawing/2014/main" id="{6D62FAEE-B5B0-4F48-B2CB-0EFD0AD52DF5}"/>
              </a:ext>
            </a:extLst>
          </p:cNvPr>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3187" name="Notes Placeholder 2">
            <a:extLst>
              <a:ext uri="{FF2B5EF4-FFF2-40B4-BE49-F238E27FC236}">
                <a16:creationId xmlns:a16="http://schemas.microsoft.com/office/drawing/2014/main" id="{B576B55A-9D4B-4C5D-B901-DC4B90324A1D}"/>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93188" name="Slide Number Placeholder 3">
            <a:extLst>
              <a:ext uri="{FF2B5EF4-FFF2-40B4-BE49-F238E27FC236}">
                <a16:creationId xmlns:a16="http://schemas.microsoft.com/office/drawing/2014/main" id="{C3774F30-2245-4A85-A56E-BCC65AF6CFB7}"/>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fontAlgn="base">
              <a:spcBef>
                <a:spcPct val="0"/>
              </a:spcBef>
              <a:spcAft>
                <a:spcPct val="0"/>
              </a:spcAft>
            </a:pPr>
            <a:fld id="{DC2674C6-E47A-41CC-BBD9-644377E072B9}" type="slidenum">
              <a:rPr lang="en-US" altLang="en-US" smtClean="0"/>
              <a:pPr fontAlgn="base">
                <a:spcBef>
                  <a:spcPct val="0"/>
                </a:spcBef>
                <a:spcAft>
                  <a:spcPct val="0"/>
                </a:spcAft>
              </a:pPr>
              <a:t>38</a:t>
            </a:fld>
            <a:endParaRPr lang="en-US"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Slide Image Placeholder 1">
            <a:extLst>
              <a:ext uri="{FF2B5EF4-FFF2-40B4-BE49-F238E27FC236}">
                <a16:creationId xmlns:a16="http://schemas.microsoft.com/office/drawing/2014/main" id="{B349571F-D611-4EA1-8CE9-C33FAEB39C58}"/>
              </a:ext>
            </a:extLst>
          </p:cNvPr>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5235" name="Notes Placeholder 2">
            <a:extLst>
              <a:ext uri="{FF2B5EF4-FFF2-40B4-BE49-F238E27FC236}">
                <a16:creationId xmlns:a16="http://schemas.microsoft.com/office/drawing/2014/main" id="{676F607B-16B5-49E2-AB36-CFB40DE6051D}"/>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95236" name="Slide Number Placeholder 3">
            <a:extLst>
              <a:ext uri="{FF2B5EF4-FFF2-40B4-BE49-F238E27FC236}">
                <a16:creationId xmlns:a16="http://schemas.microsoft.com/office/drawing/2014/main" id="{C0426ED7-981B-45DE-8165-BA8F7452AF80}"/>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fontAlgn="base">
              <a:spcBef>
                <a:spcPct val="0"/>
              </a:spcBef>
              <a:spcAft>
                <a:spcPct val="0"/>
              </a:spcAft>
            </a:pPr>
            <a:fld id="{38901F39-186D-48BD-BD44-DE3C8125654C}" type="slidenum">
              <a:rPr lang="en-US" altLang="en-US" smtClean="0"/>
              <a:pPr fontAlgn="base">
                <a:spcBef>
                  <a:spcPct val="0"/>
                </a:spcBef>
                <a:spcAft>
                  <a:spcPct val="0"/>
                </a:spcAft>
              </a:pPr>
              <a:t>39</a:t>
            </a:fld>
            <a:endParaRPr lang="en-US"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Slide Image Placeholder 1">
            <a:extLst>
              <a:ext uri="{FF2B5EF4-FFF2-40B4-BE49-F238E27FC236}">
                <a16:creationId xmlns:a16="http://schemas.microsoft.com/office/drawing/2014/main" id="{70DCDA4E-6706-4E8A-BA97-09306589C4E5}"/>
              </a:ext>
            </a:extLst>
          </p:cNvPr>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7283" name="Notes Placeholder 2">
            <a:extLst>
              <a:ext uri="{FF2B5EF4-FFF2-40B4-BE49-F238E27FC236}">
                <a16:creationId xmlns:a16="http://schemas.microsoft.com/office/drawing/2014/main" id="{42C02934-111D-453D-AC1C-FB30F72919E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97284" name="Slide Number Placeholder 3">
            <a:extLst>
              <a:ext uri="{FF2B5EF4-FFF2-40B4-BE49-F238E27FC236}">
                <a16:creationId xmlns:a16="http://schemas.microsoft.com/office/drawing/2014/main" id="{C7CFCDA3-35F0-4640-BB49-5C0D35E2C355}"/>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fontAlgn="base">
              <a:spcBef>
                <a:spcPct val="0"/>
              </a:spcBef>
              <a:spcAft>
                <a:spcPct val="0"/>
              </a:spcAft>
            </a:pPr>
            <a:fld id="{478C8189-C769-43D8-8234-DD11A6860EFF}" type="slidenum">
              <a:rPr lang="en-US" altLang="en-US" smtClean="0"/>
              <a:pPr fontAlgn="base">
                <a:spcBef>
                  <a:spcPct val="0"/>
                </a:spcBef>
                <a:spcAft>
                  <a:spcPct val="0"/>
                </a:spcAft>
              </a:pPr>
              <a:t>40</a:t>
            </a:fld>
            <a:endParaRPr lang="en-US"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Image Placeholder 1">
            <a:extLst>
              <a:ext uri="{FF2B5EF4-FFF2-40B4-BE49-F238E27FC236}">
                <a16:creationId xmlns:a16="http://schemas.microsoft.com/office/drawing/2014/main" id="{1EBEB189-D9BE-48F0-BAF0-DE83A4C7BDC0}"/>
              </a:ext>
            </a:extLst>
          </p:cNvPr>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9" name="Notes Placeholder 2">
            <a:extLst>
              <a:ext uri="{FF2B5EF4-FFF2-40B4-BE49-F238E27FC236}">
                <a16:creationId xmlns:a16="http://schemas.microsoft.com/office/drawing/2014/main" id="{3388336C-88BE-499D-BB97-633E5ABFDAE1}"/>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24580" name="Slide Number Placeholder 3">
            <a:extLst>
              <a:ext uri="{FF2B5EF4-FFF2-40B4-BE49-F238E27FC236}">
                <a16:creationId xmlns:a16="http://schemas.microsoft.com/office/drawing/2014/main" id="{605B24AA-3F77-4453-954F-0CC856098985}"/>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fontAlgn="base">
              <a:spcBef>
                <a:spcPct val="0"/>
              </a:spcBef>
              <a:spcAft>
                <a:spcPct val="0"/>
              </a:spcAft>
            </a:pPr>
            <a:fld id="{C0FC7AEC-0CE8-4F30-A4B0-56AF72BF76E7}" type="slidenum">
              <a:rPr lang="en-US" altLang="en-US" smtClean="0"/>
              <a:pPr fontAlgn="base">
                <a:spcBef>
                  <a:spcPct val="0"/>
                </a:spcBef>
                <a:spcAft>
                  <a:spcPct val="0"/>
                </a:spcAft>
              </a:pPr>
              <a:t>4</a:t>
            </a:fld>
            <a:endParaRPr lang="en-US"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Slide Image Placeholder 1">
            <a:extLst>
              <a:ext uri="{FF2B5EF4-FFF2-40B4-BE49-F238E27FC236}">
                <a16:creationId xmlns:a16="http://schemas.microsoft.com/office/drawing/2014/main" id="{45A6A80E-F0AF-49DD-9E48-2D146A64AA3A}"/>
              </a:ext>
            </a:extLst>
          </p:cNvPr>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9331" name="Notes Placeholder 2">
            <a:extLst>
              <a:ext uri="{FF2B5EF4-FFF2-40B4-BE49-F238E27FC236}">
                <a16:creationId xmlns:a16="http://schemas.microsoft.com/office/drawing/2014/main" id="{76517F01-4F12-41F8-8A91-C70A639BD98E}"/>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99332" name="Slide Number Placeholder 3">
            <a:extLst>
              <a:ext uri="{FF2B5EF4-FFF2-40B4-BE49-F238E27FC236}">
                <a16:creationId xmlns:a16="http://schemas.microsoft.com/office/drawing/2014/main" id="{6D73E8F6-CDE9-4823-818F-03B461337F60}"/>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fontAlgn="base">
              <a:spcBef>
                <a:spcPct val="0"/>
              </a:spcBef>
              <a:spcAft>
                <a:spcPct val="0"/>
              </a:spcAft>
            </a:pPr>
            <a:fld id="{CDFE810C-EA6C-4DA5-AC63-5286208D0945}" type="slidenum">
              <a:rPr lang="en-US" altLang="en-US" smtClean="0"/>
              <a:pPr fontAlgn="base">
                <a:spcBef>
                  <a:spcPct val="0"/>
                </a:spcBef>
                <a:spcAft>
                  <a:spcPct val="0"/>
                </a:spcAft>
              </a:pPr>
              <a:t>41</a:t>
            </a:fld>
            <a:endParaRPr lang="en-US"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Slide Image Placeholder 1">
            <a:extLst>
              <a:ext uri="{FF2B5EF4-FFF2-40B4-BE49-F238E27FC236}">
                <a16:creationId xmlns:a16="http://schemas.microsoft.com/office/drawing/2014/main" id="{67E5E88D-4E00-42AE-94DF-BED0768C6FC7}"/>
              </a:ext>
            </a:extLst>
          </p:cNvPr>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1379" name="Notes Placeholder 2">
            <a:extLst>
              <a:ext uri="{FF2B5EF4-FFF2-40B4-BE49-F238E27FC236}">
                <a16:creationId xmlns:a16="http://schemas.microsoft.com/office/drawing/2014/main" id="{72CF0D93-05B5-4DD4-B189-1E9F106DB57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01380" name="Slide Number Placeholder 3">
            <a:extLst>
              <a:ext uri="{FF2B5EF4-FFF2-40B4-BE49-F238E27FC236}">
                <a16:creationId xmlns:a16="http://schemas.microsoft.com/office/drawing/2014/main" id="{12A77B5F-292F-470D-8B1F-F8E4C0B6642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fontAlgn="base">
              <a:spcBef>
                <a:spcPct val="0"/>
              </a:spcBef>
              <a:spcAft>
                <a:spcPct val="0"/>
              </a:spcAft>
            </a:pPr>
            <a:fld id="{BD80FEB3-778D-402D-A16A-3A0121788B85}" type="slidenum">
              <a:rPr lang="en-US" altLang="en-US" smtClean="0"/>
              <a:pPr fontAlgn="base">
                <a:spcBef>
                  <a:spcPct val="0"/>
                </a:spcBef>
                <a:spcAft>
                  <a:spcPct val="0"/>
                </a:spcAft>
              </a:pPr>
              <a:t>42</a:t>
            </a:fld>
            <a:endParaRPr lang="en-US"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Slide Image Placeholder 1">
            <a:extLst>
              <a:ext uri="{FF2B5EF4-FFF2-40B4-BE49-F238E27FC236}">
                <a16:creationId xmlns:a16="http://schemas.microsoft.com/office/drawing/2014/main" id="{4E65DECF-69D8-4FE8-8DBA-1E446A3DA236}"/>
              </a:ext>
            </a:extLst>
          </p:cNvPr>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3427" name="Notes Placeholder 2">
            <a:extLst>
              <a:ext uri="{FF2B5EF4-FFF2-40B4-BE49-F238E27FC236}">
                <a16:creationId xmlns:a16="http://schemas.microsoft.com/office/drawing/2014/main" id="{E2C4F609-FE08-40EE-BAE7-C06705DEACA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latin typeface="Arial" panose="020B0604020202020204" pitchFamily="34" charset="0"/>
            </a:endParaRPr>
          </a:p>
        </p:txBody>
      </p:sp>
      <p:sp>
        <p:nvSpPr>
          <p:cNvPr id="103428" name="Slide Number Placeholder 3">
            <a:extLst>
              <a:ext uri="{FF2B5EF4-FFF2-40B4-BE49-F238E27FC236}">
                <a16:creationId xmlns:a16="http://schemas.microsoft.com/office/drawing/2014/main" id="{F174F2F7-21DA-4BA8-B7CB-1E7C6F5194F7}"/>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fontAlgn="base">
              <a:spcBef>
                <a:spcPct val="0"/>
              </a:spcBef>
              <a:spcAft>
                <a:spcPct val="0"/>
              </a:spcAft>
            </a:pPr>
            <a:fld id="{3E1C8B56-5ECE-42C6-A3D6-60254D922900}" type="slidenum">
              <a:rPr lang="en-US" altLang="en-US" smtClean="0">
                <a:latin typeface="Arial" panose="020B0604020202020204" pitchFamily="34" charset="0"/>
              </a:rPr>
              <a:pPr fontAlgn="base">
                <a:spcBef>
                  <a:spcPct val="0"/>
                </a:spcBef>
                <a:spcAft>
                  <a:spcPct val="0"/>
                </a:spcAft>
              </a:pPr>
              <a:t>43</a:t>
            </a:fld>
            <a:endParaRPr lang="en-US" altLang="en-US">
              <a:latin typeface="Arial" panose="020B0604020202020204" pitchFamily="34" charset="0"/>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Slide Image Placeholder 1">
            <a:extLst>
              <a:ext uri="{FF2B5EF4-FFF2-40B4-BE49-F238E27FC236}">
                <a16:creationId xmlns:a16="http://schemas.microsoft.com/office/drawing/2014/main" id="{EBDFEE79-5AE2-4FA8-B672-09EBC7DDE5E0}"/>
              </a:ext>
            </a:extLst>
          </p:cNvPr>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6499" name="Notes Placeholder 2">
            <a:extLst>
              <a:ext uri="{FF2B5EF4-FFF2-40B4-BE49-F238E27FC236}">
                <a16:creationId xmlns:a16="http://schemas.microsoft.com/office/drawing/2014/main" id="{8AF60090-1420-4F3B-AB7A-FD678ECA5A98}"/>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06500" name="Slide Number Placeholder 3">
            <a:extLst>
              <a:ext uri="{FF2B5EF4-FFF2-40B4-BE49-F238E27FC236}">
                <a16:creationId xmlns:a16="http://schemas.microsoft.com/office/drawing/2014/main" id="{99EF5463-7098-4219-9B56-B4B1E2E2246E}"/>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fontAlgn="base">
              <a:spcBef>
                <a:spcPct val="0"/>
              </a:spcBef>
              <a:spcAft>
                <a:spcPct val="0"/>
              </a:spcAft>
            </a:pPr>
            <a:fld id="{EAA587D6-E56C-4DB8-8F9F-74B61D064106}" type="slidenum">
              <a:rPr lang="en-US" altLang="en-US" smtClean="0"/>
              <a:pPr fontAlgn="base">
                <a:spcBef>
                  <a:spcPct val="0"/>
                </a:spcBef>
                <a:spcAft>
                  <a:spcPct val="0"/>
                </a:spcAft>
              </a:pPr>
              <a:t>45</a:t>
            </a:fld>
            <a:endParaRPr lang="en-US"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Slide Image Placeholder 1">
            <a:extLst>
              <a:ext uri="{FF2B5EF4-FFF2-40B4-BE49-F238E27FC236}">
                <a16:creationId xmlns:a16="http://schemas.microsoft.com/office/drawing/2014/main" id="{2FAB081B-FB39-405D-BF28-858F3627B4CC}"/>
              </a:ext>
            </a:extLst>
          </p:cNvPr>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8547" name="Notes Placeholder 2">
            <a:extLst>
              <a:ext uri="{FF2B5EF4-FFF2-40B4-BE49-F238E27FC236}">
                <a16:creationId xmlns:a16="http://schemas.microsoft.com/office/drawing/2014/main" id="{2F0B0FD1-278F-4A7B-BBF3-84DA56FF07C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08548" name="Slide Number Placeholder 3">
            <a:extLst>
              <a:ext uri="{FF2B5EF4-FFF2-40B4-BE49-F238E27FC236}">
                <a16:creationId xmlns:a16="http://schemas.microsoft.com/office/drawing/2014/main" id="{8997691B-B46B-4A3E-AC4E-A7F12F915503}"/>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fontAlgn="base">
              <a:spcBef>
                <a:spcPct val="0"/>
              </a:spcBef>
              <a:spcAft>
                <a:spcPct val="0"/>
              </a:spcAft>
            </a:pPr>
            <a:fld id="{929103A2-DC04-4F0C-A6CD-2EB16DC064DE}" type="slidenum">
              <a:rPr lang="en-US" altLang="en-US" smtClean="0"/>
              <a:pPr fontAlgn="base">
                <a:spcBef>
                  <a:spcPct val="0"/>
                </a:spcBef>
                <a:spcAft>
                  <a:spcPct val="0"/>
                </a:spcAft>
              </a:pPr>
              <a:t>46</a:t>
            </a:fld>
            <a:endParaRPr lang="en-US"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Slide Image Placeholder 1">
            <a:extLst>
              <a:ext uri="{FF2B5EF4-FFF2-40B4-BE49-F238E27FC236}">
                <a16:creationId xmlns:a16="http://schemas.microsoft.com/office/drawing/2014/main" id="{515A9F4E-BDAF-4355-923C-D28BC332BC37}"/>
              </a:ext>
            </a:extLst>
          </p:cNvPr>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0595" name="Notes Placeholder 2">
            <a:extLst>
              <a:ext uri="{FF2B5EF4-FFF2-40B4-BE49-F238E27FC236}">
                <a16:creationId xmlns:a16="http://schemas.microsoft.com/office/drawing/2014/main" id="{1FED4F9D-BB56-4D47-94D0-E4D3C412612A}"/>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10596" name="Slide Number Placeholder 3">
            <a:extLst>
              <a:ext uri="{FF2B5EF4-FFF2-40B4-BE49-F238E27FC236}">
                <a16:creationId xmlns:a16="http://schemas.microsoft.com/office/drawing/2014/main" id="{07C93CEB-A74E-441C-ADEF-FE8C459E7EAB}"/>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fontAlgn="base">
              <a:spcBef>
                <a:spcPct val="0"/>
              </a:spcBef>
              <a:spcAft>
                <a:spcPct val="0"/>
              </a:spcAft>
            </a:pPr>
            <a:fld id="{B22162E0-1A67-4D01-8017-16B06E4B980A}" type="slidenum">
              <a:rPr lang="en-US" altLang="en-US" smtClean="0"/>
              <a:pPr fontAlgn="base">
                <a:spcBef>
                  <a:spcPct val="0"/>
                </a:spcBef>
                <a:spcAft>
                  <a:spcPct val="0"/>
                </a:spcAft>
              </a:pPr>
              <a:t>47</a:t>
            </a:fld>
            <a:endParaRPr lang="en-US"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a:extLst>
              <a:ext uri="{FF2B5EF4-FFF2-40B4-BE49-F238E27FC236}">
                <a16:creationId xmlns:a16="http://schemas.microsoft.com/office/drawing/2014/main" id="{2E048EA8-C4CA-40A3-A6C7-980D4409D059}"/>
              </a:ext>
            </a:extLst>
          </p:cNvPr>
          <p:cNvSpPr>
            <a:spLocks noGrp="1" noRot="1" noChangeAspect="1" noChangeArrowheads="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3667" name="Rectangle 3">
            <a:extLst>
              <a:ext uri="{FF2B5EF4-FFF2-40B4-BE49-F238E27FC236}">
                <a16:creationId xmlns:a16="http://schemas.microsoft.com/office/drawing/2014/main" id="{70F27F19-B1F0-4DFC-9982-E32EC419C798}"/>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latin typeface="Arial" panose="020B0604020202020204" pitchFamily="34" charset="0"/>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Slide Image Placeholder 1">
            <a:extLst>
              <a:ext uri="{FF2B5EF4-FFF2-40B4-BE49-F238E27FC236}">
                <a16:creationId xmlns:a16="http://schemas.microsoft.com/office/drawing/2014/main" id="{248292F3-688F-4A1F-8705-A50454C7B7BD}"/>
              </a:ext>
            </a:extLst>
          </p:cNvPr>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5715" name="Notes Placeholder 2">
            <a:extLst>
              <a:ext uri="{FF2B5EF4-FFF2-40B4-BE49-F238E27FC236}">
                <a16:creationId xmlns:a16="http://schemas.microsoft.com/office/drawing/2014/main" id="{FAFFA5DD-5EA4-4577-86EB-66C52736B3EA}"/>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15716" name="Slide Number Placeholder 3">
            <a:extLst>
              <a:ext uri="{FF2B5EF4-FFF2-40B4-BE49-F238E27FC236}">
                <a16:creationId xmlns:a16="http://schemas.microsoft.com/office/drawing/2014/main" id="{C27684EC-0AAE-4EC2-BB8C-2C000FE7FEB7}"/>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fontAlgn="base">
              <a:spcBef>
                <a:spcPct val="0"/>
              </a:spcBef>
              <a:spcAft>
                <a:spcPct val="0"/>
              </a:spcAft>
            </a:pPr>
            <a:fld id="{5D7FEACD-5499-46C8-A4D3-76B7A93A4F00}" type="slidenum">
              <a:rPr lang="en-US" altLang="en-US" smtClean="0"/>
              <a:pPr fontAlgn="base">
                <a:spcBef>
                  <a:spcPct val="0"/>
                </a:spcBef>
                <a:spcAft>
                  <a:spcPct val="0"/>
                </a:spcAft>
              </a:pPr>
              <a:t>50</a:t>
            </a:fld>
            <a:endParaRPr lang="en-US"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7">
            <a:extLst>
              <a:ext uri="{FF2B5EF4-FFF2-40B4-BE49-F238E27FC236}">
                <a16:creationId xmlns:a16="http://schemas.microsoft.com/office/drawing/2014/main" id="{1DD2D99A-3E33-4690-829A-1885181BEB7D}"/>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fontAlgn="base">
              <a:spcBef>
                <a:spcPct val="0"/>
              </a:spcBef>
              <a:spcAft>
                <a:spcPct val="0"/>
              </a:spcAft>
            </a:pPr>
            <a:fld id="{2FB16882-F82C-4C70-A0AF-48079ECF1EAA}" type="slidenum">
              <a:rPr lang="en-US" altLang="en-US" smtClean="0"/>
              <a:pPr fontAlgn="base">
                <a:spcBef>
                  <a:spcPct val="0"/>
                </a:spcBef>
                <a:spcAft>
                  <a:spcPct val="0"/>
                </a:spcAft>
              </a:pPr>
              <a:t>51</a:t>
            </a:fld>
            <a:endParaRPr lang="en-US" altLang="en-US"/>
          </a:p>
        </p:txBody>
      </p:sp>
      <p:sp>
        <p:nvSpPr>
          <p:cNvPr id="117763" name="Rectangle 2">
            <a:extLst>
              <a:ext uri="{FF2B5EF4-FFF2-40B4-BE49-F238E27FC236}">
                <a16:creationId xmlns:a16="http://schemas.microsoft.com/office/drawing/2014/main" id="{2293E279-9B66-4112-9CEA-4042FFF7B795}"/>
              </a:ext>
            </a:extLst>
          </p:cNvPr>
          <p:cNvSpPr>
            <a:spLocks noGrp="1" noRot="1" noChangeAspect="1" noChangeArrowheads="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7764" name="Rectangle 3">
            <a:extLst>
              <a:ext uri="{FF2B5EF4-FFF2-40B4-BE49-F238E27FC236}">
                <a16:creationId xmlns:a16="http://schemas.microsoft.com/office/drawing/2014/main" id="{B82F27FC-D615-440E-BEA1-5EBEAA5109B1}"/>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Slide Image Placeholder 1">
            <a:extLst>
              <a:ext uri="{FF2B5EF4-FFF2-40B4-BE49-F238E27FC236}">
                <a16:creationId xmlns:a16="http://schemas.microsoft.com/office/drawing/2014/main" id="{C7C41793-D512-459F-95CB-06799EF280AB}"/>
              </a:ext>
            </a:extLst>
          </p:cNvPr>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0835" name="Notes Placeholder 2">
            <a:extLst>
              <a:ext uri="{FF2B5EF4-FFF2-40B4-BE49-F238E27FC236}">
                <a16:creationId xmlns:a16="http://schemas.microsoft.com/office/drawing/2014/main" id="{B84F957D-C2AE-4B74-B5C6-C941D052B251}"/>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20836" name="Slide Number Placeholder 3">
            <a:extLst>
              <a:ext uri="{FF2B5EF4-FFF2-40B4-BE49-F238E27FC236}">
                <a16:creationId xmlns:a16="http://schemas.microsoft.com/office/drawing/2014/main" id="{C56EAB56-D5DB-4DBE-B78A-E1C1AC30413C}"/>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fontAlgn="base">
              <a:spcBef>
                <a:spcPct val="0"/>
              </a:spcBef>
              <a:spcAft>
                <a:spcPct val="0"/>
              </a:spcAft>
            </a:pPr>
            <a:fld id="{28ABBF4F-8684-4703-87C7-5DC0A9FF1074}" type="slidenum">
              <a:rPr lang="en-US" altLang="en-US" smtClean="0"/>
              <a:pPr fontAlgn="base">
                <a:spcBef>
                  <a:spcPct val="0"/>
                </a:spcBef>
                <a:spcAft>
                  <a:spcPct val="0"/>
                </a:spcAft>
              </a:pPr>
              <a:t>53</a:t>
            </a:fld>
            <a:endParaRPr lang="en-US"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Image Placeholder 1">
            <a:extLst>
              <a:ext uri="{FF2B5EF4-FFF2-40B4-BE49-F238E27FC236}">
                <a16:creationId xmlns:a16="http://schemas.microsoft.com/office/drawing/2014/main" id="{182D75AE-17AA-47D1-BF09-6E62552CF076}"/>
              </a:ext>
            </a:extLst>
          </p:cNvPr>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627" name="Notes Placeholder 2">
            <a:extLst>
              <a:ext uri="{FF2B5EF4-FFF2-40B4-BE49-F238E27FC236}">
                <a16:creationId xmlns:a16="http://schemas.microsoft.com/office/drawing/2014/main" id="{2A67066C-97EE-4C01-81F5-D84CCB32BCD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26628" name="Slide Number Placeholder 3">
            <a:extLst>
              <a:ext uri="{FF2B5EF4-FFF2-40B4-BE49-F238E27FC236}">
                <a16:creationId xmlns:a16="http://schemas.microsoft.com/office/drawing/2014/main" id="{C27C4FD1-F541-4270-B05D-6991AAC132D6}"/>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fontAlgn="base">
              <a:spcBef>
                <a:spcPct val="0"/>
              </a:spcBef>
              <a:spcAft>
                <a:spcPct val="0"/>
              </a:spcAft>
            </a:pPr>
            <a:fld id="{62A48675-A77A-4170-9B9F-404D7540FF2F}" type="slidenum">
              <a:rPr lang="en-US" altLang="en-US" smtClean="0"/>
              <a:pPr fontAlgn="base">
                <a:spcBef>
                  <a:spcPct val="0"/>
                </a:spcBef>
                <a:spcAft>
                  <a:spcPct val="0"/>
                </a:spcAft>
              </a:pPr>
              <a:t>5</a:t>
            </a:fld>
            <a:endParaRPr lang="en-US"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a:extLst>
              <a:ext uri="{FF2B5EF4-FFF2-40B4-BE49-F238E27FC236}">
                <a16:creationId xmlns:a16="http://schemas.microsoft.com/office/drawing/2014/main" id="{1968A4A6-E34D-431C-8491-55F063EBE186}"/>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fontAlgn="base">
              <a:spcBef>
                <a:spcPct val="0"/>
              </a:spcBef>
              <a:spcAft>
                <a:spcPct val="0"/>
              </a:spcAft>
            </a:pPr>
            <a:fld id="{B904A4C2-7EEF-4293-9549-44C7A82627E0}" type="slidenum">
              <a:rPr lang="en-US" altLang="en-US" smtClean="0"/>
              <a:pPr fontAlgn="base">
                <a:spcBef>
                  <a:spcPct val="0"/>
                </a:spcBef>
                <a:spcAft>
                  <a:spcPct val="0"/>
                </a:spcAft>
              </a:pPr>
              <a:t>54</a:t>
            </a:fld>
            <a:endParaRPr lang="en-US" altLang="en-US"/>
          </a:p>
        </p:txBody>
      </p:sp>
      <p:sp>
        <p:nvSpPr>
          <p:cNvPr id="122883" name="Rectangle 2">
            <a:extLst>
              <a:ext uri="{FF2B5EF4-FFF2-40B4-BE49-F238E27FC236}">
                <a16:creationId xmlns:a16="http://schemas.microsoft.com/office/drawing/2014/main" id="{A7EF1D51-ADA6-4028-B0CF-A49BFA7333A4}"/>
              </a:ext>
            </a:extLst>
          </p:cNvPr>
          <p:cNvSpPr>
            <a:spLocks noGrp="1" noRot="1" noChangeAspect="1" noChangeArrowheads="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2884" name="Rectangle 3">
            <a:extLst>
              <a:ext uri="{FF2B5EF4-FFF2-40B4-BE49-F238E27FC236}">
                <a16:creationId xmlns:a16="http://schemas.microsoft.com/office/drawing/2014/main" id="{25DF4102-6202-422C-AD0F-48BAE9C10269}"/>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a:t>Mention HRA (health risks assessment) and Biometrics data</a:t>
            </a: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Slide Image Placeholder 1">
            <a:extLst>
              <a:ext uri="{FF2B5EF4-FFF2-40B4-BE49-F238E27FC236}">
                <a16:creationId xmlns:a16="http://schemas.microsoft.com/office/drawing/2014/main" id="{116EFF44-C871-46C8-AC96-D53123959063}"/>
              </a:ext>
            </a:extLst>
          </p:cNvPr>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4931" name="Notes Placeholder 2">
            <a:extLst>
              <a:ext uri="{FF2B5EF4-FFF2-40B4-BE49-F238E27FC236}">
                <a16:creationId xmlns:a16="http://schemas.microsoft.com/office/drawing/2014/main" id="{6A60E6BD-2F99-48B9-A5CB-446F12A4B09E}"/>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24932" name="Footer Placeholder 3">
            <a:extLst>
              <a:ext uri="{FF2B5EF4-FFF2-40B4-BE49-F238E27FC236}">
                <a16:creationId xmlns:a16="http://schemas.microsoft.com/office/drawing/2014/main" id="{9B808D32-8533-45B8-97DF-0E5FE51EE0D7}"/>
              </a:ext>
            </a:extLst>
          </p:cNvPr>
          <p:cNvSpPr>
            <a:spLocks noGrp="1" noChangeArrowheads="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fontAlgn="base">
              <a:spcBef>
                <a:spcPct val="0"/>
              </a:spcBef>
              <a:spcAft>
                <a:spcPct val="0"/>
              </a:spcAft>
            </a:pPr>
            <a:r>
              <a:rPr lang="en-US" altLang="en-US">
                <a:latin typeface="Calibri" panose="020F0502020204030204" pitchFamily="34" charset="0"/>
              </a:rPr>
              <a:t>(c) 2007 DxCG, Inc.</a:t>
            </a:r>
          </a:p>
        </p:txBody>
      </p:sp>
      <p:sp>
        <p:nvSpPr>
          <p:cNvPr id="124933" name="Slide Number Placeholder 4">
            <a:extLst>
              <a:ext uri="{FF2B5EF4-FFF2-40B4-BE49-F238E27FC236}">
                <a16:creationId xmlns:a16="http://schemas.microsoft.com/office/drawing/2014/main" id="{A8FC1838-DB9C-4997-A722-70DB36A61205}"/>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fontAlgn="base">
              <a:spcBef>
                <a:spcPct val="0"/>
              </a:spcBef>
              <a:spcAft>
                <a:spcPct val="0"/>
              </a:spcAft>
            </a:pPr>
            <a:fld id="{05B23F36-EEAB-4EC6-B2B4-6D096D3D653F}" type="slidenum">
              <a:rPr lang="en-US" altLang="en-US" smtClean="0"/>
              <a:pPr fontAlgn="base">
                <a:spcBef>
                  <a:spcPct val="0"/>
                </a:spcBef>
                <a:spcAft>
                  <a:spcPct val="0"/>
                </a:spcAft>
              </a:pPr>
              <a:t>55</a:t>
            </a:fld>
            <a:endParaRPr lang="en-US"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Slide Image Placeholder 1">
            <a:extLst>
              <a:ext uri="{FF2B5EF4-FFF2-40B4-BE49-F238E27FC236}">
                <a16:creationId xmlns:a16="http://schemas.microsoft.com/office/drawing/2014/main" id="{DCB97B14-A448-4976-B485-C68A382877DA}"/>
              </a:ext>
            </a:extLst>
          </p:cNvPr>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6979" name="Notes Placeholder 2">
            <a:extLst>
              <a:ext uri="{FF2B5EF4-FFF2-40B4-BE49-F238E27FC236}">
                <a16:creationId xmlns:a16="http://schemas.microsoft.com/office/drawing/2014/main" id="{14E02185-96DA-435D-A525-AB244FDDC3B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26980" name="Slide Number Placeholder 3">
            <a:extLst>
              <a:ext uri="{FF2B5EF4-FFF2-40B4-BE49-F238E27FC236}">
                <a16:creationId xmlns:a16="http://schemas.microsoft.com/office/drawing/2014/main" id="{B1A3B430-1F20-48CB-AC05-120DB80D55D4}"/>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fontAlgn="base">
              <a:spcBef>
                <a:spcPct val="0"/>
              </a:spcBef>
              <a:spcAft>
                <a:spcPct val="0"/>
              </a:spcAft>
            </a:pPr>
            <a:fld id="{20D23553-7050-4049-80BE-9FFD54DAAD2B}" type="slidenum">
              <a:rPr lang="en-US" altLang="en-US" smtClean="0"/>
              <a:pPr fontAlgn="base">
                <a:spcBef>
                  <a:spcPct val="0"/>
                </a:spcBef>
                <a:spcAft>
                  <a:spcPct val="0"/>
                </a:spcAft>
              </a:pPr>
              <a:t>56</a:t>
            </a:fld>
            <a:endParaRPr lang="en-US"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Slide Image Placeholder 1">
            <a:extLst>
              <a:ext uri="{FF2B5EF4-FFF2-40B4-BE49-F238E27FC236}">
                <a16:creationId xmlns:a16="http://schemas.microsoft.com/office/drawing/2014/main" id="{B1896233-028A-4D5A-9141-CBB4164D5941}"/>
              </a:ext>
            </a:extLst>
          </p:cNvPr>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9027" name="Notes Placeholder 2">
            <a:extLst>
              <a:ext uri="{FF2B5EF4-FFF2-40B4-BE49-F238E27FC236}">
                <a16:creationId xmlns:a16="http://schemas.microsoft.com/office/drawing/2014/main" id="{E5C0B0EE-2051-44BB-BF6E-0176651F758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29028" name="Slide Number Placeholder 3">
            <a:extLst>
              <a:ext uri="{FF2B5EF4-FFF2-40B4-BE49-F238E27FC236}">
                <a16:creationId xmlns:a16="http://schemas.microsoft.com/office/drawing/2014/main" id="{6F64ED72-7964-4C97-921E-6FDABE1A5938}"/>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fontAlgn="base">
              <a:spcBef>
                <a:spcPct val="0"/>
              </a:spcBef>
              <a:spcAft>
                <a:spcPct val="0"/>
              </a:spcAft>
            </a:pPr>
            <a:fld id="{F37BD045-5A1E-4793-AF4E-46C8A2B374F9}" type="slidenum">
              <a:rPr lang="en-US" altLang="en-US" smtClean="0"/>
              <a:pPr fontAlgn="base">
                <a:spcBef>
                  <a:spcPct val="0"/>
                </a:spcBef>
                <a:spcAft>
                  <a:spcPct val="0"/>
                </a:spcAft>
              </a:pPr>
              <a:t>57</a:t>
            </a:fld>
            <a:endParaRPr lang="en-US"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Slide Image Placeholder 1">
            <a:extLst>
              <a:ext uri="{FF2B5EF4-FFF2-40B4-BE49-F238E27FC236}">
                <a16:creationId xmlns:a16="http://schemas.microsoft.com/office/drawing/2014/main" id="{B177A7AA-281D-4833-B186-00D50401F3CF}"/>
              </a:ext>
            </a:extLst>
          </p:cNvPr>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1075" name="Notes Placeholder 2">
            <a:extLst>
              <a:ext uri="{FF2B5EF4-FFF2-40B4-BE49-F238E27FC236}">
                <a16:creationId xmlns:a16="http://schemas.microsoft.com/office/drawing/2014/main" id="{2ED46C7D-AF10-4F54-A1B3-B78BD3ACA5C6}"/>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31076" name="Slide Number Placeholder 3">
            <a:extLst>
              <a:ext uri="{FF2B5EF4-FFF2-40B4-BE49-F238E27FC236}">
                <a16:creationId xmlns:a16="http://schemas.microsoft.com/office/drawing/2014/main" id="{AFEE9FDA-2395-48B5-A32F-F38BDE718916}"/>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fontAlgn="base">
              <a:spcBef>
                <a:spcPct val="0"/>
              </a:spcBef>
              <a:spcAft>
                <a:spcPct val="0"/>
              </a:spcAft>
            </a:pPr>
            <a:fld id="{C447BBFB-9CFA-4A38-A356-593DFE373F9E}" type="slidenum">
              <a:rPr lang="en-US" altLang="en-US" smtClean="0"/>
              <a:pPr fontAlgn="base">
                <a:spcBef>
                  <a:spcPct val="0"/>
                </a:spcBef>
                <a:spcAft>
                  <a:spcPct val="0"/>
                </a:spcAft>
              </a:pPr>
              <a:t>58</a:t>
            </a:fld>
            <a:endParaRPr lang="en-US" alt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Slide Number Placeholder 7">
            <a:extLst>
              <a:ext uri="{FF2B5EF4-FFF2-40B4-BE49-F238E27FC236}">
                <a16:creationId xmlns:a16="http://schemas.microsoft.com/office/drawing/2014/main" id="{7CCD5978-DEF6-4226-A379-6AC1FF9A3C20}"/>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fontAlgn="base">
              <a:spcBef>
                <a:spcPct val="0"/>
              </a:spcBef>
              <a:spcAft>
                <a:spcPct val="0"/>
              </a:spcAft>
            </a:pPr>
            <a:fld id="{1CDE2D65-287B-46E2-93F6-95E33DA8F2B6}" type="slidenum">
              <a:rPr lang="en-US" altLang="en-US" smtClean="0"/>
              <a:pPr fontAlgn="base">
                <a:spcBef>
                  <a:spcPct val="0"/>
                </a:spcBef>
                <a:spcAft>
                  <a:spcPct val="0"/>
                </a:spcAft>
              </a:pPr>
              <a:t>59</a:t>
            </a:fld>
            <a:endParaRPr lang="en-US" altLang="en-US"/>
          </a:p>
        </p:txBody>
      </p:sp>
      <p:sp>
        <p:nvSpPr>
          <p:cNvPr id="133123" name="Slide Image Placeholder 1">
            <a:extLst>
              <a:ext uri="{FF2B5EF4-FFF2-40B4-BE49-F238E27FC236}">
                <a16:creationId xmlns:a16="http://schemas.microsoft.com/office/drawing/2014/main" id="{305C04E0-AC6F-4977-B425-0D23F15633B3}"/>
              </a:ext>
            </a:extLst>
          </p:cNvPr>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3124" name="Notes Placeholder 2">
            <a:extLst>
              <a:ext uri="{FF2B5EF4-FFF2-40B4-BE49-F238E27FC236}">
                <a16:creationId xmlns:a16="http://schemas.microsoft.com/office/drawing/2014/main" id="{1F19B16E-2D49-44D4-839A-A30BFB8F99D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5" tIns="45718" rIns="91435" bIns="45718" numCol="1" anchor="t" anchorCtr="0" compatLnSpc="1">
            <a:prstTxWarp prst="textNoShape">
              <a:avLst/>
            </a:prstTxWarp>
          </a:bodyPr>
          <a:lstStyle/>
          <a:p>
            <a:pPr>
              <a:spcBef>
                <a:spcPct val="0"/>
              </a:spcBef>
            </a:pPr>
            <a:r>
              <a:rPr lang="en-US" altLang="en-US"/>
              <a:t>Goal to create one brain that creates prioritized and consistent messages at every touch point.</a:t>
            </a:r>
          </a:p>
        </p:txBody>
      </p:sp>
      <p:sp>
        <p:nvSpPr>
          <p:cNvPr id="133125" name="Slide Number Placeholder 3">
            <a:extLst>
              <a:ext uri="{FF2B5EF4-FFF2-40B4-BE49-F238E27FC236}">
                <a16:creationId xmlns:a16="http://schemas.microsoft.com/office/drawing/2014/main" id="{4FC3F5DE-A3C1-434B-92BB-83457E6EB13E}"/>
              </a:ext>
            </a:extLst>
          </p:cNvPr>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5" tIns="45718" rIns="91435" bIns="45718" anchor="b"/>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lgn="r" eaLnBrk="1" hangingPunct="1">
              <a:spcBef>
                <a:spcPct val="0"/>
              </a:spcBef>
            </a:pPr>
            <a:fld id="{3E54FA83-5D45-4C9C-9047-21E6379223B7}" type="slidenum">
              <a:rPr lang="en-US" altLang="en-US"/>
              <a:pPr algn="r" eaLnBrk="1" hangingPunct="1">
                <a:spcBef>
                  <a:spcPct val="0"/>
                </a:spcBef>
              </a:pPr>
              <a:t>59</a:t>
            </a:fld>
            <a:endParaRPr lang="en-US" alt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Slide Image Placeholder 1">
            <a:extLst>
              <a:ext uri="{FF2B5EF4-FFF2-40B4-BE49-F238E27FC236}">
                <a16:creationId xmlns:a16="http://schemas.microsoft.com/office/drawing/2014/main" id="{9FDDB8B7-EE37-41DC-B2AE-D6DC71AAEBD3}"/>
              </a:ext>
            </a:extLst>
          </p:cNvPr>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5171" name="Notes Placeholder 2">
            <a:extLst>
              <a:ext uri="{FF2B5EF4-FFF2-40B4-BE49-F238E27FC236}">
                <a16:creationId xmlns:a16="http://schemas.microsoft.com/office/drawing/2014/main" id="{FF6DB2BD-A094-49ED-866D-A1C6B4B9CF4B}"/>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35172" name="Footer Placeholder 3">
            <a:extLst>
              <a:ext uri="{FF2B5EF4-FFF2-40B4-BE49-F238E27FC236}">
                <a16:creationId xmlns:a16="http://schemas.microsoft.com/office/drawing/2014/main" id="{46A1AB6C-E94D-4D07-ADD3-6EA2135BEB95}"/>
              </a:ext>
            </a:extLst>
          </p:cNvPr>
          <p:cNvSpPr>
            <a:spLocks noGrp="1" noChangeArrowheads="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fontAlgn="base">
              <a:spcBef>
                <a:spcPct val="0"/>
              </a:spcBef>
              <a:spcAft>
                <a:spcPct val="0"/>
              </a:spcAft>
            </a:pPr>
            <a:r>
              <a:rPr lang="en-US" altLang="en-US">
                <a:latin typeface="Calibri" panose="020F0502020204030204" pitchFamily="34" charset="0"/>
              </a:rPr>
              <a:t>(c) 2007 DxCG, Inc.</a:t>
            </a:r>
          </a:p>
        </p:txBody>
      </p:sp>
      <p:sp>
        <p:nvSpPr>
          <p:cNvPr id="135173" name="Slide Number Placeholder 4">
            <a:extLst>
              <a:ext uri="{FF2B5EF4-FFF2-40B4-BE49-F238E27FC236}">
                <a16:creationId xmlns:a16="http://schemas.microsoft.com/office/drawing/2014/main" id="{F50B7E0D-E6AB-458D-9A31-3180F365E59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fontAlgn="base">
              <a:spcBef>
                <a:spcPct val="0"/>
              </a:spcBef>
              <a:spcAft>
                <a:spcPct val="0"/>
              </a:spcAft>
            </a:pPr>
            <a:fld id="{CC922AC1-93C2-4FE4-B436-39B6C9A115F7}" type="slidenum">
              <a:rPr lang="en-US" altLang="en-US" smtClean="0"/>
              <a:pPr fontAlgn="base">
                <a:spcBef>
                  <a:spcPct val="0"/>
                </a:spcBef>
                <a:spcAft>
                  <a:spcPct val="0"/>
                </a:spcAft>
              </a:pPr>
              <a:t>60</a:t>
            </a:fld>
            <a:endParaRPr lang="en-US" alt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Slide Image Placeholder 1">
            <a:extLst>
              <a:ext uri="{FF2B5EF4-FFF2-40B4-BE49-F238E27FC236}">
                <a16:creationId xmlns:a16="http://schemas.microsoft.com/office/drawing/2014/main" id="{C2A83F47-F946-453E-A67E-1F1C04578974}"/>
              </a:ext>
            </a:extLst>
          </p:cNvPr>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7219" name="Notes Placeholder 2">
            <a:extLst>
              <a:ext uri="{FF2B5EF4-FFF2-40B4-BE49-F238E27FC236}">
                <a16:creationId xmlns:a16="http://schemas.microsoft.com/office/drawing/2014/main" id="{375CA0CA-E949-4E39-9740-7BEE644ED62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37220" name="Slide Number Placeholder 3">
            <a:extLst>
              <a:ext uri="{FF2B5EF4-FFF2-40B4-BE49-F238E27FC236}">
                <a16:creationId xmlns:a16="http://schemas.microsoft.com/office/drawing/2014/main" id="{A6827692-A11E-4296-93E8-151DF9DF0D9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fontAlgn="base">
              <a:spcBef>
                <a:spcPct val="0"/>
              </a:spcBef>
              <a:spcAft>
                <a:spcPct val="0"/>
              </a:spcAft>
            </a:pPr>
            <a:fld id="{51430348-8D21-456A-BBCA-F3DEC89AE3F6}" type="slidenum">
              <a:rPr lang="en-US" altLang="en-US" smtClean="0"/>
              <a:pPr fontAlgn="base">
                <a:spcBef>
                  <a:spcPct val="0"/>
                </a:spcBef>
                <a:spcAft>
                  <a:spcPct val="0"/>
                </a:spcAft>
              </a:pPr>
              <a:t>61</a:t>
            </a:fld>
            <a:endParaRPr lang="en-US" alt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Slide Image Placeholder 1">
            <a:extLst>
              <a:ext uri="{FF2B5EF4-FFF2-40B4-BE49-F238E27FC236}">
                <a16:creationId xmlns:a16="http://schemas.microsoft.com/office/drawing/2014/main" id="{AC3D4CCC-B6E8-4BCA-ADBE-A7FA264895F9}"/>
              </a:ext>
            </a:extLst>
          </p:cNvPr>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9267" name="Notes Placeholder 2">
            <a:extLst>
              <a:ext uri="{FF2B5EF4-FFF2-40B4-BE49-F238E27FC236}">
                <a16:creationId xmlns:a16="http://schemas.microsoft.com/office/drawing/2014/main" id="{49FC083C-924B-43C8-9B83-2566741C008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t>Name Changed to reflect a broader scope and utility---represents trend toward quality measures</a:t>
            </a:r>
          </a:p>
          <a:p>
            <a:pPr eaLnBrk="1" hangingPunct="1"/>
            <a:endParaRPr lang="en-US" altLang="en-US"/>
          </a:p>
          <a:p>
            <a:r>
              <a:rPr lang="en-US" altLang="en-US"/>
              <a:t>Altogether, HEDIS consists of 71 measures across the following 8 domains of care:</a:t>
            </a:r>
          </a:p>
          <a:p>
            <a:r>
              <a:rPr lang="en-US" altLang="en-US"/>
              <a:t>Effectiveness of Care</a:t>
            </a:r>
          </a:p>
          <a:p>
            <a:r>
              <a:rPr lang="en-US" altLang="en-US"/>
              <a:t>Access/Availability of Care</a:t>
            </a:r>
          </a:p>
          <a:p>
            <a:r>
              <a:rPr lang="en-US" altLang="en-US"/>
              <a:t>Satisfaction With the Experience of Care</a:t>
            </a:r>
          </a:p>
          <a:p>
            <a:r>
              <a:rPr lang="en-US" altLang="en-US"/>
              <a:t>Health Plan Stability</a:t>
            </a:r>
          </a:p>
          <a:p>
            <a:r>
              <a:rPr lang="en-US" altLang="en-US"/>
              <a:t>Use of Services</a:t>
            </a:r>
          </a:p>
          <a:p>
            <a:r>
              <a:rPr lang="en-US" altLang="en-US"/>
              <a:t>Cost of Care</a:t>
            </a:r>
          </a:p>
          <a:p>
            <a:r>
              <a:rPr lang="en-US" altLang="en-US"/>
              <a:t>Informed Choices</a:t>
            </a:r>
          </a:p>
          <a:p>
            <a:r>
              <a:rPr lang="en-US" altLang="en-US"/>
              <a:t>Health Plan Descriptive Information.</a:t>
            </a:r>
          </a:p>
          <a:p>
            <a:pPr eaLnBrk="1" hangingPunct="1"/>
            <a:endParaRPr lang="en-US" altLang="en-US"/>
          </a:p>
        </p:txBody>
      </p:sp>
      <p:sp>
        <p:nvSpPr>
          <p:cNvPr id="139268" name="Footer Placeholder 3">
            <a:extLst>
              <a:ext uri="{FF2B5EF4-FFF2-40B4-BE49-F238E27FC236}">
                <a16:creationId xmlns:a16="http://schemas.microsoft.com/office/drawing/2014/main" id="{4988ECB1-1920-4D75-BAEB-0F7389E81B61}"/>
              </a:ext>
            </a:extLst>
          </p:cNvPr>
          <p:cNvSpPr>
            <a:spLocks noGrp="1" noChangeArrowheads="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fontAlgn="base">
              <a:spcBef>
                <a:spcPct val="0"/>
              </a:spcBef>
              <a:spcAft>
                <a:spcPct val="0"/>
              </a:spcAft>
            </a:pPr>
            <a:r>
              <a:rPr lang="en-US" altLang="en-US">
                <a:latin typeface="Calibri" panose="020F0502020204030204" pitchFamily="34" charset="0"/>
              </a:rPr>
              <a:t>(c) 2007 DxCG, Inc.</a:t>
            </a:r>
          </a:p>
        </p:txBody>
      </p:sp>
      <p:sp>
        <p:nvSpPr>
          <p:cNvPr id="139269" name="Slide Number Placeholder 4">
            <a:extLst>
              <a:ext uri="{FF2B5EF4-FFF2-40B4-BE49-F238E27FC236}">
                <a16:creationId xmlns:a16="http://schemas.microsoft.com/office/drawing/2014/main" id="{7CCA1F7F-F6E0-483D-B4F1-B8A41F865EE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fontAlgn="base">
              <a:spcBef>
                <a:spcPct val="0"/>
              </a:spcBef>
              <a:spcAft>
                <a:spcPct val="0"/>
              </a:spcAft>
            </a:pPr>
            <a:fld id="{5B15AE0E-4732-4492-995E-BEBF02D49388}" type="slidenum">
              <a:rPr lang="en-US" altLang="en-US" smtClean="0"/>
              <a:pPr fontAlgn="base">
                <a:spcBef>
                  <a:spcPct val="0"/>
                </a:spcBef>
                <a:spcAft>
                  <a:spcPct val="0"/>
                </a:spcAft>
              </a:pPr>
              <a:t>62</a:t>
            </a:fld>
            <a:endParaRPr lang="en-US" alt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Slide Image Placeholder 1">
            <a:extLst>
              <a:ext uri="{FF2B5EF4-FFF2-40B4-BE49-F238E27FC236}">
                <a16:creationId xmlns:a16="http://schemas.microsoft.com/office/drawing/2014/main" id="{DC194ACB-31FA-45FB-A86D-34E0A9E35A7B}"/>
              </a:ext>
            </a:extLst>
          </p:cNvPr>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1315" name="Notes Placeholder 2">
            <a:extLst>
              <a:ext uri="{FF2B5EF4-FFF2-40B4-BE49-F238E27FC236}">
                <a16:creationId xmlns:a16="http://schemas.microsoft.com/office/drawing/2014/main" id="{8E4E375D-39A3-47FD-A456-CAC1D32F84C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HMO (Health maintenance organization). An organized health care system that is accountable for both the financing and delivery of a broad range of comprehensive health services to an enrolled population. </a:t>
            </a:r>
          </a:p>
          <a:p>
            <a:r>
              <a:rPr lang="en-US" altLang="en-US"/>
              <a:t> </a:t>
            </a:r>
          </a:p>
          <a:p>
            <a:r>
              <a:rPr lang="en-US" altLang="en-US"/>
              <a:t>An HMO is accountable for assessing access and ensuring quality and appropriate care. Practitioners affiliated with the health care system render health care services. In this type of organization, members must obtain all services from affiliated practitioners and must usually comply with a predefined authorization system to receive reimbursement. A practitioner is a professional who provides health care services and is usually required to be licensed as defined by law.</a:t>
            </a:r>
          </a:p>
          <a:p>
            <a:r>
              <a:rPr lang="en-US" altLang="en-US"/>
              <a:t> </a:t>
            </a:r>
          </a:p>
          <a:p>
            <a:r>
              <a:rPr lang="en-US" altLang="en-US"/>
              <a:t>POS (Point of service). An HMO with an opt-out option. In this type of organization, members may choose to receive services either within the organization’s health care system (e.g., an in-network practitioner) or outside the organization’s health care delivery system (e.g., an out-of-network practitioner).</a:t>
            </a:r>
          </a:p>
          <a:p>
            <a:r>
              <a:rPr lang="en-US" altLang="en-US"/>
              <a:t> </a:t>
            </a:r>
          </a:p>
          <a:p>
            <a:r>
              <a:rPr lang="en-US" altLang="en-US"/>
              <a:t>PPO (Preferred provider organization). PPOs take responsibility for providing health benefits-related services to covered individuals and for managing a practitioner network. They may administer health benefits programs for employers, either by assuming insurance risk or by providing only administrative services</a:t>
            </a:r>
          </a:p>
          <a:p>
            <a:endParaRPr lang="en-US" altLang="en-US"/>
          </a:p>
        </p:txBody>
      </p:sp>
      <p:sp>
        <p:nvSpPr>
          <p:cNvPr id="141316" name="Slide Number Placeholder 3">
            <a:extLst>
              <a:ext uri="{FF2B5EF4-FFF2-40B4-BE49-F238E27FC236}">
                <a16:creationId xmlns:a16="http://schemas.microsoft.com/office/drawing/2014/main" id="{7EBB894F-8453-4D8B-B9F2-E93620137E93}"/>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fontAlgn="base">
              <a:spcBef>
                <a:spcPct val="0"/>
              </a:spcBef>
              <a:spcAft>
                <a:spcPct val="0"/>
              </a:spcAft>
            </a:pPr>
            <a:fld id="{2563ADEF-1556-492C-A458-0D1745F6017C}" type="slidenum">
              <a:rPr lang="en-US" altLang="en-US" smtClean="0"/>
              <a:pPr fontAlgn="base">
                <a:spcBef>
                  <a:spcPct val="0"/>
                </a:spcBef>
                <a:spcAft>
                  <a:spcPct val="0"/>
                </a:spcAft>
              </a:pPr>
              <a:t>63</a:t>
            </a:fld>
            <a:endParaRPr lang="en-US"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Slide Image Placeholder 1">
            <a:extLst>
              <a:ext uri="{FF2B5EF4-FFF2-40B4-BE49-F238E27FC236}">
                <a16:creationId xmlns:a16="http://schemas.microsoft.com/office/drawing/2014/main" id="{32D905B8-1304-4CD3-B23F-0BA7547E26CD}"/>
              </a:ext>
            </a:extLst>
          </p:cNvPr>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675" name="Notes Placeholder 2">
            <a:extLst>
              <a:ext uri="{FF2B5EF4-FFF2-40B4-BE49-F238E27FC236}">
                <a16:creationId xmlns:a16="http://schemas.microsoft.com/office/drawing/2014/main" id="{23275127-C8EB-40C7-967E-54CEA60E5720}"/>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U.S. healthcare costs exceed those of other countries, relative to the size of the economy or GDP</a:t>
            </a:r>
          </a:p>
        </p:txBody>
      </p:sp>
      <p:sp>
        <p:nvSpPr>
          <p:cNvPr id="28676" name="Slide Number Placeholder 3">
            <a:extLst>
              <a:ext uri="{FF2B5EF4-FFF2-40B4-BE49-F238E27FC236}">
                <a16:creationId xmlns:a16="http://schemas.microsoft.com/office/drawing/2014/main" id="{0FF50CC9-CC08-427C-A2DD-AEA784EB09B9}"/>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fontAlgn="base">
              <a:spcBef>
                <a:spcPct val="0"/>
              </a:spcBef>
              <a:spcAft>
                <a:spcPct val="0"/>
              </a:spcAft>
            </a:pPr>
            <a:fld id="{07C16389-954A-40CA-B539-E0B3219876E8}" type="slidenum">
              <a:rPr lang="en-US" altLang="en-US" smtClean="0"/>
              <a:pPr fontAlgn="base">
                <a:spcBef>
                  <a:spcPct val="0"/>
                </a:spcBef>
                <a:spcAft>
                  <a:spcPct val="0"/>
                </a:spcAft>
              </a:pPr>
              <a:t>6</a:t>
            </a:fld>
            <a:endParaRPr lang="en-US" alt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7">
            <a:extLst>
              <a:ext uri="{FF2B5EF4-FFF2-40B4-BE49-F238E27FC236}">
                <a16:creationId xmlns:a16="http://schemas.microsoft.com/office/drawing/2014/main" id="{C10B21F8-C7E1-4504-816F-C6BD8481E104}"/>
              </a:ext>
            </a:extLst>
          </p:cNvPr>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3" tIns="45712" rIns="91423" bIns="45712" anchor="b"/>
          <a:lstStyle>
            <a:lvl1pPr defTabSz="912813">
              <a:spcBef>
                <a:spcPct val="30000"/>
              </a:spcBef>
              <a:defRPr sz="1200">
                <a:solidFill>
                  <a:schemeClr val="tx1"/>
                </a:solidFill>
                <a:latin typeface="Calibri" panose="020F0502020204030204" pitchFamily="34" charset="0"/>
              </a:defRPr>
            </a:lvl1pPr>
            <a:lvl2pPr marL="742950" indent="-285750" defTabSz="912813">
              <a:spcBef>
                <a:spcPct val="30000"/>
              </a:spcBef>
              <a:defRPr sz="1200">
                <a:solidFill>
                  <a:schemeClr val="tx1"/>
                </a:solidFill>
                <a:latin typeface="Calibri" panose="020F0502020204030204" pitchFamily="34" charset="0"/>
              </a:defRPr>
            </a:lvl2pPr>
            <a:lvl3pPr marL="1143000" indent="-228600" defTabSz="912813">
              <a:spcBef>
                <a:spcPct val="30000"/>
              </a:spcBef>
              <a:defRPr sz="1200">
                <a:solidFill>
                  <a:schemeClr val="tx1"/>
                </a:solidFill>
                <a:latin typeface="Calibri" panose="020F0502020204030204" pitchFamily="34" charset="0"/>
              </a:defRPr>
            </a:lvl3pPr>
            <a:lvl4pPr marL="1600200" indent="-228600" defTabSz="912813">
              <a:spcBef>
                <a:spcPct val="30000"/>
              </a:spcBef>
              <a:defRPr sz="1200">
                <a:solidFill>
                  <a:schemeClr val="tx1"/>
                </a:solidFill>
                <a:latin typeface="Calibri" panose="020F0502020204030204" pitchFamily="34" charset="0"/>
              </a:defRPr>
            </a:lvl4pPr>
            <a:lvl5pPr marL="2057400" indent="-228600" defTabSz="912813">
              <a:spcBef>
                <a:spcPct val="30000"/>
              </a:spcBef>
              <a:defRPr sz="1200">
                <a:solidFill>
                  <a:schemeClr val="tx1"/>
                </a:solidFill>
                <a:latin typeface="Calibri" panose="020F0502020204030204" pitchFamily="34" charset="0"/>
              </a:defRPr>
            </a:lvl5pPr>
            <a:lvl6pPr marL="2514600" indent="-228600" defTabSz="912813" eaLnBrk="0" fontAlgn="base" hangingPunct="0">
              <a:spcBef>
                <a:spcPct val="30000"/>
              </a:spcBef>
              <a:spcAft>
                <a:spcPct val="0"/>
              </a:spcAft>
              <a:defRPr sz="1200">
                <a:solidFill>
                  <a:schemeClr val="tx1"/>
                </a:solidFill>
                <a:latin typeface="Calibri" panose="020F0502020204030204" pitchFamily="34" charset="0"/>
              </a:defRPr>
            </a:lvl6pPr>
            <a:lvl7pPr marL="2971800" indent="-228600" defTabSz="912813" eaLnBrk="0" fontAlgn="base" hangingPunct="0">
              <a:spcBef>
                <a:spcPct val="30000"/>
              </a:spcBef>
              <a:spcAft>
                <a:spcPct val="0"/>
              </a:spcAft>
              <a:defRPr sz="1200">
                <a:solidFill>
                  <a:schemeClr val="tx1"/>
                </a:solidFill>
                <a:latin typeface="Calibri" panose="020F0502020204030204" pitchFamily="34" charset="0"/>
              </a:defRPr>
            </a:lvl7pPr>
            <a:lvl8pPr marL="3429000" indent="-228600" defTabSz="912813" eaLnBrk="0" fontAlgn="base" hangingPunct="0">
              <a:spcBef>
                <a:spcPct val="30000"/>
              </a:spcBef>
              <a:spcAft>
                <a:spcPct val="0"/>
              </a:spcAft>
              <a:defRPr sz="1200">
                <a:solidFill>
                  <a:schemeClr val="tx1"/>
                </a:solidFill>
                <a:latin typeface="Calibri" panose="020F0502020204030204" pitchFamily="34" charset="0"/>
              </a:defRPr>
            </a:lvl8pPr>
            <a:lvl9pPr marL="3886200" indent="-228600" defTabSz="912813" eaLnBrk="0" fontAlgn="base" hangingPunct="0">
              <a:spcBef>
                <a:spcPct val="30000"/>
              </a:spcBef>
              <a:spcAft>
                <a:spcPct val="0"/>
              </a:spcAft>
              <a:defRPr sz="1200">
                <a:solidFill>
                  <a:schemeClr val="tx1"/>
                </a:solidFill>
                <a:latin typeface="Calibri" panose="020F0502020204030204" pitchFamily="34" charset="0"/>
              </a:defRPr>
            </a:lvl9pPr>
          </a:lstStyle>
          <a:p>
            <a:pPr algn="r" eaLnBrk="1" hangingPunct="1">
              <a:spcBef>
                <a:spcPct val="0"/>
              </a:spcBef>
            </a:pPr>
            <a:fld id="{1E2F7BC2-F80F-4054-B870-B8AFCE29BA48}" type="slidenum">
              <a:rPr lang="en-US" altLang="en-US">
                <a:latin typeface="Arial" panose="020B0604020202020204" pitchFamily="34" charset="0"/>
              </a:rPr>
              <a:pPr algn="r" eaLnBrk="1" hangingPunct="1">
                <a:spcBef>
                  <a:spcPct val="0"/>
                </a:spcBef>
              </a:pPr>
              <a:t>64</a:t>
            </a:fld>
            <a:endParaRPr lang="en-US" altLang="en-US">
              <a:latin typeface="Arial" panose="020B0604020202020204" pitchFamily="34" charset="0"/>
            </a:endParaRPr>
          </a:p>
        </p:txBody>
      </p:sp>
      <p:sp>
        <p:nvSpPr>
          <p:cNvPr id="143363" name="Rectangle 7">
            <a:extLst>
              <a:ext uri="{FF2B5EF4-FFF2-40B4-BE49-F238E27FC236}">
                <a16:creationId xmlns:a16="http://schemas.microsoft.com/office/drawing/2014/main" id="{93AA25DB-0881-429C-A344-BB3E294658CC}"/>
              </a:ext>
            </a:extLst>
          </p:cNvPr>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3" tIns="45712" rIns="91423" bIns="45712" anchor="b"/>
          <a:lstStyle>
            <a:lvl1pPr defTabSz="912813">
              <a:spcBef>
                <a:spcPct val="30000"/>
              </a:spcBef>
              <a:defRPr sz="1200">
                <a:solidFill>
                  <a:schemeClr val="tx1"/>
                </a:solidFill>
                <a:latin typeface="Calibri" panose="020F0502020204030204" pitchFamily="34" charset="0"/>
              </a:defRPr>
            </a:lvl1pPr>
            <a:lvl2pPr marL="742950" indent="-285750" defTabSz="912813">
              <a:spcBef>
                <a:spcPct val="30000"/>
              </a:spcBef>
              <a:defRPr sz="1200">
                <a:solidFill>
                  <a:schemeClr val="tx1"/>
                </a:solidFill>
                <a:latin typeface="Calibri" panose="020F0502020204030204" pitchFamily="34" charset="0"/>
              </a:defRPr>
            </a:lvl2pPr>
            <a:lvl3pPr marL="1143000" indent="-228600" defTabSz="912813">
              <a:spcBef>
                <a:spcPct val="30000"/>
              </a:spcBef>
              <a:defRPr sz="1200">
                <a:solidFill>
                  <a:schemeClr val="tx1"/>
                </a:solidFill>
                <a:latin typeface="Calibri" panose="020F0502020204030204" pitchFamily="34" charset="0"/>
              </a:defRPr>
            </a:lvl3pPr>
            <a:lvl4pPr marL="1600200" indent="-228600" defTabSz="912813">
              <a:spcBef>
                <a:spcPct val="30000"/>
              </a:spcBef>
              <a:defRPr sz="1200">
                <a:solidFill>
                  <a:schemeClr val="tx1"/>
                </a:solidFill>
                <a:latin typeface="Calibri" panose="020F0502020204030204" pitchFamily="34" charset="0"/>
              </a:defRPr>
            </a:lvl4pPr>
            <a:lvl5pPr marL="2057400" indent="-228600" defTabSz="912813">
              <a:spcBef>
                <a:spcPct val="30000"/>
              </a:spcBef>
              <a:defRPr sz="1200">
                <a:solidFill>
                  <a:schemeClr val="tx1"/>
                </a:solidFill>
                <a:latin typeface="Calibri" panose="020F0502020204030204" pitchFamily="34" charset="0"/>
              </a:defRPr>
            </a:lvl5pPr>
            <a:lvl6pPr marL="2514600" indent="-228600" defTabSz="912813" eaLnBrk="0" fontAlgn="base" hangingPunct="0">
              <a:spcBef>
                <a:spcPct val="30000"/>
              </a:spcBef>
              <a:spcAft>
                <a:spcPct val="0"/>
              </a:spcAft>
              <a:defRPr sz="1200">
                <a:solidFill>
                  <a:schemeClr val="tx1"/>
                </a:solidFill>
                <a:latin typeface="Calibri" panose="020F0502020204030204" pitchFamily="34" charset="0"/>
              </a:defRPr>
            </a:lvl6pPr>
            <a:lvl7pPr marL="2971800" indent="-228600" defTabSz="912813" eaLnBrk="0" fontAlgn="base" hangingPunct="0">
              <a:spcBef>
                <a:spcPct val="30000"/>
              </a:spcBef>
              <a:spcAft>
                <a:spcPct val="0"/>
              </a:spcAft>
              <a:defRPr sz="1200">
                <a:solidFill>
                  <a:schemeClr val="tx1"/>
                </a:solidFill>
                <a:latin typeface="Calibri" panose="020F0502020204030204" pitchFamily="34" charset="0"/>
              </a:defRPr>
            </a:lvl7pPr>
            <a:lvl8pPr marL="3429000" indent="-228600" defTabSz="912813" eaLnBrk="0" fontAlgn="base" hangingPunct="0">
              <a:spcBef>
                <a:spcPct val="30000"/>
              </a:spcBef>
              <a:spcAft>
                <a:spcPct val="0"/>
              </a:spcAft>
              <a:defRPr sz="1200">
                <a:solidFill>
                  <a:schemeClr val="tx1"/>
                </a:solidFill>
                <a:latin typeface="Calibri" panose="020F0502020204030204" pitchFamily="34" charset="0"/>
              </a:defRPr>
            </a:lvl8pPr>
            <a:lvl9pPr marL="3886200" indent="-228600" defTabSz="912813" eaLnBrk="0" fontAlgn="base" hangingPunct="0">
              <a:spcBef>
                <a:spcPct val="30000"/>
              </a:spcBef>
              <a:spcAft>
                <a:spcPct val="0"/>
              </a:spcAft>
              <a:defRPr sz="1200">
                <a:solidFill>
                  <a:schemeClr val="tx1"/>
                </a:solidFill>
                <a:latin typeface="Calibri" panose="020F0502020204030204" pitchFamily="34" charset="0"/>
              </a:defRPr>
            </a:lvl9pPr>
          </a:lstStyle>
          <a:p>
            <a:pPr algn="r" eaLnBrk="1" hangingPunct="1">
              <a:spcBef>
                <a:spcPct val="0"/>
              </a:spcBef>
            </a:pPr>
            <a:fld id="{BA41E14C-EDD9-4D6C-B9CA-3A8B97CE1F32}" type="slidenum">
              <a:rPr lang="en-US" altLang="en-US"/>
              <a:pPr algn="r" eaLnBrk="1" hangingPunct="1">
                <a:spcBef>
                  <a:spcPct val="0"/>
                </a:spcBef>
              </a:pPr>
              <a:t>64</a:t>
            </a:fld>
            <a:endParaRPr lang="en-US" altLang="en-US"/>
          </a:p>
        </p:txBody>
      </p:sp>
      <p:sp>
        <p:nvSpPr>
          <p:cNvPr id="143364" name="Rectangle 2">
            <a:extLst>
              <a:ext uri="{FF2B5EF4-FFF2-40B4-BE49-F238E27FC236}">
                <a16:creationId xmlns:a16="http://schemas.microsoft.com/office/drawing/2014/main" id="{C102189F-62A6-450F-8D85-DD3A1CEF5079}"/>
              </a:ext>
            </a:extLst>
          </p:cNvPr>
          <p:cNvSpPr>
            <a:spLocks noGrp="1" noRot="1" noChangeAspect="1" noChangeArrowheads="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3365" name="Rectangle 3">
            <a:extLst>
              <a:ext uri="{FF2B5EF4-FFF2-40B4-BE49-F238E27FC236}">
                <a16:creationId xmlns:a16="http://schemas.microsoft.com/office/drawing/2014/main" id="{4E70EC1B-E847-4DA8-9AF1-2477A81249B3}"/>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3" tIns="45712" rIns="91423" bIns="45712" numCol="1" anchor="t" anchorCtr="0" compatLnSpc="1">
            <a:prstTxWarp prst="textNoShape">
              <a:avLst/>
            </a:prstTxWarp>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2">
            <a:extLst>
              <a:ext uri="{FF2B5EF4-FFF2-40B4-BE49-F238E27FC236}">
                <a16:creationId xmlns:a16="http://schemas.microsoft.com/office/drawing/2014/main" id="{82D3985A-91D2-483B-A1A1-396E18183AD2}"/>
              </a:ext>
            </a:extLst>
          </p:cNvPr>
          <p:cNvSpPr>
            <a:spLocks noGrp="1" noRot="1" noChangeAspect="1" noChangeArrowheads="1" noTextEdit="1"/>
          </p:cNvSpPr>
          <p:nvPr>
            <p:ph type="sldImg"/>
          </p:nvPr>
        </p:nvSpPr>
        <p:spPr bwMode="auto">
          <a:xfrm>
            <a:off x="382588" y="685800"/>
            <a:ext cx="6092825" cy="3427413"/>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5411" name="Rectangle 3">
            <a:extLst>
              <a:ext uri="{FF2B5EF4-FFF2-40B4-BE49-F238E27FC236}">
                <a16:creationId xmlns:a16="http://schemas.microsoft.com/office/drawing/2014/main" id="{C284CA64-EF8E-40D6-AA74-553A649492A7}"/>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Slide Image Placeholder 1">
            <a:extLst>
              <a:ext uri="{FF2B5EF4-FFF2-40B4-BE49-F238E27FC236}">
                <a16:creationId xmlns:a16="http://schemas.microsoft.com/office/drawing/2014/main" id="{AAD32279-56C4-4FF3-99D9-78BA6D6F5104}"/>
              </a:ext>
            </a:extLst>
          </p:cNvPr>
          <p:cNvSpPr>
            <a:spLocks noGrp="1" noRot="1" noChangeAspect="1" noTextEdit="1"/>
          </p:cNvSpPr>
          <p:nvPr>
            <p:ph type="sldImg"/>
          </p:nvPr>
        </p:nvSpPr>
        <p:spPr bwMode="auto">
          <a:xfrm>
            <a:off x="382588" y="685800"/>
            <a:ext cx="6092825" cy="3427413"/>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7459" name="Notes Placeholder 2">
            <a:extLst>
              <a:ext uri="{FF2B5EF4-FFF2-40B4-BE49-F238E27FC236}">
                <a16:creationId xmlns:a16="http://schemas.microsoft.com/office/drawing/2014/main" id="{5458017C-F34B-4420-80E4-C762036E550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3" tIns="45712" rIns="91423" bIns="45712" numCol="1" anchor="t" anchorCtr="0" compatLnSpc="1">
            <a:prstTxWarp prst="textNoShape">
              <a:avLst/>
            </a:prstTxWarp>
          </a:bodyPr>
          <a:lstStyle/>
          <a:p>
            <a:pPr eaLnBrk="1" hangingPunct="1"/>
            <a:endParaRPr lang="en-US" altLang="en-US">
              <a:latin typeface="Arial" panose="020B0604020202020204" pitchFamily="34" charset="0"/>
            </a:endParaRPr>
          </a:p>
        </p:txBody>
      </p:sp>
      <p:sp>
        <p:nvSpPr>
          <p:cNvPr id="147460" name="Slide Number Placeholder 3">
            <a:extLst>
              <a:ext uri="{FF2B5EF4-FFF2-40B4-BE49-F238E27FC236}">
                <a16:creationId xmlns:a16="http://schemas.microsoft.com/office/drawing/2014/main" id="{C74C3769-53FA-425F-B0D1-E8F07A1F970A}"/>
              </a:ext>
            </a:extLst>
          </p:cNvPr>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3" tIns="45712" rIns="91423" bIns="45712" anchor="b"/>
          <a:lstStyle>
            <a:lvl1pPr defTabSz="912813">
              <a:spcBef>
                <a:spcPct val="30000"/>
              </a:spcBef>
              <a:defRPr sz="1200">
                <a:solidFill>
                  <a:schemeClr val="tx1"/>
                </a:solidFill>
                <a:latin typeface="Calibri" panose="020F0502020204030204" pitchFamily="34" charset="0"/>
              </a:defRPr>
            </a:lvl1pPr>
            <a:lvl2pPr marL="742950" indent="-285750" defTabSz="912813">
              <a:spcBef>
                <a:spcPct val="30000"/>
              </a:spcBef>
              <a:defRPr sz="1200">
                <a:solidFill>
                  <a:schemeClr val="tx1"/>
                </a:solidFill>
                <a:latin typeface="Calibri" panose="020F0502020204030204" pitchFamily="34" charset="0"/>
              </a:defRPr>
            </a:lvl2pPr>
            <a:lvl3pPr marL="1143000" indent="-228600" defTabSz="912813">
              <a:spcBef>
                <a:spcPct val="30000"/>
              </a:spcBef>
              <a:defRPr sz="1200">
                <a:solidFill>
                  <a:schemeClr val="tx1"/>
                </a:solidFill>
                <a:latin typeface="Calibri" panose="020F0502020204030204" pitchFamily="34" charset="0"/>
              </a:defRPr>
            </a:lvl3pPr>
            <a:lvl4pPr marL="1600200" indent="-228600" defTabSz="912813">
              <a:spcBef>
                <a:spcPct val="30000"/>
              </a:spcBef>
              <a:defRPr sz="1200">
                <a:solidFill>
                  <a:schemeClr val="tx1"/>
                </a:solidFill>
                <a:latin typeface="Calibri" panose="020F0502020204030204" pitchFamily="34" charset="0"/>
              </a:defRPr>
            </a:lvl4pPr>
            <a:lvl5pPr marL="2057400" indent="-228600" defTabSz="912813">
              <a:spcBef>
                <a:spcPct val="30000"/>
              </a:spcBef>
              <a:defRPr sz="1200">
                <a:solidFill>
                  <a:schemeClr val="tx1"/>
                </a:solidFill>
                <a:latin typeface="Calibri" panose="020F0502020204030204" pitchFamily="34" charset="0"/>
              </a:defRPr>
            </a:lvl5pPr>
            <a:lvl6pPr marL="2514600" indent="-228600" defTabSz="912813" eaLnBrk="0" fontAlgn="base" hangingPunct="0">
              <a:spcBef>
                <a:spcPct val="30000"/>
              </a:spcBef>
              <a:spcAft>
                <a:spcPct val="0"/>
              </a:spcAft>
              <a:defRPr sz="1200">
                <a:solidFill>
                  <a:schemeClr val="tx1"/>
                </a:solidFill>
                <a:latin typeface="Calibri" panose="020F0502020204030204" pitchFamily="34" charset="0"/>
              </a:defRPr>
            </a:lvl6pPr>
            <a:lvl7pPr marL="2971800" indent="-228600" defTabSz="912813" eaLnBrk="0" fontAlgn="base" hangingPunct="0">
              <a:spcBef>
                <a:spcPct val="30000"/>
              </a:spcBef>
              <a:spcAft>
                <a:spcPct val="0"/>
              </a:spcAft>
              <a:defRPr sz="1200">
                <a:solidFill>
                  <a:schemeClr val="tx1"/>
                </a:solidFill>
                <a:latin typeface="Calibri" panose="020F0502020204030204" pitchFamily="34" charset="0"/>
              </a:defRPr>
            </a:lvl7pPr>
            <a:lvl8pPr marL="3429000" indent="-228600" defTabSz="912813" eaLnBrk="0" fontAlgn="base" hangingPunct="0">
              <a:spcBef>
                <a:spcPct val="30000"/>
              </a:spcBef>
              <a:spcAft>
                <a:spcPct val="0"/>
              </a:spcAft>
              <a:defRPr sz="1200">
                <a:solidFill>
                  <a:schemeClr val="tx1"/>
                </a:solidFill>
                <a:latin typeface="Calibri" panose="020F0502020204030204" pitchFamily="34" charset="0"/>
              </a:defRPr>
            </a:lvl8pPr>
            <a:lvl9pPr marL="3886200" indent="-228600" defTabSz="912813" eaLnBrk="0" fontAlgn="base" hangingPunct="0">
              <a:spcBef>
                <a:spcPct val="30000"/>
              </a:spcBef>
              <a:spcAft>
                <a:spcPct val="0"/>
              </a:spcAft>
              <a:defRPr sz="1200">
                <a:solidFill>
                  <a:schemeClr val="tx1"/>
                </a:solidFill>
                <a:latin typeface="Calibri" panose="020F0502020204030204" pitchFamily="34" charset="0"/>
              </a:defRPr>
            </a:lvl9pPr>
          </a:lstStyle>
          <a:p>
            <a:pPr algn="r" eaLnBrk="1" hangingPunct="1">
              <a:spcBef>
                <a:spcPct val="0"/>
              </a:spcBef>
            </a:pPr>
            <a:fld id="{D7D6B9F9-78F3-4AA2-98C3-376C34BF46F1}" type="slidenum">
              <a:rPr lang="en-US" altLang="en-US">
                <a:latin typeface="Arial" panose="020B0604020202020204" pitchFamily="34" charset="0"/>
              </a:rPr>
              <a:pPr algn="r" eaLnBrk="1" hangingPunct="1">
                <a:spcBef>
                  <a:spcPct val="0"/>
                </a:spcBef>
              </a:pPr>
              <a:t>66</a:t>
            </a:fld>
            <a:endParaRPr lang="en-US" altLang="en-US">
              <a:latin typeface="Arial" panose="020B0604020202020204" pitchFamily="34" charset="0"/>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Slide Image Placeholder 1">
            <a:extLst>
              <a:ext uri="{FF2B5EF4-FFF2-40B4-BE49-F238E27FC236}">
                <a16:creationId xmlns:a16="http://schemas.microsoft.com/office/drawing/2014/main" id="{6EF3907D-4C94-4C7B-9811-E63CFB7DD01F}"/>
              </a:ext>
            </a:extLst>
          </p:cNvPr>
          <p:cNvSpPr>
            <a:spLocks noGrp="1" noRot="1" noChangeAspect="1" noTextEdit="1"/>
          </p:cNvSpPr>
          <p:nvPr>
            <p:ph type="sldImg"/>
          </p:nvPr>
        </p:nvSpPr>
        <p:spPr bwMode="auto">
          <a:xfrm>
            <a:off x="382588" y="685800"/>
            <a:ext cx="6092825" cy="3427413"/>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9507" name="Notes Placeholder 2">
            <a:extLst>
              <a:ext uri="{FF2B5EF4-FFF2-40B4-BE49-F238E27FC236}">
                <a16:creationId xmlns:a16="http://schemas.microsoft.com/office/drawing/2014/main" id="{61035EEA-EF8D-4825-8A9E-F7B18A583F2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3" tIns="45712" rIns="91423" bIns="45712" numCol="1" anchor="t" anchorCtr="0" compatLnSpc="1">
            <a:prstTxWarp prst="textNoShape">
              <a:avLst/>
            </a:prstTxWarp>
          </a:bodyPr>
          <a:lstStyle/>
          <a:p>
            <a:pPr eaLnBrk="1" hangingPunct="1"/>
            <a:endParaRPr lang="en-US" altLang="en-US">
              <a:latin typeface="Arial" panose="020B0604020202020204" pitchFamily="34" charset="0"/>
            </a:endParaRPr>
          </a:p>
        </p:txBody>
      </p:sp>
      <p:sp>
        <p:nvSpPr>
          <p:cNvPr id="149508" name="Slide Number Placeholder 3">
            <a:extLst>
              <a:ext uri="{FF2B5EF4-FFF2-40B4-BE49-F238E27FC236}">
                <a16:creationId xmlns:a16="http://schemas.microsoft.com/office/drawing/2014/main" id="{54978C70-410C-44FD-A5BA-3E7D564B4CC1}"/>
              </a:ext>
            </a:extLst>
          </p:cNvPr>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3" tIns="45712" rIns="91423" bIns="45712" anchor="b"/>
          <a:lstStyle>
            <a:lvl1pPr defTabSz="912813">
              <a:spcBef>
                <a:spcPct val="30000"/>
              </a:spcBef>
              <a:defRPr sz="1200">
                <a:solidFill>
                  <a:schemeClr val="tx1"/>
                </a:solidFill>
                <a:latin typeface="Calibri" panose="020F0502020204030204" pitchFamily="34" charset="0"/>
              </a:defRPr>
            </a:lvl1pPr>
            <a:lvl2pPr marL="742950" indent="-285750" defTabSz="912813">
              <a:spcBef>
                <a:spcPct val="30000"/>
              </a:spcBef>
              <a:defRPr sz="1200">
                <a:solidFill>
                  <a:schemeClr val="tx1"/>
                </a:solidFill>
                <a:latin typeface="Calibri" panose="020F0502020204030204" pitchFamily="34" charset="0"/>
              </a:defRPr>
            </a:lvl2pPr>
            <a:lvl3pPr marL="1143000" indent="-228600" defTabSz="912813">
              <a:spcBef>
                <a:spcPct val="30000"/>
              </a:spcBef>
              <a:defRPr sz="1200">
                <a:solidFill>
                  <a:schemeClr val="tx1"/>
                </a:solidFill>
                <a:latin typeface="Calibri" panose="020F0502020204030204" pitchFamily="34" charset="0"/>
              </a:defRPr>
            </a:lvl3pPr>
            <a:lvl4pPr marL="1600200" indent="-228600" defTabSz="912813">
              <a:spcBef>
                <a:spcPct val="30000"/>
              </a:spcBef>
              <a:defRPr sz="1200">
                <a:solidFill>
                  <a:schemeClr val="tx1"/>
                </a:solidFill>
                <a:latin typeface="Calibri" panose="020F0502020204030204" pitchFamily="34" charset="0"/>
              </a:defRPr>
            </a:lvl4pPr>
            <a:lvl5pPr marL="2057400" indent="-228600" defTabSz="912813">
              <a:spcBef>
                <a:spcPct val="30000"/>
              </a:spcBef>
              <a:defRPr sz="1200">
                <a:solidFill>
                  <a:schemeClr val="tx1"/>
                </a:solidFill>
                <a:latin typeface="Calibri" panose="020F0502020204030204" pitchFamily="34" charset="0"/>
              </a:defRPr>
            </a:lvl5pPr>
            <a:lvl6pPr marL="2514600" indent="-228600" defTabSz="912813" eaLnBrk="0" fontAlgn="base" hangingPunct="0">
              <a:spcBef>
                <a:spcPct val="30000"/>
              </a:spcBef>
              <a:spcAft>
                <a:spcPct val="0"/>
              </a:spcAft>
              <a:defRPr sz="1200">
                <a:solidFill>
                  <a:schemeClr val="tx1"/>
                </a:solidFill>
                <a:latin typeface="Calibri" panose="020F0502020204030204" pitchFamily="34" charset="0"/>
              </a:defRPr>
            </a:lvl6pPr>
            <a:lvl7pPr marL="2971800" indent="-228600" defTabSz="912813" eaLnBrk="0" fontAlgn="base" hangingPunct="0">
              <a:spcBef>
                <a:spcPct val="30000"/>
              </a:spcBef>
              <a:spcAft>
                <a:spcPct val="0"/>
              </a:spcAft>
              <a:defRPr sz="1200">
                <a:solidFill>
                  <a:schemeClr val="tx1"/>
                </a:solidFill>
                <a:latin typeface="Calibri" panose="020F0502020204030204" pitchFamily="34" charset="0"/>
              </a:defRPr>
            </a:lvl7pPr>
            <a:lvl8pPr marL="3429000" indent="-228600" defTabSz="912813" eaLnBrk="0" fontAlgn="base" hangingPunct="0">
              <a:spcBef>
                <a:spcPct val="30000"/>
              </a:spcBef>
              <a:spcAft>
                <a:spcPct val="0"/>
              </a:spcAft>
              <a:defRPr sz="1200">
                <a:solidFill>
                  <a:schemeClr val="tx1"/>
                </a:solidFill>
                <a:latin typeface="Calibri" panose="020F0502020204030204" pitchFamily="34" charset="0"/>
              </a:defRPr>
            </a:lvl8pPr>
            <a:lvl9pPr marL="3886200" indent="-228600" defTabSz="912813" eaLnBrk="0" fontAlgn="base" hangingPunct="0">
              <a:spcBef>
                <a:spcPct val="30000"/>
              </a:spcBef>
              <a:spcAft>
                <a:spcPct val="0"/>
              </a:spcAft>
              <a:defRPr sz="1200">
                <a:solidFill>
                  <a:schemeClr val="tx1"/>
                </a:solidFill>
                <a:latin typeface="Calibri" panose="020F0502020204030204" pitchFamily="34" charset="0"/>
              </a:defRPr>
            </a:lvl9pPr>
          </a:lstStyle>
          <a:p>
            <a:pPr algn="r" eaLnBrk="1" hangingPunct="1">
              <a:spcBef>
                <a:spcPct val="0"/>
              </a:spcBef>
            </a:pPr>
            <a:fld id="{E2DFDA31-58AD-44BD-9FF2-3B7637FCF75B}" type="slidenum">
              <a:rPr lang="en-US" altLang="en-US">
                <a:latin typeface="Arial" panose="020B0604020202020204" pitchFamily="34" charset="0"/>
              </a:rPr>
              <a:pPr algn="r" eaLnBrk="1" hangingPunct="1">
                <a:spcBef>
                  <a:spcPct val="0"/>
                </a:spcBef>
              </a:pPr>
              <a:t>67</a:t>
            </a:fld>
            <a:endParaRPr lang="en-US" altLang="en-US">
              <a:latin typeface="Arial" panose="020B0604020202020204" pitchFamily="34" charset="0"/>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Slide Image Placeholder 1">
            <a:extLst>
              <a:ext uri="{FF2B5EF4-FFF2-40B4-BE49-F238E27FC236}">
                <a16:creationId xmlns:a16="http://schemas.microsoft.com/office/drawing/2014/main" id="{9CB79DD6-351D-4890-9FEF-A5EE2E3120C0}"/>
              </a:ext>
            </a:extLst>
          </p:cNvPr>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1555" name="Notes Placeholder 2">
            <a:extLst>
              <a:ext uri="{FF2B5EF4-FFF2-40B4-BE49-F238E27FC236}">
                <a16:creationId xmlns:a16="http://schemas.microsoft.com/office/drawing/2014/main" id="{7B02C3B0-67A4-4F90-8E6D-91C0745000B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3" tIns="45712" rIns="91423" bIns="45712" numCol="1" anchor="t" anchorCtr="0" compatLnSpc="1">
            <a:prstTxWarp prst="textNoShape">
              <a:avLst/>
            </a:prstTxWarp>
          </a:bodyPr>
          <a:lstStyle/>
          <a:p>
            <a:pPr eaLnBrk="1" hangingPunct="1"/>
            <a:endParaRPr lang="en-US" altLang="en-US">
              <a:latin typeface="Arial" panose="020B0604020202020204" pitchFamily="34" charset="0"/>
            </a:endParaRPr>
          </a:p>
        </p:txBody>
      </p:sp>
      <p:sp>
        <p:nvSpPr>
          <p:cNvPr id="151556" name="Slide Number Placeholder 3">
            <a:extLst>
              <a:ext uri="{FF2B5EF4-FFF2-40B4-BE49-F238E27FC236}">
                <a16:creationId xmlns:a16="http://schemas.microsoft.com/office/drawing/2014/main" id="{5200640E-E168-43FE-B041-8E827B675B3A}"/>
              </a:ext>
            </a:extLst>
          </p:cNvPr>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3" tIns="45712" rIns="91423" bIns="45712" anchor="b"/>
          <a:lstStyle>
            <a:lvl1pPr defTabSz="912813">
              <a:spcBef>
                <a:spcPct val="30000"/>
              </a:spcBef>
              <a:defRPr sz="1200">
                <a:solidFill>
                  <a:schemeClr val="tx1"/>
                </a:solidFill>
                <a:latin typeface="Calibri" panose="020F0502020204030204" pitchFamily="34" charset="0"/>
              </a:defRPr>
            </a:lvl1pPr>
            <a:lvl2pPr marL="742950" indent="-285750" defTabSz="912813">
              <a:spcBef>
                <a:spcPct val="30000"/>
              </a:spcBef>
              <a:defRPr sz="1200">
                <a:solidFill>
                  <a:schemeClr val="tx1"/>
                </a:solidFill>
                <a:latin typeface="Calibri" panose="020F0502020204030204" pitchFamily="34" charset="0"/>
              </a:defRPr>
            </a:lvl2pPr>
            <a:lvl3pPr marL="1143000" indent="-228600" defTabSz="912813">
              <a:spcBef>
                <a:spcPct val="30000"/>
              </a:spcBef>
              <a:defRPr sz="1200">
                <a:solidFill>
                  <a:schemeClr val="tx1"/>
                </a:solidFill>
                <a:latin typeface="Calibri" panose="020F0502020204030204" pitchFamily="34" charset="0"/>
              </a:defRPr>
            </a:lvl3pPr>
            <a:lvl4pPr marL="1600200" indent="-228600" defTabSz="912813">
              <a:spcBef>
                <a:spcPct val="30000"/>
              </a:spcBef>
              <a:defRPr sz="1200">
                <a:solidFill>
                  <a:schemeClr val="tx1"/>
                </a:solidFill>
                <a:latin typeface="Calibri" panose="020F0502020204030204" pitchFamily="34" charset="0"/>
              </a:defRPr>
            </a:lvl4pPr>
            <a:lvl5pPr marL="2057400" indent="-228600" defTabSz="912813">
              <a:spcBef>
                <a:spcPct val="30000"/>
              </a:spcBef>
              <a:defRPr sz="1200">
                <a:solidFill>
                  <a:schemeClr val="tx1"/>
                </a:solidFill>
                <a:latin typeface="Calibri" panose="020F0502020204030204" pitchFamily="34" charset="0"/>
              </a:defRPr>
            </a:lvl5pPr>
            <a:lvl6pPr marL="2514600" indent="-228600" defTabSz="912813" eaLnBrk="0" fontAlgn="base" hangingPunct="0">
              <a:spcBef>
                <a:spcPct val="30000"/>
              </a:spcBef>
              <a:spcAft>
                <a:spcPct val="0"/>
              </a:spcAft>
              <a:defRPr sz="1200">
                <a:solidFill>
                  <a:schemeClr val="tx1"/>
                </a:solidFill>
                <a:latin typeface="Calibri" panose="020F0502020204030204" pitchFamily="34" charset="0"/>
              </a:defRPr>
            </a:lvl6pPr>
            <a:lvl7pPr marL="2971800" indent="-228600" defTabSz="912813" eaLnBrk="0" fontAlgn="base" hangingPunct="0">
              <a:spcBef>
                <a:spcPct val="30000"/>
              </a:spcBef>
              <a:spcAft>
                <a:spcPct val="0"/>
              </a:spcAft>
              <a:defRPr sz="1200">
                <a:solidFill>
                  <a:schemeClr val="tx1"/>
                </a:solidFill>
                <a:latin typeface="Calibri" panose="020F0502020204030204" pitchFamily="34" charset="0"/>
              </a:defRPr>
            </a:lvl7pPr>
            <a:lvl8pPr marL="3429000" indent="-228600" defTabSz="912813" eaLnBrk="0" fontAlgn="base" hangingPunct="0">
              <a:spcBef>
                <a:spcPct val="30000"/>
              </a:spcBef>
              <a:spcAft>
                <a:spcPct val="0"/>
              </a:spcAft>
              <a:defRPr sz="1200">
                <a:solidFill>
                  <a:schemeClr val="tx1"/>
                </a:solidFill>
                <a:latin typeface="Calibri" panose="020F0502020204030204" pitchFamily="34" charset="0"/>
              </a:defRPr>
            </a:lvl8pPr>
            <a:lvl9pPr marL="3886200" indent="-228600" defTabSz="912813" eaLnBrk="0" fontAlgn="base" hangingPunct="0">
              <a:spcBef>
                <a:spcPct val="30000"/>
              </a:spcBef>
              <a:spcAft>
                <a:spcPct val="0"/>
              </a:spcAft>
              <a:defRPr sz="1200">
                <a:solidFill>
                  <a:schemeClr val="tx1"/>
                </a:solidFill>
                <a:latin typeface="Calibri" panose="020F0502020204030204" pitchFamily="34" charset="0"/>
              </a:defRPr>
            </a:lvl9pPr>
          </a:lstStyle>
          <a:p>
            <a:pPr algn="r" eaLnBrk="1" hangingPunct="1">
              <a:spcBef>
                <a:spcPct val="0"/>
              </a:spcBef>
            </a:pPr>
            <a:fld id="{74E32685-9BCA-4CEF-8CED-812BE21665E6}" type="slidenum">
              <a:rPr lang="en-US" altLang="en-US">
                <a:latin typeface="Arial" panose="020B0604020202020204" pitchFamily="34" charset="0"/>
              </a:rPr>
              <a:pPr algn="r" eaLnBrk="1" hangingPunct="1">
                <a:spcBef>
                  <a:spcPct val="0"/>
                </a:spcBef>
              </a:pPr>
              <a:t>68</a:t>
            </a:fld>
            <a:endParaRPr lang="en-US" altLang="en-US">
              <a:latin typeface="Arial" panose="020B0604020202020204" pitchFamily="34" charset="0"/>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Slide Image Placeholder 1">
            <a:extLst>
              <a:ext uri="{FF2B5EF4-FFF2-40B4-BE49-F238E27FC236}">
                <a16:creationId xmlns:a16="http://schemas.microsoft.com/office/drawing/2014/main" id="{3B091566-279A-49FC-A04B-0BBC8A9A6352}"/>
              </a:ext>
            </a:extLst>
          </p:cNvPr>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4627" name="Notes Placeholder 2">
            <a:extLst>
              <a:ext uri="{FF2B5EF4-FFF2-40B4-BE49-F238E27FC236}">
                <a16:creationId xmlns:a16="http://schemas.microsoft.com/office/drawing/2014/main" id="{44D2B7D8-D735-4ACE-9AF7-64357D8F145E}"/>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54628" name="Slide Number Placeholder 3">
            <a:extLst>
              <a:ext uri="{FF2B5EF4-FFF2-40B4-BE49-F238E27FC236}">
                <a16:creationId xmlns:a16="http://schemas.microsoft.com/office/drawing/2014/main" id="{F8227B10-36DD-4EA4-9B24-C3C088E47D9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fontAlgn="base">
              <a:spcBef>
                <a:spcPct val="0"/>
              </a:spcBef>
              <a:spcAft>
                <a:spcPct val="0"/>
              </a:spcAft>
            </a:pPr>
            <a:fld id="{65FF244B-82F6-42BD-AA0B-7E0851369328}" type="slidenum">
              <a:rPr lang="en-US" altLang="en-US" smtClean="0"/>
              <a:pPr fontAlgn="base">
                <a:spcBef>
                  <a:spcPct val="0"/>
                </a:spcBef>
                <a:spcAft>
                  <a:spcPct val="0"/>
                </a:spcAft>
              </a:pPr>
              <a:t>70</a:t>
            </a:fld>
            <a:endParaRPr lang="en-US" alt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7">
            <a:extLst>
              <a:ext uri="{FF2B5EF4-FFF2-40B4-BE49-F238E27FC236}">
                <a16:creationId xmlns:a16="http://schemas.microsoft.com/office/drawing/2014/main" id="{24C49278-F71C-4E60-88E5-C4AFDA14E527}"/>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fontAlgn="base">
              <a:spcBef>
                <a:spcPct val="0"/>
              </a:spcBef>
              <a:spcAft>
                <a:spcPct val="0"/>
              </a:spcAft>
            </a:pPr>
            <a:fld id="{5AADFB3B-56EA-4A1E-8B84-D3EDE7D99DCD}" type="slidenum">
              <a:rPr lang="en-US" altLang="en-US" smtClean="0">
                <a:latin typeface="Arial" panose="020B0604020202020204" pitchFamily="34" charset="0"/>
              </a:rPr>
              <a:pPr fontAlgn="base">
                <a:spcBef>
                  <a:spcPct val="0"/>
                </a:spcBef>
                <a:spcAft>
                  <a:spcPct val="0"/>
                </a:spcAft>
              </a:pPr>
              <a:t>71</a:t>
            </a:fld>
            <a:endParaRPr lang="en-US" altLang="en-US">
              <a:latin typeface="Arial" panose="020B0604020202020204" pitchFamily="34" charset="0"/>
            </a:endParaRPr>
          </a:p>
        </p:txBody>
      </p:sp>
      <p:sp>
        <p:nvSpPr>
          <p:cNvPr id="156675" name="Rectangle 2">
            <a:extLst>
              <a:ext uri="{FF2B5EF4-FFF2-40B4-BE49-F238E27FC236}">
                <a16:creationId xmlns:a16="http://schemas.microsoft.com/office/drawing/2014/main" id="{36D5517C-6FF5-4829-9299-C81BF9A54DA2}"/>
              </a:ext>
            </a:extLst>
          </p:cNvPr>
          <p:cNvSpPr>
            <a:spLocks noGrp="1" noRot="1" noChangeAspect="1" noChangeArrowheads="1" noTextEdit="1"/>
          </p:cNvSpPr>
          <p:nvPr>
            <p:ph type="sldImg"/>
          </p:nvPr>
        </p:nvSpPr>
        <p:spPr bwMode="auto">
          <a:xfrm>
            <a:off x="387350" y="685800"/>
            <a:ext cx="6092825" cy="3427413"/>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6676" name="Rectangle 3">
            <a:extLst>
              <a:ext uri="{FF2B5EF4-FFF2-40B4-BE49-F238E27FC236}">
                <a16:creationId xmlns:a16="http://schemas.microsoft.com/office/drawing/2014/main" id="{FFF98382-2B79-45EF-92D5-42DAE94F55C1}"/>
              </a:ext>
            </a:extLst>
          </p:cNvPr>
          <p:cNvSpPr>
            <a:spLocks noGrp="1" noChangeArrowheads="1"/>
          </p:cNvSpPr>
          <p:nvPr>
            <p:ph type="body" idx="1"/>
          </p:nvPr>
        </p:nvSpPr>
        <p:spPr bwMode="auto">
          <a:xfrm>
            <a:off x="685800" y="4341813"/>
            <a:ext cx="5486400" cy="41163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latin typeface="Arial" panose="020B0604020202020204" pitchFamily="34" charset="0"/>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Slide Image Placeholder 1">
            <a:extLst>
              <a:ext uri="{FF2B5EF4-FFF2-40B4-BE49-F238E27FC236}">
                <a16:creationId xmlns:a16="http://schemas.microsoft.com/office/drawing/2014/main" id="{14039DB0-5E97-44C7-9FFD-01B146B1558B}"/>
              </a:ext>
            </a:extLst>
          </p:cNvPr>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8723" name="Notes Placeholder 2">
            <a:extLst>
              <a:ext uri="{FF2B5EF4-FFF2-40B4-BE49-F238E27FC236}">
                <a16:creationId xmlns:a16="http://schemas.microsoft.com/office/drawing/2014/main" id="{6518D185-5B87-47C4-AE3F-11C7AB6B12A9}"/>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58724" name="Slide Number Placeholder 3">
            <a:extLst>
              <a:ext uri="{FF2B5EF4-FFF2-40B4-BE49-F238E27FC236}">
                <a16:creationId xmlns:a16="http://schemas.microsoft.com/office/drawing/2014/main" id="{BD5BDE39-F441-427B-BD74-DBEE632E7C5E}"/>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fontAlgn="base">
              <a:spcBef>
                <a:spcPct val="0"/>
              </a:spcBef>
              <a:spcAft>
                <a:spcPct val="0"/>
              </a:spcAft>
            </a:pPr>
            <a:fld id="{06F109B3-5BF0-4891-B345-E5285E87D137}" type="slidenum">
              <a:rPr lang="en-US" altLang="en-US" smtClean="0"/>
              <a:pPr fontAlgn="base">
                <a:spcBef>
                  <a:spcPct val="0"/>
                </a:spcBef>
                <a:spcAft>
                  <a:spcPct val="0"/>
                </a:spcAft>
              </a:pPr>
              <a:t>72</a:t>
            </a:fld>
            <a:endParaRPr lang="en-US" alt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7">
            <a:extLst>
              <a:ext uri="{FF2B5EF4-FFF2-40B4-BE49-F238E27FC236}">
                <a16:creationId xmlns:a16="http://schemas.microsoft.com/office/drawing/2014/main" id="{28655FC2-4A5E-4E6C-9E53-077235142E62}"/>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fontAlgn="base">
              <a:spcBef>
                <a:spcPct val="0"/>
              </a:spcBef>
              <a:spcAft>
                <a:spcPct val="0"/>
              </a:spcAft>
            </a:pPr>
            <a:fld id="{D9B71891-5B9E-4FF2-A894-68582E108ADB}" type="slidenum">
              <a:rPr lang="en-US" altLang="en-US" smtClean="0">
                <a:latin typeface="Arial" panose="020B0604020202020204" pitchFamily="34" charset="0"/>
              </a:rPr>
              <a:pPr fontAlgn="base">
                <a:spcBef>
                  <a:spcPct val="0"/>
                </a:spcBef>
                <a:spcAft>
                  <a:spcPct val="0"/>
                </a:spcAft>
              </a:pPr>
              <a:t>80</a:t>
            </a:fld>
            <a:endParaRPr lang="en-US" altLang="en-US">
              <a:latin typeface="Arial" panose="020B0604020202020204" pitchFamily="34" charset="0"/>
            </a:endParaRPr>
          </a:p>
        </p:txBody>
      </p:sp>
      <p:sp>
        <p:nvSpPr>
          <p:cNvPr id="167939" name="Rectangle 2">
            <a:extLst>
              <a:ext uri="{FF2B5EF4-FFF2-40B4-BE49-F238E27FC236}">
                <a16:creationId xmlns:a16="http://schemas.microsoft.com/office/drawing/2014/main" id="{0246C657-F8EB-4E9E-88FE-01047FEDA502}"/>
              </a:ext>
            </a:extLst>
          </p:cNvPr>
          <p:cNvSpPr>
            <a:spLocks noGrp="1" noRot="1" noChangeAspect="1" noChangeArrowheads="1" noTextEdit="1"/>
          </p:cNvSpPr>
          <p:nvPr>
            <p:ph type="sldImg"/>
          </p:nvPr>
        </p:nvSpPr>
        <p:spPr bwMode="auto">
          <a:xfrm>
            <a:off x="390525" y="687388"/>
            <a:ext cx="6086475" cy="3424237"/>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7940" name="Rectangle 3">
            <a:extLst>
              <a:ext uri="{FF2B5EF4-FFF2-40B4-BE49-F238E27FC236}">
                <a16:creationId xmlns:a16="http://schemas.microsoft.com/office/drawing/2014/main" id="{E0864656-70CD-4B19-921D-6BD19D16CD29}"/>
              </a:ext>
            </a:extLst>
          </p:cNvPr>
          <p:cNvSpPr>
            <a:spLocks noGrp="1" noChangeArrowheads="1"/>
          </p:cNvSpPr>
          <p:nvPr>
            <p:ph type="body" idx="1"/>
          </p:nvPr>
        </p:nvSpPr>
        <p:spPr bwMode="auto">
          <a:xfrm>
            <a:off x="908050" y="4343400"/>
            <a:ext cx="5041900" cy="411321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223838" indent="-223838" eaLnBrk="1" hangingPunct="1"/>
            <a:r>
              <a:rPr lang="en-US" altLang="en-US">
                <a:latin typeface="Arial" panose="020B0604020202020204" pitchFamily="34" charset="0"/>
              </a:rPr>
              <a:t>For a minute, I think it is helpful to summarize a few things that help distinguish D2Hawkeye as a company… four things that we can point at and say, “these are the things that make D2Hawkeye unique in the market”…</a:t>
            </a:r>
          </a:p>
          <a:p>
            <a:pPr marL="223838" indent="-223838" eaLnBrk="1" hangingPunct="1"/>
            <a:endParaRPr lang="en-US" altLang="en-US">
              <a:latin typeface="Arial" panose="020B0604020202020204" pitchFamily="34" charset="0"/>
            </a:endParaRPr>
          </a:p>
          <a:p>
            <a:pPr marL="223838" indent="-223838" eaLnBrk="1" hangingPunct="1">
              <a:buFontTx/>
              <a:buAutoNum type="arabicPeriod"/>
            </a:pPr>
            <a:r>
              <a:rPr lang="en-US" altLang="en-US">
                <a:latin typeface="Arial" panose="020B0604020202020204" pitchFamily="34" charset="0"/>
              </a:rPr>
              <a:t>  First, we are expert at building, normalizing, scrubbing and managing complex databases from disparate data sources.</a:t>
            </a:r>
          </a:p>
          <a:p>
            <a:pPr marL="223838" indent="-223838" eaLnBrk="1" hangingPunct="1">
              <a:buFontTx/>
              <a:buAutoNum type="arabicPeriod"/>
            </a:pPr>
            <a:r>
              <a:rPr lang="en-US" altLang="en-US">
                <a:latin typeface="Arial" panose="020B0604020202020204" pitchFamily="34" charset="0"/>
              </a:rPr>
              <a:t>  Our physician advisory group has developed and maintains an extensive clinical rules and healthcare metrics library that is unique in our industry</a:t>
            </a:r>
          </a:p>
          <a:p>
            <a:pPr marL="223838" indent="-223838" eaLnBrk="1" hangingPunct="1">
              <a:buFontTx/>
              <a:buAutoNum type="arabicPeriod"/>
            </a:pPr>
            <a:r>
              <a:rPr lang="en-US" altLang="en-US">
                <a:latin typeface="Arial" panose="020B0604020202020204" pitchFamily="34" charset="0"/>
              </a:rPr>
              <a:t>  D2Hawkeye provides a technology platform that optimizes medical analytics</a:t>
            </a:r>
          </a:p>
          <a:p>
            <a:pPr marL="223838" indent="-223838" eaLnBrk="1" hangingPunct="1">
              <a:buFontTx/>
              <a:buAutoNum type="arabicPeriod"/>
            </a:pPr>
            <a:r>
              <a:rPr lang="en-US" altLang="en-US">
                <a:latin typeface="Arial" panose="020B0604020202020204" pitchFamily="34" charset="0"/>
              </a:rPr>
              <a:t>  We are expert at the application of statistical data analysis to our data models and to help validate our clinical rules library</a:t>
            </a: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Slide Image Placeholder 1">
            <a:extLst>
              <a:ext uri="{FF2B5EF4-FFF2-40B4-BE49-F238E27FC236}">
                <a16:creationId xmlns:a16="http://schemas.microsoft.com/office/drawing/2014/main" id="{B8D6058E-9E90-436B-8928-80FB469AE639}"/>
              </a:ext>
            </a:extLst>
          </p:cNvPr>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9987" name="Notes Placeholder 2">
            <a:extLst>
              <a:ext uri="{FF2B5EF4-FFF2-40B4-BE49-F238E27FC236}">
                <a16:creationId xmlns:a16="http://schemas.microsoft.com/office/drawing/2014/main" id="{3A724977-115C-4D34-B22A-FAC9D2641399}"/>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
        <p:nvSpPr>
          <p:cNvPr id="169988" name="Slide Number Placeholder 3">
            <a:extLst>
              <a:ext uri="{FF2B5EF4-FFF2-40B4-BE49-F238E27FC236}">
                <a16:creationId xmlns:a16="http://schemas.microsoft.com/office/drawing/2014/main" id="{74E235E0-C9DB-4B37-9736-E56616B5E34E}"/>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fontAlgn="base">
              <a:spcBef>
                <a:spcPct val="0"/>
              </a:spcBef>
              <a:spcAft>
                <a:spcPct val="0"/>
              </a:spcAft>
            </a:pPr>
            <a:fld id="{D7616863-90D0-4A47-86BC-B23046AB0530}" type="slidenum">
              <a:rPr lang="en-US" altLang="en-US" smtClean="0"/>
              <a:pPr fontAlgn="base">
                <a:spcBef>
                  <a:spcPct val="0"/>
                </a:spcBef>
                <a:spcAft>
                  <a:spcPct val="0"/>
                </a:spcAft>
              </a:pPr>
              <a:t>81</a:t>
            </a:fld>
            <a:endParaRPr lang="en-US"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Slide Image Placeholder 1">
            <a:extLst>
              <a:ext uri="{FF2B5EF4-FFF2-40B4-BE49-F238E27FC236}">
                <a16:creationId xmlns:a16="http://schemas.microsoft.com/office/drawing/2014/main" id="{B474F31D-C399-4A2E-8FFB-B3E31239E5E0}"/>
              </a:ext>
            </a:extLst>
          </p:cNvPr>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723" name="Notes Placeholder 2">
            <a:extLst>
              <a:ext uri="{FF2B5EF4-FFF2-40B4-BE49-F238E27FC236}">
                <a16:creationId xmlns:a16="http://schemas.microsoft.com/office/drawing/2014/main" id="{B0A63116-16E5-4120-88B5-DDC234ADD101}"/>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30724" name="Slide Number Placeholder 3">
            <a:extLst>
              <a:ext uri="{FF2B5EF4-FFF2-40B4-BE49-F238E27FC236}">
                <a16:creationId xmlns:a16="http://schemas.microsoft.com/office/drawing/2014/main" id="{54EA3351-53B3-447C-A436-98C33C70902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fontAlgn="base">
              <a:spcBef>
                <a:spcPct val="0"/>
              </a:spcBef>
              <a:spcAft>
                <a:spcPct val="0"/>
              </a:spcAft>
            </a:pPr>
            <a:fld id="{EF83F2B7-2273-45EB-A51B-90C49CB9DACF}" type="slidenum">
              <a:rPr lang="en-US" altLang="en-US" smtClean="0"/>
              <a:pPr fontAlgn="base">
                <a:spcBef>
                  <a:spcPct val="0"/>
                </a:spcBef>
                <a:spcAft>
                  <a:spcPct val="0"/>
                </a:spcAft>
              </a:pPr>
              <a:t>7</a:t>
            </a:fld>
            <a:endParaRPr lang="en-US" altLang="en-US"/>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Slide Image Placeholder 1">
            <a:extLst>
              <a:ext uri="{FF2B5EF4-FFF2-40B4-BE49-F238E27FC236}">
                <a16:creationId xmlns:a16="http://schemas.microsoft.com/office/drawing/2014/main" id="{16D7A53F-692D-4A2E-A8C0-73818D970527}"/>
              </a:ext>
            </a:extLst>
          </p:cNvPr>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2035" name="Notes Placeholder 2">
            <a:extLst>
              <a:ext uri="{FF2B5EF4-FFF2-40B4-BE49-F238E27FC236}">
                <a16:creationId xmlns:a16="http://schemas.microsoft.com/office/drawing/2014/main" id="{BFE1A6C0-7543-49DA-BE92-D3A6A28B46B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72036" name="Slide Number Placeholder 3">
            <a:extLst>
              <a:ext uri="{FF2B5EF4-FFF2-40B4-BE49-F238E27FC236}">
                <a16:creationId xmlns:a16="http://schemas.microsoft.com/office/drawing/2014/main" id="{C4E6938E-04AC-4EE7-B280-1A023893A25E}"/>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fontAlgn="base">
              <a:spcBef>
                <a:spcPct val="0"/>
              </a:spcBef>
              <a:spcAft>
                <a:spcPct val="0"/>
              </a:spcAft>
            </a:pPr>
            <a:fld id="{3262D1D7-D85E-438A-BCF9-168A5905AAC5}" type="slidenum">
              <a:rPr lang="en-US" altLang="en-US" smtClean="0"/>
              <a:pPr fontAlgn="base">
                <a:spcBef>
                  <a:spcPct val="0"/>
                </a:spcBef>
                <a:spcAft>
                  <a:spcPct val="0"/>
                </a:spcAft>
              </a:pPr>
              <a:t>82</a:t>
            </a:fld>
            <a:endParaRPr lang="en-US"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a:extLst>
              <a:ext uri="{FF2B5EF4-FFF2-40B4-BE49-F238E27FC236}">
                <a16:creationId xmlns:a16="http://schemas.microsoft.com/office/drawing/2014/main" id="{5D80ECFC-35E2-4634-AD3B-985583DB9685}"/>
              </a:ext>
            </a:extLst>
          </p:cNvPr>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2771" name="Notes Placeholder 2">
            <a:extLst>
              <a:ext uri="{FF2B5EF4-FFF2-40B4-BE49-F238E27FC236}">
                <a16:creationId xmlns:a16="http://schemas.microsoft.com/office/drawing/2014/main" id="{04988964-9211-4B9A-99D2-3E85B258D4C1}"/>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32772" name="Slide Number Placeholder 3">
            <a:extLst>
              <a:ext uri="{FF2B5EF4-FFF2-40B4-BE49-F238E27FC236}">
                <a16:creationId xmlns:a16="http://schemas.microsoft.com/office/drawing/2014/main" id="{5180C946-B85A-49E5-B539-F222D8E36230}"/>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fontAlgn="base">
              <a:spcBef>
                <a:spcPct val="0"/>
              </a:spcBef>
              <a:spcAft>
                <a:spcPct val="0"/>
              </a:spcAft>
            </a:pPr>
            <a:fld id="{7D1E6A48-4C2C-49E3-BE99-7B5A06934F9D}" type="slidenum">
              <a:rPr lang="en-US" altLang="en-US" smtClean="0"/>
              <a:pPr fontAlgn="base">
                <a:spcBef>
                  <a:spcPct val="0"/>
                </a:spcBef>
                <a:spcAft>
                  <a:spcPct val="0"/>
                </a:spcAft>
              </a:pPr>
              <a:t>8</a:t>
            </a:fld>
            <a:endParaRPr lang="en-US"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Image Placeholder 1">
            <a:extLst>
              <a:ext uri="{FF2B5EF4-FFF2-40B4-BE49-F238E27FC236}">
                <a16:creationId xmlns:a16="http://schemas.microsoft.com/office/drawing/2014/main" id="{659DCE34-B0C8-4A73-81DD-F3813F58A745}"/>
              </a:ext>
            </a:extLst>
          </p:cNvPr>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9" name="Notes Placeholder 2">
            <a:extLst>
              <a:ext uri="{FF2B5EF4-FFF2-40B4-BE49-F238E27FC236}">
                <a16:creationId xmlns:a16="http://schemas.microsoft.com/office/drawing/2014/main" id="{97F5845B-D7C6-4AC3-884F-A0696F664CF6}"/>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34820" name="Slide Number Placeholder 3">
            <a:extLst>
              <a:ext uri="{FF2B5EF4-FFF2-40B4-BE49-F238E27FC236}">
                <a16:creationId xmlns:a16="http://schemas.microsoft.com/office/drawing/2014/main" id="{A4764874-A894-48ED-BCFE-F02B581ACF2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fontAlgn="base">
              <a:spcBef>
                <a:spcPct val="0"/>
              </a:spcBef>
              <a:spcAft>
                <a:spcPct val="0"/>
              </a:spcAft>
            </a:pPr>
            <a:fld id="{3D394781-D9EF-441E-90C2-51F3665D1320}" type="slidenum">
              <a:rPr lang="en-US" altLang="en-US" smtClean="0"/>
              <a:pPr fontAlgn="base">
                <a:spcBef>
                  <a:spcPct val="0"/>
                </a:spcBef>
                <a:spcAft>
                  <a:spcPct val="0"/>
                </a:spcAft>
              </a:pPr>
              <a:t>9</a:t>
            </a:fld>
            <a:endParaRPr lang="en-US" alt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1_Title Slide_White">
    <p:spTree>
      <p:nvGrpSpPr>
        <p:cNvPr id="1" name=""/>
        <p:cNvGrpSpPr/>
        <p:nvPr/>
      </p:nvGrpSpPr>
      <p:grpSpPr>
        <a:xfrm>
          <a:off x="0" y="0"/>
          <a:ext cx="0" cy="0"/>
          <a:chOff x="0" y="0"/>
          <a:chExt cx="0" cy="0"/>
        </a:xfrm>
      </p:grpSpPr>
      <p:pic>
        <p:nvPicPr>
          <p:cNvPr id="4" name="Picture 9">
            <a:extLst>
              <a:ext uri="{FF2B5EF4-FFF2-40B4-BE49-F238E27FC236}">
                <a16:creationId xmlns:a16="http://schemas.microsoft.com/office/drawing/2014/main" id="{4AD9AB25-CAA0-45F4-802D-A328520EE2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0196" t="24742" r="7614" b="25085"/>
          <a:stretch>
            <a:fillRect/>
          </a:stretch>
        </p:blipFill>
        <p:spPr bwMode="auto">
          <a:xfrm>
            <a:off x="459318" y="661989"/>
            <a:ext cx="3812116" cy="674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1">
            <a:extLst>
              <a:ext uri="{FF2B5EF4-FFF2-40B4-BE49-F238E27FC236}">
                <a16:creationId xmlns:a16="http://schemas.microsoft.com/office/drawing/2014/main" id="{0A6DD565-4A3E-4F59-884D-71E0C01E94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45752" y="31750"/>
            <a:ext cx="1644649" cy="677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458725" y="2295728"/>
            <a:ext cx="7072233" cy="1253627"/>
          </a:xfrm>
          <a:noFill/>
        </p:spPr>
        <p:txBody>
          <a:bodyPr anchor="b">
            <a:noAutofit/>
          </a:bodyPr>
          <a:lstStyle>
            <a:lvl1pPr algn="l">
              <a:defRPr sz="4050">
                <a:solidFill>
                  <a:schemeClr val="accent1"/>
                </a:solidFill>
              </a:defRPr>
            </a:lvl1pPr>
          </a:lstStyle>
          <a:p>
            <a:r>
              <a:rPr lang="en-US" noProof="0"/>
              <a:t>Click to edit Master title style</a:t>
            </a:r>
            <a:endParaRPr lang="en-US" noProof="0" dirty="0"/>
          </a:p>
        </p:txBody>
      </p:sp>
      <p:sp>
        <p:nvSpPr>
          <p:cNvPr id="3" name="Subtitle 2"/>
          <p:cNvSpPr>
            <a:spLocks noGrp="1"/>
          </p:cNvSpPr>
          <p:nvPr>
            <p:ph type="subTitle" idx="1"/>
          </p:nvPr>
        </p:nvSpPr>
        <p:spPr>
          <a:xfrm>
            <a:off x="458725" y="3774310"/>
            <a:ext cx="7072233" cy="508228"/>
          </a:xfrm>
          <a:noFill/>
        </p:spPr>
        <p:txBody>
          <a:bodyPr/>
          <a:lstStyle>
            <a:lvl1pPr marL="0" indent="0" algn="l">
              <a:buNone/>
              <a:defRPr sz="15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noProof="0"/>
              <a:t>Click to edit Master subtitle style</a:t>
            </a:r>
            <a:endParaRPr lang="en-US" noProof="0" dirty="0"/>
          </a:p>
        </p:txBody>
      </p:sp>
    </p:spTree>
    <p:extLst>
      <p:ext uri="{BB962C8B-B14F-4D97-AF65-F5344CB8AC3E}">
        <p14:creationId xmlns:p14="http://schemas.microsoft.com/office/powerpoint/2010/main" val="39569432"/>
      </p:ext>
    </p:extLst>
  </p:cSld>
  <p:clrMapOvr>
    <a:masterClrMapping/>
  </p:clrMapOvr>
  <p:hf hd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Slide Number Placeholder 5">
            <a:extLst>
              <a:ext uri="{FF2B5EF4-FFF2-40B4-BE49-F238E27FC236}">
                <a16:creationId xmlns:a16="http://schemas.microsoft.com/office/drawing/2014/main" id="{85C8C9DB-D7E6-45B2-8D28-8C2E501C2FFB}"/>
              </a:ext>
            </a:extLst>
          </p:cNvPr>
          <p:cNvSpPr>
            <a:spLocks noGrp="1"/>
          </p:cNvSpPr>
          <p:nvPr>
            <p:ph type="sldNum" sz="quarter" idx="10"/>
          </p:nvPr>
        </p:nvSpPr>
        <p:spPr/>
        <p:txBody>
          <a:bodyPr/>
          <a:lstStyle>
            <a:lvl1pPr>
              <a:defRPr/>
            </a:lvl1pPr>
          </a:lstStyle>
          <a:p>
            <a:pPr>
              <a:defRPr/>
            </a:pPr>
            <a:fld id="{7ED85DB2-E081-4AB6-8964-08421D84C656}" type="slidenum">
              <a:rPr lang="en-US" altLang="en-US"/>
              <a:pPr>
                <a:defRPr/>
              </a:pPr>
              <a:t>‹#›</a:t>
            </a:fld>
            <a:endParaRPr lang="en-US" altLang="en-US"/>
          </a:p>
        </p:txBody>
      </p:sp>
    </p:spTree>
    <p:extLst>
      <p:ext uri="{BB962C8B-B14F-4D97-AF65-F5344CB8AC3E}">
        <p14:creationId xmlns:p14="http://schemas.microsoft.com/office/powerpoint/2010/main" val="28713258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5">
            <a:extLst>
              <a:ext uri="{FF2B5EF4-FFF2-40B4-BE49-F238E27FC236}">
                <a16:creationId xmlns:a16="http://schemas.microsoft.com/office/drawing/2014/main" id="{2CB64C7A-DC82-4700-AE5D-A762B368CE5B}"/>
              </a:ext>
            </a:extLst>
          </p:cNvPr>
          <p:cNvSpPr>
            <a:spLocks noGrp="1"/>
          </p:cNvSpPr>
          <p:nvPr>
            <p:ph type="sldNum" sz="quarter" idx="10"/>
          </p:nvPr>
        </p:nvSpPr>
        <p:spPr/>
        <p:txBody>
          <a:bodyPr/>
          <a:lstStyle>
            <a:lvl1pPr>
              <a:defRPr/>
            </a:lvl1pPr>
          </a:lstStyle>
          <a:p>
            <a:pPr>
              <a:defRPr/>
            </a:pPr>
            <a:fld id="{9DF2344A-1B3F-41F2-AA44-7F0FF6D34632}" type="slidenum">
              <a:rPr lang="en-US" altLang="en-US"/>
              <a:pPr>
                <a:defRPr/>
              </a:pPr>
              <a:t>‹#›</a:t>
            </a:fld>
            <a:endParaRPr lang="en-US" altLang="en-US"/>
          </a:p>
        </p:txBody>
      </p:sp>
    </p:spTree>
    <p:extLst>
      <p:ext uri="{BB962C8B-B14F-4D97-AF65-F5344CB8AC3E}">
        <p14:creationId xmlns:p14="http://schemas.microsoft.com/office/powerpoint/2010/main" val="7237998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blank" preserve="1">
  <p:cSld name="1_Closing Page">
    <p:bg>
      <p:bgPr>
        <a:solidFill>
          <a:schemeClr val="accent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8275953-52DD-496B-81E1-86B4D5276730}"/>
              </a:ext>
            </a:extLst>
          </p:cNvPr>
          <p:cNvSpPr/>
          <p:nvPr/>
        </p:nvSpPr>
        <p:spPr>
          <a:xfrm>
            <a:off x="0" y="0"/>
            <a:ext cx="12192000" cy="6858000"/>
          </a:xfrm>
          <a:prstGeom prst="rect">
            <a:avLst/>
          </a:prstGeom>
          <a:solidFill>
            <a:srgbClr val="E6E7E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 name="TextBox 2">
            <a:extLst>
              <a:ext uri="{FF2B5EF4-FFF2-40B4-BE49-F238E27FC236}">
                <a16:creationId xmlns:a16="http://schemas.microsoft.com/office/drawing/2014/main" id="{CD5ADA98-45E7-41B0-8057-0F13F5C310DD}"/>
              </a:ext>
            </a:extLst>
          </p:cNvPr>
          <p:cNvSpPr txBox="1"/>
          <p:nvPr/>
        </p:nvSpPr>
        <p:spPr>
          <a:xfrm>
            <a:off x="2853268" y="2755901"/>
            <a:ext cx="6481233" cy="646113"/>
          </a:xfrm>
          <a:prstGeom prst="rect">
            <a:avLst/>
          </a:prstGeom>
          <a:noFill/>
        </p:spPr>
        <p:txBody>
          <a:bodyPr wrap="square">
            <a:spAutoFit/>
          </a:bodyPr>
          <a:lstStyle/>
          <a:p>
            <a:pPr algn="ctr" eaLnBrk="1" fontAlgn="auto" hangingPunct="1">
              <a:spcBef>
                <a:spcPts val="0"/>
              </a:spcBef>
              <a:spcAft>
                <a:spcPts val="0"/>
              </a:spcAft>
              <a:defRPr/>
            </a:pPr>
            <a:r>
              <a:rPr lang="en-US" sz="3600" b="1" spc="600" dirty="0">
                <a:solidFill>
                  <a:schemeClr val="accent1"/>
                </a:solidFill>
                <a:latin typeface="+mn-lt"/>
              </a:rPr>
              <a:t>THANK Y</a:t>
            </a:r>
            <a:r>
              <a:rPr lang="en-US" sz="3600" b="1" spc="600" dirty="0">
                <a:solidFill>
                  <a:schemeClr val="accent5"/>
                </a:solidFill>
                <a:latin typeface="+mn-lt"/>
              </a:rPr>
              <a:t>O</a:t>
            </a:r>
            <a:r>
              <a:rPr lang="en-US" sz="3600" b="1" spc="600" dirty="0">
                <a:solidFill>
                  <a:schemeClr val="accent1"/>
                </a:solidFill>
                <a:latin typeface="+mn-lt"/>
              </a:rPr>
              <a:t>U</a:t>
            </a:r>
          </a:p>
        </p:txBody>
      </p:sp>
      <p:pic>
        <p:nvPicPr>
          <p:cNvPr id="4" name="Picture 12">
            <a:extLst>
              <a:ext uri="{FF2B5EF4-FFF2-40B4-BE49-F238E27FC236}">
                <a16:creationId xmlns:a16="http://schemas.microsoft.com/office/drawing/2014/main" id="{77F560DB-ED84-497A-A43E-4A99EC334E1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0196" t="24742" r="7614" b="25085"/>
          <a:stretch>
            <a:fillRect/>
          </a:stretch>
        </p:blipFill>
        <p:spPr bwMode="auto">
          <a:xfrm>
            <a:off x="4508500" y="4687888"/>
            <a:ext cx="3160184"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3">
            <a:extLst>
              <a:ext uri="{FF2B5EF4-FFF2-40B4-BE49-F238E27FC236}">
                <a16:creationId xmlns:a16="http://schemas.microsoft.com/office/drawing/2014/main" id="{221DB940-122E-42A8-9506-61D9FBDE8F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384" y="6319838"/>
            <a:ext cx="12192000" cy="538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99285745"/>
      </p:ext>
    </p:extLst>
  </p:cSld>
  <p:clrMapOvr>
    <a:masterClrMapping/>
  </p:clrMapOvr>
  <p:hf hd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olors">
    <p:spTree>
      <p:nvGrpSpPr>
        <p:cNvPr id="1" name=""/>
        <p:cNvGrpSpPr/>
        <p:nvPr/>
      </p:nvGrpSpPr>
      <p:grpSpPr>
        <a:xfrm>
          <a:off x="0" y="0"/>
          <a:ext cx="0" cy="0"/>
          <a:chOff x="0" y="0"/>
          <a:chExt cx="0" cy="0"/>
        </a:xfrm>
      </p:grpSpPr>
      <p:pic>
        <p:nvPicPr>
          <p:cNvPr id="2" name="Picture 9">
            <a:extLst>
              <a:ext uri="{FF2B5EF4-FFF2-40B4-BE49-F238E27FC236}">
                <a16:creationId xmlns:a16="http://schemas.microsoft.com/office/drawing/2014/main" id="{FEBAA130-1DAA-4064-B69B-97B2EDC5F1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188913"/>
            <a:ext cx="10287000" cy="5962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lide Number Placeholder 2">
            <a:extLst>
              <a:ext uri="{FF2B5EF4-FFF2-40B4-BE49-F238E27FC236}">
                <a16:creationId xmlns:a16="http://schemas.microsoft.com/office/drawing/2014/main" id="{78A9DFA3-3A67-4E07-8275-714635329E16}"/>
              </a:ext>
            </a:extLst>
          </p:cNvPr>
          <p:cNvSpPr>
            <a:spLocks noGrp="1"/>
          </p:cNvSpPr>
          <p:nvPr>
            <p:ph type="sldNum" sz="quarter" idx="10"/>
          </p:nvPr>
        </p:nvSpPr>
        <p:spPr/>
        <p:txBody>
          <a:bodyPr/>
          <a:lstStyle>
            <a:lvl1pPr>
              <a:defRPr/>
            </a:lvl1pPr>
          </a:lstStyle>
          <a:p>
            <a:pPr>
              <a:defRPr/>
            </a:pPr>
            <a:fld id="{9A08C6ED-3743-42D2-BF36-E8DE7059A066}" type="slidenum">
              <a:rPr lang="en-US" altLang="en-US"/>
              <a:pPr>
                <a:defRPr/>
              </a:pPr>
              <a:t>‹#›</a:t>
            </a:fld>
            <a:endParaRPr lang="en-US" altLang="en-US"/>
          </a:p>
        </p:txBody>
      </p:sp>
    </p:spTree>
    <p:extLst>
      <p:ext uri="{BB962C8B-B14F-4D97-AF65-F5344CB8AC3E}">
        <p14:creationId xmlns:p14="http://schemas.microsoft.com/office/powerpoint/2010/main" val="3042509759"/>
      </p:ext>
    </p:extLst>
  </p:cSld>
  <p:clrMapOvr>
    <a:masterClrMapping/>
  </p:clrMapOvr>
  <p:hf hdr="0" dt="0"/>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59F8C547-8B18-4350-AFFB-0F7ABFC7FB32}"/>
              </a:ext>
            </a:extLst>
          </p:cNvPr>
          <p:cNvSpPr>
            <a:spLocks noGrp="1"/>
          </p:cNvSpPr>
          <p:nvPr>
            <p:ph type="dt" sz="half" idx="10"/>
          </p:nvPr>
        </p:nvSpPr>
        <p:spPr>
          <a:xfrm>
            <a:off x="0" y="0"/>
            <a:ext cx="0" cy="0"/>
          </a:xfrm>
        </p:spPr>
        <p:txBody>
          <a:bodyPr/>
          <a:lstStyle>
            <a:lvl1pPr eaLnBrk="1" fontAlgn="auto" hangingPunct="1">
              <a:spcBef>
                <a:spcPts val="0"/>
              </a:spcBef>
              <a:spcAft>
                <a:spcPts val="0"/>
              </a:spcAft>
              <a:defRPr>
                <a:latin typeface="+mn-lt"/>
              </a:defRPr>
            </a:lvl1pPr>
          </a:lstStyle>
          <a:p>
            <a:pPr>
              <a:defRPr/>
            </a:pPr>
            <a:fld id="{E12F447C-0B41-4F5C-A19C-255D6E8A9874}" type="datetimeFigureOut">
              <a:rPr lang="en-US"/>
              <a:pPr>
                <a:defRPr/>
              </a:pPr>
              <a:t>11/19/2021</a:t>
            </a:fld>
            <a:endParaRPr lang="en-US"/>
          </a:p>
        </p:txBody>
      </p:sp>
      <p:sp>
        <p:nvSpPr>
          <p:cNvPr id="5" name="Footer Placeholder 4">
            <a:extLst>
              <a:ext uri="{FF2B5EF4-FFF2-40B4-BE49-F238E27FC236}">
                <a16:creationId xmlns:a16="http://schemas.microsoft.com/office/drawing/2014/main" id="{C722B025-5657-4453-943B-206599C7C15A}"/>
              </a:ext>
            </a:extLst>
          </p:cNvPr>
          <p:cNvSpPr>
            <a:spLocks noGrp="1"/>
          </p:cNvSpPr>
          <p:nvPr>
            <p:ph type="ftr" sz="quarter" idx="11"/>
          </p:nvPr>
        </p:nvSpPr>
        <p:spPr>
          <a:xfrm>
            <a:off x="0" y="0"/>
            <a:ext cx="0" cy="0"/>
          </a:xfrm>
        </p:spPr>
        <p:txBody>
          <a:bodyPr/>
          <a:lstStyle>
            <a:lvl1pPr eaLnBrk="1" fontAlgn="auto" hangingPunct="1">
              <a:spcBef>
                <a:spcPts val="0"/>
              </a:spcBef>
              <a:spcAft>
                <a:spcPts val="0"/>
              </a:spcAft>
              <a:defRPr>
                <a:latin typeface="+mn-lt"/>
              </a:defRPr>
            </a:lvl1pPr>
          </a:lstStyle>
          <a:p>
            <a:pPr>
              <a:defRPr/>
            </a:pPr>
            <a:endParaRPr lang="en-US"/>
          </a:p>
        </p:txBody>
      </p:sp>
      <p:sp>
        <p:nvSpPr>
          <p:cNvPr id="6" name="Slide Number Placeholder 5">
            <a:extLst>
              <a:ext uri="{FF2B5EF4-FFF2-40B4-BE49-F238E27FC236}">
                <a16:creationId xmlns:a16="http://schemas.microsoft.com/office/drawing/2014/main" id="{33C9C998-CF70-478F-BED2-9C44E4213C5B}"/>
              </a:ext>
            </a:extLst>
          </p:cNvPr>
          <p:cNvSpPr>
            <a:spLocks noGrp="1"/>
          </p:cNvSpPr>
          <p:nvPr>
            <p:ph type="sldNum" sz="quarter" idx="12"/>
          </p:nvPr>
        </p:nvSpPr>
        <p:spPr/>
        <p:txBody>
          <a:bodyPr/>
          <a:lstStyle>
            <a:lvl1pPr>
              <a:defRPr/>
            </a:lvl1pPr>
          </a:lstStyle>
          <a:p>
            <a:pPr>
              <a:defRPr/>
            </a:pPr>
            <a:fld id="{02F10678-89D8-40F8-AD14-97B208F3F333}" type="slidenum">
              <a:rPr lang="en-US"/>
              <a:pPr>
                <a:defRPr/>
              </a:pPr>
              <a:t>‹#›</a:t>
            </a:fld>
            <a:endParaRPr lang="en-US"/>
          </a:p>
        </p:txBody>
      </p:sp>
    </p:spTree>
    <p:extLst>
      <p:ext uri="{BB962C8B-B14F-4D97-AF65-F5344CB8AC3E}">
        <p14:creationId xmlns:p14="http://schemas.microsoft.com/office/powerpoint/2010/main" val="126807262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266845B-85C8-4223-8278-E070920129A2}"/>
              </a:ext>
            </a:extLst>
          </p:cNvPr>
          <p:cNvSpPr>
            <a:spLocks noGrp="1"/>
          </p:cNvSpPr>
          <p:nvPr>
            <p:ph type="dt" sz="half" idx="10"/>
          </p:nvPr>
        </p:nvSpPr>
        <p:spPr>
          <a:xfrm>
            <a:off x="0" y="0"/>
            <a:ext cx="0" cy="0"/>
          </a:xfrm>
        </p:spPr>
        <p:txBody>
          <a:bodyPr/>
          <a:lstStyle>
            <a:lvl1pPr eaLnBrk="1" fontAlgn="auto" hangingPunct="1">
              <a:spcBef>
                <a:spcPts val="0"/>
              </a:spcBef>
              <a:spcAft>
                <a:spcPts val="0"/>
              </a:spcAft>
              <a:defRPr>
                <a:latin typeface="+mn-lt"/>
              </a:defRPr>
            </a:lvl1pPr>
          </a:lstStyle>
          <a:p>
            <a:pPr>
              <a:defRPr/>
            </a:pPr>
            <a:fld id="{DE47B8F2-F4C5-4C97-B908-00B2510DBE75}" type="datetime1">
              <a:rPr lang="en-US"/>
              <a:pPr>
                <a:defRPr/>
              </a:pPr>
              <a:t>11/19/2021</a:t>
            </a:fld>
            <a:endParaRPr lang="en-US" dirty="0"/>
          </a:p>
        </p:txBody>
      </p:sp>
      <p:sp>
        <p:nvSpPr>
          <p:cNvPr id="5" name="Footer Placeholder 4">
            <a:extLst>
              <a:ext uri="{FF2B5EF4-FFF2-40B4-BE49-F238E27FC236}">
                <a16:creationId xmlns:a16="http://schemas.microsoft.com/office/drawing/2014/main" id="{60E06A9C-7C3B-4FED-A377-1BCE15E2EECF}"/>
              </a:ext>
            </a:extLst>
          </p:cNvPr>
          <p:cNvSpPr>
            <a:spLocks noGrp="1"/>
          </p:cNvSpPr>
          <p:nvPr>
            <p:ph type="ftr" sz="quarter" idx="11"/>
          </p:nvPr>
        </p:nvSpPr>
        <p:spPr>
          <a:xfrm>
            <a:off x="0" y="0"/>
            <a:ext cx="0" cy="0"/>
          </a:xfrm>
        </p:spPr>
        <p:txBody>
          <a:bodyPr/>
          <a:lstStyle>
            <a:lvl1pPr eaLnBrk="1" fontAlgn="auto" hangingPunct="1">
              <a:spcBef>
                <a:spcPts val="0"/>
              </a:spcBef>
              <a:spcAft>
                <a:spcPts val="0"/>
              </a:spcAft>
              <a:defRPr>
                <a:latin typeface="+mn-lt"/>
              </a:defRPr>
            </a:lvl1pPr>
          </a:lstStyle>
          <a:p>
            <a:pPr>
              <a:defRPr/>
            </a:pPr>
            <a:r>
              <a:rPr lang="en-US"/>
              <a:t>© Verisk Health, Inc.</a:t>
            </a:r>
          </a:p>
        </p:txBody>
      </p:sp>
      <p:sp>
        <p:nvSpPr>
          <p:cNvPr id="6" name="Slide Number Placeholder 5">
            <a:extLst>
              <a:ext uri="{FF2B5EF4-FFF2-40B4-BE49-F238E27FC236}">
                <a16:creationId xmlns:a16="http://schemas.microsoft.com/office/drawing/2014/main" id="{A459F06B-1FF6-41E6-A6D0-76EE3AE38620}"/>
              </a:ext>
            </a:extLst>
          </p:cNvPr>
          <p:cNvSpPr>
            <a:spLocks noGrp="1"/>
          </p:cNvSpPr>
          <p:nvPr>
            <p:ph type="sldNum" sz="quarter" idx="12"/>
          </p:nvPr>
        </p:nvSpPr>
        <p:spPr/>
        <p:txBody>
          <a:bodyPr/>
          <a:lstStyle>
            <a:lvl1pPr>
              <a:defRPr/>
            </a:lvl1pPr>
          </a:lstStyle>
          <a:p>
            <a:pPr>
              <a:defRPr/>
            </a:pPr>
            <a:fld id="{92D48DAC-B6E0-4F5D-B8D4-F69DA70DDA13}" type="slidenum">
              <a:rPr lang="en-US" altLang="en-US"/>
              <a:pPr>
                <a:defRPr/>
              </a:pPr>
              <a:t>‹#›</a:t>
            </a:fld>
            <a:endParaRPr lang="en-US" altLang="en-US"/>
          </a:p>
        </p:txBody>
      </p:sp>
    </p:spTree>
    <p:extLst>
      <p:ext uri="{BB962C8B-B14F-4D97-AF65-F5344CB8AC3E}">
        <p14:creationId xmlns:p14="http://schemas.microsoft.com/office/powerpoint/2010/main" val="216990628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224368" y="-228600"/>
            <a:ext cx="9935633" cy="1143000"/>
          </a:xfrm>
        </p:spPr>
        <p:txBody>
          <a:bodyPr/>
          <a:lstStyle/>
          <a:p>
            <a:r>
              <a:rPr lang="en-US"/>
              <a:t>Click to edit Master title style</a:t>
            </a:r>
          </a:p>
        </p:txBody>
      </p:sp>
      <p:sp>
        <p:nvSpPr>
          <p:cNvPr id="3" name="Text Placeholder 2"/>
          <p:cNvSpPr>
            <a:spLocks noGrp="1"/>
          </p:cNvSpPr>
          <p:nvPr>
            <p:ph type="body" sz="half" idx="1"/>
          </p:nvPr>
        </p:nvSpPr>
        <p:spPr>
          <a:xfrm>
            <a:off x="711200" y="1150938"/>
            <a:ext cx="5384800" cy="4525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6299200" y="1150939"/>
            <a:ext cx="5384800" cy="21859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6299200" y="3489326"/>
            <a:ext cx="53848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618901C8-F682-4006-80B9-BF4E5662FFD3}"/>
              </a:ext>
            </a:extLst>
          </p:cNvPr>
          <p:cNvSpPr>
            <a:spLocks noGrp="1" noChangeArrowheads="1"/>
          </p:cNvSpPr>
          <p:nvPr>
            <p:ph type="dt" sz="half" idx="10"/>
          </p:nvPr>
        </p:nvSpPr>
        <p:spPr>
          <a:xfrm>
            <a:off x="0" y="0"/>
            <a:ext cx="0" cy="0"/>
          </a:xfrm>
        </p:spPr>
        <p:txBody>
          <a:bodyPr/>
          <a:lstStyle>
            <a:lvl1pPr eaLnBrk="1" fontAlgn="auto" hangingPunct="1">
              <a:spcBef>
                <a:spcPts val="0"/>
              </a:spcBef>
              <a:spcAft>
                <a:spcPts val="0"/>
              </a:spcAft>
              <a:defRPr>
                <a:latin typeface="+mn-lt"/>
              </a:defRPr>
            </a:lvl1pPr>
          </a:lstStyle>
          <a:p>
            <a:pPr>
              <a:defRPr/>
            </a:pPr>
            <a:fld id="{62728694-3D5E-487E-A6A2-F0DD047A6D35}" type="datetime5">
              <a:rPr lang="en-US"/>
              <a:pPr>
                <a:defRPr/>
              </a:pPr>
              <a:t>19-Nov-21</a:t>
            </a:fld>
            <a:endParaRPr lang="en-US"/>
          </a:p>
        </p:txBody>
      </p:sp>
      <p:sp>
        <p:nvSpPr>
          <p:cNvPr id="7" name="Rectangle 5">
            <a:extLst>
              <a:ext uri="{FF2B5EF4-FFF2-40B4-BE49-F238E27FC236}">
                <a16:creationId xmlns:a16="http://schemas.microsoft.com/office/drawing/2014/main" id="{946A7D02-42C5-4653-ACE4-289F62030BFA}"/>
              </a:ext>
            </a:extLst>
          </p:cNvPr>
          <p:cNvSpPr>
            <a:spLocks noGrp="1" noChangeArrowheads="1"/>
          </p:cNvSpPr>
          <p:nvPr>
            <p:ph type="ftr" sz="quarter" idx="11"/>
          </p:nvPr>
        </p:nvSpPr>
        <p:spPr>
          <a:xfrm>
            <a:off x="0" y="0"/>
            <a:ext cx="0" cy="0"/>
          </a:xfrm>
        </p:spPr>
        <p:txBody>
          <a:bodyPr/>
          <a:lstStyle>
            <a:lvl1pPr eaLnBrk="1" fontAlgn="auto" hangingPunct="1">
              <a:spcBef>
                <a:spcPts val="0"/>
              </a:spcBef>
              <a:spcAft>
                <a:spcPts val="0"/>
              </a:spcAft>
              <a:defRPr>
                <a:latin typeface="+mn-lt"/>
              </a:defRPr>
            </a:lvl1pPr>
          </a:lstStyle>
          <a:p>
            <a:pPr>
              <a:defRPr/>
            </a:pPr>
            <a:r>
              <a:rPr lang="en-US"/>
              <a:t>©2009 D2HawkeyeServices, All Rights Reserved.</a:t>
            </a:r>
          </a:p>
        </p:txBody>
      </p:sp>
      <p:sp>
        <p:nvSpPr>
          <p:cNvPr id="8" name="Rectangle 6">
            <a:extLst>
              <a:ext uri="{FF2B5EF4-FFF2-40B4-BE49-F238E27FC236}">
                <a16:creationId xmlns:a16="http://schemas.microsoft.com/office/drawing/2014/main" id="{61250E1D-234B-4D06-9D2B-DB55513449C1}"/>
              </a:ext>
            </a:extLst>
          </p:cNvPr>
          <p:cNvSpPr>
            <a:spLocks noGrp="1" noChangeArrowheads="1"/>
          </p:cNvSpPr>
          <p:nvPr>
            <p:ph type="sldNum" sz="quarter" idx="12"/>
          </p:nvPr>
        </p:nvSpPr>
        <p:spPr/>
        <p:txBody>
          <a:bodyPr/>
          <a:lstStyle>
            <a:lvl1pPr>
              <a:defRPr/>
            </a:lvl1pPr>
          </a:lstStyle>
          <a:p>
            <a:pPr>
              <a:defRPr/>
            </a:pPr>
            <a:fld id="{081CC352-441D-4086-857A-5887A2C13F05}" type="slidenum">
              <a:rPr lang="en-US" altLang="en-US"/>
              <a:pPr>
                <a:defRPr/>
              </a:pPr>
              <a:t>‹#›</a:t>
            </a:fld>
            <a:endParaRPr lang="en-US" altLang="en-US"/>
          </a:p>
        </p:txBody>
      </p:sp>
    </p:spTree>
    <p:extLst>
      <p:ext uri="{BB962C8B-B14F-4D97-AF65-F5344CB8AC3E}">
        <p14:creationId xmlns:p14="http://schemas.microsoft.com/office/powerpoint/2010/main" val="159966616"/>
      </p:ext>
    </p:extLst>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4ADCE75E-634E-4893-98E5-AD48B1570B45}"/>
              </a:ext>
            </a:extLst>
          </p:cNvPr>
          <p:cNvSpPr>
            <a:spLocks noGrp="1"/>
          </p:cNvSpPr>
          <p:nvPr>
            <p:ph type="dt" sz="half" idx="10"/>
          </p:nvPr>
        </p:nvSpPr>
        <p:spPr>
          <a:xfrm>
            <a:off x="0" y="0"/>
            <a:ext cx="0" cy="0"/>
          </a:xfrm>
        </p:spPr>
        <p:txBody>
          <a:bodyPr/>
          <a:lstStyle>
            <a:lvl1pPr eaLnBrk="1" fontAlgn="auto" hangingPunct="1">
              <a:spcBef>
                <a:spcPts val="0"/>
              </a:spcBef>
              <a:spcAft>
                <a:spcPts val="0"/>
              </a:spcAft>
              <a:defRPr>
                <a:latin typeface="+mn-lt"/>
              </a:defRPr>
            </a:lvl1pPr>
          </a:lstStyle>
          <a:p>
            <a:pPr>
              <a:defRPr/>
            </a:pPr>
            <a:fld id="{78A846C5-D800-47BC-8B23-639F0D9FC093}" type="datetime1">
              <a:rPr lang="en-US"/>
              <a:pPr>
                <a:defRPr/>
              </a:pPr>
              <a:t>11/19/2021</a:t>
            </a:fld>
            <a:endParaRPr lang="en-US" dirty="0"/>
          </a:p>
        </p:txBody>
      </p:sp>
      <p:sp>
        <p:nvSpPr>
          <p:cNvPr id="6" name="Footer Placeholder 4">
            <a:extLst>
              <a:ext uri="{FF2B5EF4-FFF2-40B4-BE49-F238E27FC236}">
                <a16:creationId xmlns:a16="http://schemas.microsoft.com/office/drawing/2014/main" id="{93C1E6F1-128A-4B4F-81D4-C1C320FE729A}"/>
              </a:ext>
            </a:extLst>
          </p:cNvPr>
          <p:cNvSpPr>
            <a:spLocks noGrp="1"/>
          </p:cNvSpPr>
          <p:nvPr>
            <p:ph type="ftr" sz="quarter" idx="11"/>
          </p:nvPr>
        </p:nvSpPr>
        <p:spPr>
          <a:xfrm>
            <a:off x="0" y="0"/>
            <a:ext cx="0" cy="0"/>
          </a:xfrm>
        </p:spPr>
        <p:txBody>
          <a:bodyPr/>
          <a:lstStyle>
            <a:lvl1pPr eaLnBrk="1" fontAlgn="auto" hangingPunct="1">
              <a:spcBef>
                <a:spcPts val="0"/>
              </a:spcBef>
              <a:spcAft>
                <a:spcPts val="0"/>
              </a:spcAft>
              <a:defRPr>
                <a:latin typeface="+mn-lt"/>
              </a:defRPr>
            </a:lvl1pPr>
          </a:lstStyle>
          <a:p>
            <a:pPr>
              <a:defRPr/>
            </a:pPr>
            <a:r>
              <a:rPr lang="en-US"/>
              <a:t>© Verisk Health, Inc.</a:t>
            </a:r>
          </a:p>
        </p:txBody>
      </p:sp>
      <p:sp>
        <p:nvSpPr>
          <p:cNvPr id="7" name="Slide Number Placeholder 5">
            <a:extLst>
              <a:ext uri="{FF2B5EF4-FFF2-40B4-BE49-F238E27FC236}">
                <a16:creationId xmlns:a16="http://schemas.microsoft.com/office/drawing/2014/main" id="{F8F870B0-EDA1-49AF-BB2D-4F75F8BDBB87}"/>
              </a:ext>
            </a:extLst>
          </p:cNvPr>
          <p:cNvSpPr>
            <a:spLocks noGrp="1"/>
          </p:cNvSpPr>
          <p:nvPr>
            <p:ph type="sldNum" sz="quarter" idx="12"/>
          </p:nvPr>
        </p:nvSpPr>
        <p:spPr/>
        <p:txBody>
          <a:bodyPr/>
          <a:lstStyle>
            <a:lvl1pPr>
              <a:defRPr/>
            </a:lvl1pPr>
          </a:lstStyle>
          <a:p>
            <a:pPr>
              <a:defRPr/>
            </a:pPr>
            <a:fld id="{A932B393-1FBE-4838-BC96-6E58CD54F281}" type="slidenum">
              <a:rPr lang="en-US" altLang="en-US"/>
              <a:pPr>
                <a:defRPr/>
              </a:pPr>
              <a:t>‹#›</a:t>
            </a:fld>
            <a:endParaRPr lang="en-US" altLang="en-US"/>
          </a:p>
        </p:txBody>
      </p:sp>
    </p:spTree>
    <p:extLst>
      <p:ext uri="{BB962C8B-B14F-4D97-AF65-F5344CB8AC3E}">
        <p14:creationId xmlns:p14="http://schemas.microsoft.com/office/powerpoint/2010/main" val="204046907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Title, Content, Subheading">
    <p:spTree>
      <p:nvGrpSpPr>
        <p:cNvPr id="1" name=""/>
        <p:cNvGrpSpPr/>
        <p:nvPr/>
      </p:nvGrpSpPr>
      <p:grpSpPr>
        <a:xfrm>
          <a:off x="0" y="0"/>
          <a:ext cx="0" cy="0"/>
          <a:chOff x="0" y="0"/>
          <a:chExt cx="0" cy="0"/>
        </a:xfrm>
      </p:grpSpPr>
      <p:sp>
        <p:nvSpPr>
          <p:cNvPr id="2" name="Title 1"/>
          <p:cNvSpPr>
            <a:spLocks noGrp="1"/>
          </p:cNvSpPr>
          <p:nvPr>
            <p:ph type="title"/>
          </p:nvPr>
        </p:nvSpPr>
        <p:spPr>
          <a:xfrm>
            <a:off x="304800" y="339344"/>
            <a:ext cx="11582400" cy="640080"/>
          </a:xfrm>
        </p:spPr>
        <p:txBody>
          <a:bodyPr/>
          <a:lstStyle/>
          <a:p>
            <a:r>
              <a:rPr lang="en-US"/>
              <a:t>Click to edit Master title style</a:t>
            </a:r>
            <a:endParaRPr lang="en-US" dirty="0"/>
          </a:p>
        </p:txBody>
      </p:sp>
      <p:sp>
        <p:nvSpPr>
          <p:cNvPr id="3" name="Content Placeholder 2"/>
          <p:cNvSpPr>
            <a:spLocks noGrp="1"/>
          </p:cNvSpPr>
          <p:nvPr>
            <p:ph idx="1"/>
          </p:nvPr>
        </p:nvSpPr>
        <p:spPr>
          <a:xfrm>
            <a:off x="304800" y="1665935"/>
            <a:ext cx="11582400" cy="4937760"/>
          </a:xfrm>
        </p:spPr>
        <p:txBody>
          <a:bodyPr/>
          <a:lstStyle>
            <a:lvl3pPr>
              <a:defRPr>
                <a:solidFill>
                  <a:schemeClr val="accent3">
                    <a:lumMod val="50000"/>
                  </a:schemeClr>
                </a:solidFill>
              </a:defRPr>
            </a:lvl3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304800" y="947737"/>
            <a:ext cx="11582400" cy="568325"/>
          </a:xfrm>
        </p:spPr>
        <p:txBody>
          <a:bodyPr anchor="b"/>
          <a:lstStyle>
            <a:lvl1pPr marL="0" indent="0">
              <a:spcBef>
                <a:spcPts val="0"/>
              </a:spcBef>
              <a:buNone/>
              <a:defRPr sz="2800">
                <a:solidFill>
                  <a:schemeClr val="tx1">
                    <a:lumMod val="65000"/>
                    <a:lumOff val="35000"/>
                  </a:schemeClr>
                </a:solidFill>
              </a:defRPr>
            </a:lvl1pPr>
            <a:lvl2pPr marL="0" indent="0">
              <a:spcBef>
                <a:spcPts val="0"/>
              </a:spcBef>
              <a:buNone/>
              <a:defRPr sz="2800"/>
            </a:lvl2pPr>
            <a:lvl3pPr marL="0" indent="0">
              <a:spcBef>
                <a:spcPts val="0"/>
              </a:spcBef>
              <a:buNone/>
              <a:defRPr sz="2800"/>
            </a:lvl3pPr>
            <a:lvl4pPr marL="0" indent="0">
              <a:spcBef>
                <a:spcPts val="0"/>
              </a:spcBef>
              <a:buNone/>
              <a:defRPr sz="2800"/>
            </a:lvl4pPr>
            <a:lvl5pPr marL="0" indent="0">
              <a:spcBef>
                <a:spcPts val="0"/>
              </a:spcBef>
              <a:buNone/>
              <a:defRPr sz="2800"/>
            </a:lvl5pPr>
          </a:lstStyle>
          <a:p>
            <a:pPr lvl="0"/>
            <a:r>
              <a:rPr lang="en-US"/>
              <a:t>Click to edit Master text styles</a:t>
            </a:r>
          </a:p>
        </p:txBody>
      </p:sp>
      <p:sp>
        <p:nvSpPr>
          <p:cNvPr id="5" name="Date Placeholder 3">
            <a:extLst>
              <a:ext uri="{FF2B5EF4-FFF2-40B4-BE49-F238E27FC236}">
                <a16:creationId xmlns:a16="http://schemas.microsoft.com/office/drawing/2014/main" id="{A24ED6A2-266A-4154-A006-1E18F938AF67}"/>
              </a:ext>
            </a:extLst>
          </p:cNvPr>
          <p:cNvSpPr>
            <a:spLocks noGrp="1"/>
          </p:cNvSpPr>
          <p:nvPr>
            <p:ph type="dt" sz="half" idx="14"/>
          </p:nvPr>
        </p:nvSpPr>
        <p:spPr>
          <a:xfrm>
            <a:off x="0" y="0"/>
            <a:ext cx="0" cy="0"/>
          </a:xfrm>
        </p:spPr>
        <p:txBody>
          <a:bodyPr/>
          <a:lstStyle>
            <a:lvl1pPr eaLnBrk="1" fontAlgn="auto" hangingPunct="1">
              <a:spcBef>
                <a:spcPts val="0"/>
              </a:spcBef>
              <a:spcAft>
                <a:spcPts val="0"/>
              </a:spcAft>
              <a:defRPr>
                <a:latin typeface="+mn-lt"/>
              </a:defRPr>
            </a:lvl1pPr>
          </a:lstStyle>
          <a:p>
            <a:pPr>
              <a:defRPr/>
            </a:pPr>
            <a:fld id="{38A59051-E2EE-4CB5-8529-E4F46B0C760A}" type="datetime1">
              <a:rPr lang="en-US"/>
              <a:pPr>
                <a:defRPr/>
              </a:pPr>
              <a:t>11/19/2021</a:t>
            </a:fld>
            <a:endParaRPr lang="en-US" dirty="0"/>
          </a:p>
        </p:txBody>
      </p:sp>
      <p:sp>
        <p:nvSpPr>
          <p:cNvPr id="6" name="Footer Placeholder 4">
            <a:extLst>
              <a:ext uri="{FF2B5EF4-FFF2-40B4-BE49-F238E27FC236}">
                <a16:creationId xmlns:a16="http://schemas.microsoft.com/office/drawing/2014/main" id="{9764210E-155E-4DA6-9BD1-9AD24DAA69EC}"/>
              </a:ext>
            </a:extLst>
          </p:cNvPr>
          <p:cNvSpPr>
            <a:spLocks noGrp="1"/>
          </p:cNvSpPr>
          <p:nvPr>
            <p:ph type="ftr" sz="quarter" idx="15"/>
          </p:nvPr>
        </p:nvSpPr>
        <p:spPr>
          <a:xfrm>
            <a:off x="0" y="0"/>
            <a:ext cx="0" cy="0"/>
          </a:xfrm>
        </p:spPr>
        <p:txBody>
          <a:bodyPr/>
          <a:lstStyle>
            <a:lvl1pPr eaLnBrk="1" fontAlgn="auto" hangingPunct="1">
              <a:spcBef>
                <a:spcPts val="0"/>
              </a:spcBef>
              <a:spcAft>
                <a:spcPts val="0"/>
              </a:spcAft>
              <a:defRPr>
                <a:latin typeface="+mn-lt"/>
              </a:defRPr>
            </a:lvl1pPr>
          </a:lstStyle>
          <a:p>
            <a:pPr>
              <a:defRPr/>
            </a:pPr>
            <a:r>
              <a:rPr lang="en-US"/>
              <a:t>© Verisk Health, Inc.</a:t>
            </a:r>
          </a:p>
        </p:txBody>
      </p:sp>
      <p:sp>
        <p:nvSpPr>
          <p:cNvPr id="7" name="Slide Number Placeholder 5">
            <a:extLst>
              <a:ext uri="{FF2B5EF4-FFF2-40B4-BE49-F238E27FC236}">
                <a16:creationId xmlns:a16="http://schemas.microsoft.com/office/drawing/2014/main" id="{5C1AD8DA-30F4-42D9-B37D-3430AAF6A6F2}"/>
              </a:ext>
            </a:extLst>
          </p:cNvPr>
          <p:cNvSpPr>
            <a:spLocks noGrp="1"/>
          </p:cNvSpPr>
          <p:nvPr>
            <p:ph type="sldNum" sz="quarter" idx="16"/>
          </p:nvPr>
        </p:nvSpPr>
        <p:spPr/>
        <p:txBody>
          <a:bodyPr/>
          <a:lstStyle>
            <a:lvl1pPr>
              <a:defRPr/>
            </a:lvl1pPr>
          </a:lstStyle>
          <a:p>
            <a:pPr>
              <a:defRPr/>
            </a:pPr>
            <a:fld id="{41D91F3D-58EB-42B3-9F9F-35167CD6815D}" type="slidenum">
              <a:rPr lang="en-US" altLang="en-US"/>
              <a:pPr>
                <a:defRPr/>
              </a:pPr>
              <a:t>‹#›</a:t>
            </a:fld>
            <a:endParaRPr lang="en-US" altLang="en-US"/>
          </a:p>
        </p:txBody>
      </p:sp>
    </p:spTree>
    <p:extLst>
      <p:ext uri="{BB962C8B-B14F-4D97-AF65-F5344CB8AC3E}">
        <p14:creationId xmlns:p14="http://schemas.microsoft.com/office/powerpoint/2010/main" val="266910323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9298FA3-99D8-4466-8414-443D149904CD}"/>
              </a:ext>
            </a:extLst>
          </p:cNvPr>
          <p:cNvSpPr/>
          <p:nvPr userDrawn="1"/>
        </p:nvSpPr>
        <p:spPr>
          <a:xfrm>
            <a:off x="266701" y="1679575"/>
            <a:ext cx="11849100" cy="4992688"/>
          </a:xfrm>
          <a:prstGeom prst="rect">
            <a:avLst/>
          </a:prstGeom>
          <a:solidFill>
            <a:schemeClr val="bg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3" name="Rectangle 2">
            <a:extLst>
              <a:ext uri="{FF2B5EF4-FFF2-40B4-BE49-F238E27FC236}">
                <a16:creationId xmlns:a16="http://schemas.microsoft.com/office/drawing/2014/main" id="{ECD78827-0F27-420E-93E1-5DCD93C5B91A}"/>
              </a:ext>
            </a:extLst>
          </p:cNvPr>
          <p:cNvSpPr/>
          <p:nvPr userDrawn="1"/>
        </p:nvSpPr>
        <p:spPr>
          <a:xfrm>
            <a:off x="251885" y="336551"/>
            <a:ext cx="11874500" cy="117157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dirty="0">
              <a:solidFill>
                <a:schemeClr val="bg1"/>
              </a:solidFill>
              <a:ea typeface="ＭＳ Ｐゴシック" pitchFamily="27" charset="-128"/>
            </a:endParaRPr>
          </a:p>
        </p:txBody>
      </p:sp>
      <p:sp>
        <p:nvSpPr>
          <p:cNvPr id="4" name="Footer Placeholder 2">
            <a:extLst>
              <a:ext uri="{FF2B5EF4-FFF2-40B4-BE49-F238E27FC236}">
                <a16:creationId xmlns:a16="http://schemas.microsoft.com/office/drawing/2014/main" id="{2CCC55AD-97F7-4095-9B28-6CDF780D38EC}"/>
              </a:ext>
            </a:extLst>
          </p:cNvPr>
          <p:cNvSpPr>
            <a:spLocks noGrp="1"/>
          </p:cNvSpPr>
          <p:nvPr>
            <p:ph type="ftr" sz="quarter" idx="10"/>
          </p:nvPr>
        </p:nvSpPr>
        <p:spPr>
          <a:xfrm>
            <a:off x="4038600" y="6356351"/>
            <a:ext cx="4114800" cy="365125"/>
          </a:xfrm>
          <a:prstGeom prst="rect">
            <a:avLst/>
          </a:prstGeom>
        </p:spPr>
        <p:txBody>
          <a:bodyPr/>
          <a:lstStyle>
            <a:lvl1pPr eaLnBrk="1" fontAlgn="auto" hangingPunct="1">
              <a:spcBef>
                <a:spcPts val="0"/>
              </a:spcBef>
              <a:spcAft>
                <a:spcPts val="0"/>
              </a:spcAft>
              <a:defRPr>
                <a:latin typeface="+mn-lt"/>
              </a:defRPr>
            </a:lvl1pPr>
          </a:lstStyle>
          <a:p>
            <a:pPr>
              <a:defRPr/>
            </a:pPr>
            <a:r>
              <a:rPr lang="en-US"/>
              <a:t>© Verisk Health, Inc.</a:t>
            </a:r>
          </a:p>
        </p:txBody>
      </p:sp>
      <p:sp>
        <p:nvSpPr>
          <p:cNvPr id="5" name="Slide Number Placeholder 3">
            <a:extLst>
              <a:ext uri="{FF2B5EF4-FFF2-40B4-BE49-F238E27FC236}">
                <a16:creationId xmlns:a16="http://schemas.microsoft.com/office/drawing/2014/main" id="{D35CB971-32A5-4BC5-BC35-5CA9480D09A4}"/>
              </a:ext>
            </a:extLst>
          </p:cNvPr>
          <p:cNvSpPr>
            <a:spLocks noGrp="1"/>
          </p:cNvSpPr>
          <p:nvPr>
            <p:ph type="sldNum" sz="quarter" idx="11"/>
          </p:nvPr>
        </p:nvSpPr>
        <p:spPr/>
        <p:txBody>
          <a:bodyPr/>
          <a:lstStyle>
            <a:lvl1pPr>
              <a:defRPr/>
            </a:lvl1pPr>
          </a:lstStyle>
          <a:p>
            <a:pPr>
              <a:defRPr/>
            </a:pPr>
            <a:fld id="{F31D00D9-258C-4370-B102-D9DA6D9B8969}" type="slidenum">
              <a:rPr lang="en-US" altLang="en-US"/>
              <a:pPr>
                <a:defRPr/>
              </a:pPr>
              <a:t>‹#›</a:t>
            </a:fld>
            <a:endParaRPr lang="en-US" altLang="en-US"/>
          </a:p>
        </p:txBody>
      </p:sp>
    </p:spTree>
    <p:extLst>
      <p:ext uri="{BB962C8B-B14F-4D97-AF65-F5344CB8AC3E}">
        <p14:creationId xmlns:p14="http://schemas.microsoft.com/office/powerpoint/2010/main" val="15906706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Title Slide_White_wClientLogo">
    <p:spTree>
      <p:nvGrpSpPr>
        <p:cNvPr id="1" name=""/>
        <p:cNvGrpSpPr/>
        <p:nvPr/>
      </p:nvGrpSpPr>
      <p:grpSpPr>
        <a:xfrm>
          <a:off x="0" y="0"/>
          <a:ext cx="0" cy="0"/>
          <a:chOff x="0" y="0"/>
          <a:chExt cx="0" cy="0"/>
        </a:xfrm>
      </p:grpSpPr>
      <p:pic>
        <p:nvPicPr>
          <p:cNvPr id="4" name="Picture 9">
            <a:extLst>
              <a:ext uri="{FF2B5EF4-FFF2-40B4-BE49-F238E27FC236}">
                <a16:creationId xmlns:a16="http://schemas.microsoft.com/office/drawing/2014/main" id="{99B1128C-F920-4A1B-A812-68B36F3FF5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0196" t="24742" r="7614" b="25085"/>
          <a:stretch>
            <a:fillRect/>
          </a:stretch>
        </p:blipFill>
        <p:spPr bwMode="auto">
          <a:xfrm>
            <a:off x="459318" y="661989"/>
            <a:ext cx="3812116" cy="674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1">
            <a:extLst>
              <a:ext uri="{FF2B5EF4-FFF2-40B4-BE49-F238E27FC236}">
                <a16:creationId xmlns:a16="http://schemas.microsoft.com/office/drawing/2014/main" id="{A4C5B29F-5522-45EB-93E2-E922793D03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45752" y="31750"/>
            <a:ext cx="1644649" cy="677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ounded Rectangle 6">
            <a:extLst>
              <a:ext uri="{FF2B5EF4-FFF2-40B4-BE49-F238E27FC236}">
                <a16:creationId xmlns:a16="http://schemas.microsoft.com/office/drawing/2014/main" id="{FE67BC3C-550A-4D1E-A4BF-FF3D1F6A6855}"/>
              </a:ext>
            </a:extLst>
          </p:cNvPr>
          <p:cNvSpPr/>
          <p:nvPr/>
        </p:nvSpPr>
        <p:spPr>
          <a:xfrm>
            <a:off x="459317" y="5072064"/>
            <a:ext cx="3666067" cy="1081087"/>
          </a:xfrm>
          <a:prstGeom prst="roundRect">
            <a:avLst>
              <a:gd name="adj" fmla="val 8025"/>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 name="Title 1"/>
          <p:cNvSpPr>
            <a:spLocks noGrp="1"/>
          </p:cNvSpPr>
          <p:nvPr>
            <p:ph type="ctrTitle"/>
          </p:nvPr>
        </p:nvSpPr>
        <p:spPr>
          <a:xfrm>
            <a:off x="458725" y="2295728"/>
            <a:ext cx="7072233" cy="1253627"/>
          </a:xfrm>
          <a:noFill/>
        </p:spPr>
        <p:txBody>
          <a:bodyPr anchor="b">
            <a:noAutofit/>
          </a:bodyPr>
          <a:lstStyle>
            <a:lvl1pPr algn="l">
              <a:defRPr sz="4050">
                <a:solidFill>
                  <a:schemeClr val="accent1"/>
                </a:solidFill>
              </a:defRPr>
            </a:lvl1pPr>
          </a:lstStyle>
          <a:p>
            <a:r>
              <a:rPr lang="en-US" noProof="0"/>
              <a:t>Click to edit Master title style</a:t>
            </a:r>
            <a:endParaRPr lang="en-US" noProof="0" dirty="0"/>
          </a:p>
        </p:txBody>
      </p:sp>
      <p:sp>
        <p:nvSpPr>
          <p:cNvPr id="3" name="Subtitle 2"/>
          <p:cNvSpPr>
            <a:spLocks noGrp="1"/>
          </p:cNvSpPr>
          <p:nvPr>
            <p:ph type="subTitle" idx="1"/>
          </p:nvPr>
        </p:nvSpPr>
        <p:spPr>
          <a:xfrm>
            <a:off x="458725" y="3774310"/>
            <a:ext cx="7072233" cy="508228"/>
          </a:xfrm>
          <a:noFill/>
        </p:spPr>
        <p:txBody>
          <a:bodyPr/>
          <a:lstStyle>
            <a:lvl1pPr marL="0" indent="0" algn="l">
              <a:buNone/>
              <a:defRPr sz="15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noProof="0"/>
              <a:t>Click to edit Master subtitle style</a:t>
            </a:r>
            <a:endParaRPr lang="en-US" noProof="0" dirty="0"/>
          </a:p>
        </p:txBody>
      </p:sp>
    </p:spTree>
    <p:extLst>
      <p:ext uri="{BB962C8B-B14F-4D97-AF65-F5344CB8AC3E}">
        <p14:creationId xmlns:p14="http://schemas.microsoft.com/office/powerpoint/2010/main" val="1909650413"/>
      </p:ext>
    </p:extLst>
  </p:cSld>
  <p:clrMapOvr>
    <a:masterClrMapping/>
  </p:clrMapOvr>
  <p:hf hdr="0" dt="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1_Section Header">
    <p:bg>
      <p:bgPr>
        <a:solidFill>
          <a:schemeClr val="accent1"/>
        </a:solidFill>
        <a:effectLst/>
      </p:bgPr>
    </p:bg>
    <p:spTree>
      <p:nvGrpSpPr>
        <p:cNvPr id="1" name=""/>
        <p:cNvGrpSpPr/>
        <p:nvPr/>
      </p:nvGrpSpPr>
      <p:grpSpPr>
        <a:xfrm>
          <a:off x="0" y="0"/>
          <a:ext cx="0" cy="0"/>
          <a:chOff x="0" y="0"/>
          <a:chExt cx="0" cy="0"/>
        </a:xfrm>
      </p:grpSpPr>
      <p:pic>
        <p:nvPicPr>
          <p:cNvPr id="6" name="Picture 9">
            <a:extLst>
              <a:ext uri="{FF2B5EF4-FFF2-40B4-BE49-F238E27FC236}">
                <a16:creationId xmlns:a16="http://schemas.microsoft.com/office/drawing/2014/main" id="{CB841370-E74E-41A8-AC61-CD390055D4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6638" r="46568"/>
          <a:stretch>
            <a:fillRect/>
          </a:stretch>
        </p:blipFill>
        <p:spPr bwMode="auto">
          <a:xfrm>
            <a:off x="7962901" y="5524501"/>
            <a:ext cx="4229100" cy="1228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itle 1"/>
          <p:cNvSpPr>
            <a:spLocks noGrp="1"/>
          </p:cNvSpPr>
          <p:nvPr>
            <p:ph type="title"/>
          </p:nvPr>
        </p:nvSpPr>
        <p:spPr>
          <a:xfrm>
            <a:off x="885973" y="2180645"/>
            <a:ext cx="9299448" cy="1097280"/>
          </a:xfrm>
        </p:spPr>
        <p:txBody>
          <a:bodyPr anchor="b">
            <a:noAutofit/>
          </a:bodyPr>
          <a:lstStyle>
            <a:lvl1pPr>
              <a:defRPr sz="3600">
                <a:solidFill>
                  <a:schemeClr val="bg1"/>
                </a:solidFill>
              </a:defRPr>
            </a:lvl1pPr>
          </a:lstStyle>
          <a:p>
            <a:r>
              <a:rPr lang="en-US"/>
              <a:t>Click to edit Master title style</a:t>
            </a:r>
            <a:endParaRPr lang="en-US" dirty="0"/>
          </a:p>
        </p:txBody>
      </p:sp>
      <p:sp>
        <p:nvSpPr>
          <p:cNvPr id="5" name="Text Placeholder 2"/>
          <p:cNvSpPr>
            <a:spLocks noGrp="1"/>
          </p:cNvSpPr>
          <p:nvPr>
            <p:ph type="body" idx="1"/>
          </p:nvPr>
        </p:nvSpPr>
        <p:spPr>
          <a:xfrm>
            <a:off x="885973" y="3425318"/>
            <a:ext cx="9299448" cy="914400"/>
          </a:xfrm>
        </p:spPr>
        <p:txBody>
          <a:bodyPr/>
          <a:lstStyle>
            <a:lvl1pPr marL="0" indent="0">
              <a:buNone/>
              <a:defRPr sz="1800">
                <a:solidFill>
                  <a:schemeClr val="accent2"/>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3192545684"/>
      </p:ext>
    </p:extLst>
  </p:cSld>
  <p:clrMapOvr>
    <a:masterClrMapping/>
  </p:clrMapOvr>
  <p:hf hdr="0" dt="0"/>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secHead" preserve="1">
  <p:cSld name="2_Section Header">
    <p:bg>
      <p:bgPr>
        <a:solidFill>
          <a:schemeClr val="accent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D14A08C-3B25-439E-8DE7-CE8B49D31CA2}"/>
              </a:ext>
            </a:extLst>
          </p:cNvPr>
          <p:cNvSpPr/>
          <p:nvPr/>
        </p:nvSpPr>
        <p:spPr>
          <a:xfrm>
            <a:off x="0" y="0"/>
            <a:ext cx="12192000" cy="6858000"/>
          </a:xfrm>
          <a:prstGeom prst="rect">
            <a:avLst/>
          </a:prstGeom>
          <a:solidFill>
            <a:srgbClr val="E6E7E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pic>
        <p:nvPicPr>
          <p:cNvPr id="5" name="Picture 11">
            <a:extLst>
              <a:ext uri="{FF2B5EF4-FFF2-40B4-BE49-F238E27FC236}">
                <a16:creationId xmlns:a16="http://schemas.microsoft.com/office/drawing/2014/main" id="{81F2000E-FA5C-49D7-A6AE-493464D44E3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6638" r="46568"/>
          <a:stretch>
            <a:fillRect/>
          </a:stretch>
        </p:blipFill>
        <p:spPr bwMode="auto">
          <a:xfrm>
            <a:off x="7962901" y="5514975"/>
            <a:ext cx="4229100" cy="1233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885973" y="2180645"/>
            <a:ext cx="9299448" cy="1097280"/>
          </a:xfrm>
        </p:spPr>
        <p:txBody>
          <a:bodyPr anchor="b">
            <a:noAutofit/>
          </a:bodyPr>
          <a:lstStyle>
            <a:lvl1pPr>
              <a:defRPr sz="3600">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885973" y="3425318"/>
            <a:ext cx="9299448" cy="914400"/>
          </a:xfrm>
        </p:spPr>
        <p:txBody>
          <a:bodyPr/>
          <a:lstStyle>
            <a:lvl1pPr marL="0" indent="0">
              <a:buNone/>
              <a:defRPr sz="1800">
                <a:solidFill>
                  <a:schemeClr val="accent2"/>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3151701808"/>
      </p:ext>
    </p:extLst>
  </p:cSld>
  <p:clrMapOvr>
    <a:masterClrMapping/>
  </p:clrMapOvr>
  <p:hf hd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6DF6FC0-4858-45EE-96D6-707E89A856D1}"/>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pic>
        <p:nvPicPr>
          <p:cNvPr id="5" name="Picture 11">
            <a:extLst>
              <a:ext uri="{FF2B5EF4-FFF2-40B4-BE49-F238E27FC236}">
                <a16:creationId xmlns:a16="http://schemas.microsoft.com/office/drawing/2014/main" id="{14828CD6-95E6-46D7-9D23-48E2A0E31D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6638" r="46568"/>
          <a:stretch>
            <a:fillRect/>
          </a:stretch>
        </p:blipFill>
        <p:spPr bwMode="auto">
          <a:xfrm>
            <a:off x="7962901" y="5514975"/>
            <a:ext cx="4229100" cy="1233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885974" y="2176931"/>
            <a:ext cx="9185679" cy="1097280"/>
          </a:xfrm>
        </p:spPr>
        <p:txBody>
          <a:bodyPr anchor="b">
            <a:noAutofit/>
          </a:bodyPr>
          <a:lstStyle>
            <a:lvl1pPr>
              <a:defRPr sz="3600"/>
            </a:lvl1pPr>
          </a:lstStyle>
          <a:p>
            <a:r>
              <a:rPr lang="en-US" noProof="0"/>
              <a:t>Click to edit Master title style</a:t>
            </a:r>
            <a:endParaRPr lang="en-US" noProof="0" dirty="0"/>
          </a:p>
        </p:txBody>
      </p:sp>
      <p:sp>
        <p:nvSpPr>
          <p:cNvPr id="3" name="Text Placeholder 2"/>
          <p:cNvSpPr>
            <a:spLocks noGrp="1"/>
          </p:cNvSpPr>
          <p:nvPr>
            <p:ph type="body" idx="1"/>
          </p:nvPr>
        </p:nvSpPr>
        <p:spPr>
          <a:xfrm>
            <a:off x="885974" y="3425318"/>
            <a:ext cx="9185679" cy="914400"/>
          </a:xfrm>
        </p:spPr>
        <p:txBody>
          <a:bodyPr/>
          <a:lstStyle>
            <a:lvl1pPr marL="0" indent="0">
              <a:buNone/>
              <a:defRPr sz="1800">
                <a:solidFill>
                  <a:schemeClr val="accent2"/>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noProof="0"/>
              <a:t>Edit Master text styles</a:t>
            </a:r>
          </a:p>
        </p:txBody>
      </p:sp>
    </p:spTree>
    <p:extLst>
      <p:ext uri="{BB962C8B-B14F-4D97-AF65-F5344CB8AC3E}">
        <p14:creationId xmlns:p14="http://schemas.microsoft.com/office/powerpoint/2010/main" val="16984796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3" name="Text Placeholder 2"/>
          <p:cNvSpPr>
            <a:spLocks noGrp="1"/>
          </p:cNvSpPr>
          <p:nvPr>
            <p:ph type="body" sz="quarter" idx="13"/>
          </p:nvPr>
        </p:nvSpPr>
        <p:spPr>
          <a:xfrm>
            <a:off x="457200" y="1396473"/>
            <a:ext cx="11277600" cy="4780491"/>
          </a:xfrm>
        </p:spPr>
        <p:txBody>
          <a:bodyPr/>
          <a:lstStyle>
            <a:lvl1pPr marL="285750" indent="-285750">
              <a:buFont typeface="Arial"/>
              <a:buChar char="•"/>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1"/>
          <p:cNvSpPr>
            <a:spLocks noGrp="1"/>
          </p:cNvSpPr>
          <p:nvPr>
            <p:ph type="title"/>
          </p:nvPr>
        </p:nvSpPr>
        <p:spPr>
          <a:xfrm>
            <a:off x="457200" y="365125"/>
            <a:ext cx="11277600" cy="914400"/>
          </a:xfrm>
        </p:spPr>
        <p:txBody>
          <a:bodyPr/>
          <a:lstStyle/>
          <a:p>
            <a:r>
              <a:rPr lang="en-US" noProof="0"/>
              <a:t>Click to edit Master title style</a:t>
            </a:r>
            <a:endParaRPr lang="en-US" noProof="0" dirty="0"/>
          </a:p>
        </p:txBody>
      </p:sp>
      <p:sp>
        <p:nvSpPr>
          <p:cNvPr id="4" name="Slide Number Placeholder 5">
            <a:extLst>
              <a:ext uri="{FF2B5EF4-FFF2-40B4-BE49-F238E27FC236}">
                <a16:creationId xmlns:a16="http://schemas.microsoft.com/office/drawing/2014/main" id="{C9C1D19B-C70C-46DA-9813-DB8686012284}"/>
              </a:ext>
            </a:extLst>
          </p:cNvPr>
          <p:cNvSpPr>
            <a:spLocks noGrp="1"/>
          </p:cNvSpPr>
          <p:nvPr>
            <p:ph type="sldNum" sz="quarter" idx="14"/>
          </p:nvPr>
        </p:nvSpPr>
        <p:spPr/>
        <p:txBody>
          <a:bodyPr/>
          <a:lstStyle>
            <a:lvl1pPr>
              <a:defRPr/>
            </a:lvl1pPr>
          </a:lstStyle>
          <a:p>
            <a:pPr>
              <a:defRPr/>
            </a:pPr>
            <a:fld id="{BFE2A02F-D26D-4286-AD57-7D2FA95CF78F}" type="slidenum">
              <a:rPr lang="en-US" altLang="en-US"/>
              <a:pPr>
                <a:defRPr/>
              </a:pPr>
              <a:t>‹#›</a:t>
            </a:fld>
            <a:endParaRPr lang="en-US" altLang="en-US"/>
          </a:p>
        </p:txBody>
      </p:sp>
    </p:spTree>
    <p:extLst>
      <p:ext uri="{BB962C8B-B14F-4D97-AF65-F5344CB8AC3E}">
        <p14:creationId xmlns:p14="http://schemas.microsoft.com/office/powerpoint/2010/main" val="4092055095"/>
      </p:ext>
    </p:extLst>
  </p:cSld>
  <p:clrMapOvr>
    <a:masterClrMapping/>
  </p:clrMapOvr>
  <p:hf hd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3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a:t>Click to edit Master title style</a:t>
            </a:r>
            <a:endParaRPr lang="en-US" noProof="0" dirty="0"/>
          </a:p>
        </p:txBody>
      </p:sp>
      <p:sp>
        <p:nvSpPr>
          <p:cNvPr id="6" name="Text Placeholder 2"/>
          <p:cNvSpPr>
            <a:spLocks noGrp="1"/>
          </p:cNvSpPr>
          <p:nvPr>
            <p:ph type="body" sz="quarter" idx="13"/>
          </p:nvPr>
        </p:nvSpPr>
        <p:spPr>
          <a:xfrm>
            <a:off x="457201" y="1396473"/>
            <a:ext cx="5540828" cy="4780491"/>
          </a:xfrm>
        </p:spPr>
        <p:txBody>
          <a:bodyPr/>
          <a:lstStyle>
            <a:lvl1pPr marL="285750" indent="-285750">
              <a:buFont typeface="Arial"/>
              <a:buChar char="•"/>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
          <p:cNvSpPr>
            <a:spLocks noGrp="1"/>
          </p:cNvSpPr>
          <p:nvPr>
            <p:ph type="body" sz="quarter" idx="17"/>
          </p:nvPr>
        </p:nvSpPr>
        <p:spPr>
          <a:xfrm>
            <a:off x="6193973" y="1396473"/>
            <a:ext cx="5540828" cy="4780491"/>
          </a:xfrm>
        </p:spPr>
        <p:txBody>
          <a:bodyPr/>
          <a:lstStyle>
            <a:lvl1pPr marL="285750" indent="-285750">
              <a:buFont typeface="Arial"/>
              <a:buChar char="•"/>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Slide Number Placeholder 5">
            <a:extLst>
              <a:ext uri="{FF2B5EF4-FFF2-40B4-BE49-F238E27FC236}">
                <a16:creationId xmlns:a16="http://schemas.microsoft.com/office/drawing/2014/main" id="{CCF07A52-051D-411B-A127-5F6F674A3C6D}"/>
              </a:ext>
            </a:extLst>
          </p:cNvPr>
          <p:cNvSpPr>
            <a:spLocks noGrp="1"/>
          </p:cNvSpPr>
          <p:nvPr>
            <p:ph type="sldNum" sz="quarter" idx="18"/>
          </p:nvPr>
        </p:nvSpPr>
        <p:spPr/>
        <p:txBody>
          <a:bodyPr/>
          <a:lstStyle>
            <a:lvl1pPr>
              <a:defRPr/>
            </a:lvl1pPr>
          </a:lstStyle>
          <a:p>
            <a:pPr>
              <a:defRPr/>
            </a:pPr>
            <a:fld id="{8EBF627B-5BEF-41E5-B430-23D451615444}" type="slidenum">
              <a:rPr lang="en-US" altLang="en-US"/>
              <a:pPr>
                <a:defRPr/>
              </a:pPr>
              <a:t>‹#›</a:t>
            </a:fld>
            <a:endParaRPr lang="en-US" altLang="en-US"/>
          </a:p>
        </p:txBody>
      </p:sp>
    </p:spTree>
    <p:extLst>
      <p:ext uri="{BB962C8B-B14F-4D97-AF65-F5344CB8AC3E}">
        <p14:creationId xmlns:p14="http://schemas.microsoft.com/office/powerpoint/2010/main" val="1368367694"/>
      </p:ext>
    </p:extLst>
  </p:cSld>
  <p:clrMapOvr>
    <a:masterClrMapping/>
  </p:clrMapOvr>
  <p:hf hd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4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a:t>Click to edit Master title style</a:t>
            </a:r>
            <a:endParaRPr lang="en-US" noProof="0" dirty="0"/>
          </a:p>
        </p:txBody>
      </p:sp>
      <p:sp>
        <p:nvSpPr>
          <p:cNvPr id="8" name="Text Placeholder 2"/>
          <p:cNvSpPr>
            <a:spLocks noGrp="1"/>
          </p:cNvSpPr>
          <p:nvPr>
            <p:ph type="body" sz="quarter" idx="13"/>
          </p:nvPr>
        </p:nvSpPr>
        <p:spPr>
          <a:xfrm>
            <a:off x="457201" y="1396473"/>
            <a:ext cx="3635828" cy="4780491"/>
          </a:xfrm>
        </p:spPr>
        <p:txBody>
          <a:bodyPr/>
          <a:lstStyle>
            <a:lvl1pPr marL="285750" indent="-285750">
              <a:buFont typeface="Arial"/>
              <a:buChar char="•"/>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2"/>
          <p:cNvSpPr>
            <a:spLocks noGrp="1"/>
          </p:cNvSpPr>
          <p:nvPr>
            <p:ph type="body" sz="quarter" idx="14"/>
          </p:nvPr>
        </p:nvSpPr>
        <p:spPr>
          <a:xfrm>
            <a:off x="4278086" y="1396473"/>
            <a:ext cx="3635828" cy="4780491"/>
          </a:xfrm>
        </p:spPr>
        <p:txBody>
          <a:bodyPr/>
          <a:lstStyle>
            <a:lvl1pPr marL="285750" indent="-285750">
              <a:buFont typeface="Arial"/>
              <a:buChar char="•"/>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2"/>
          <p:cNvSpPr>
            <a:spLocks noGrp="1"/>
          </p:cNvSpPr>
          <p:nvPr>
            <p:ph type="body" sz="quarter" idx="15"/>
          </p:nvPr>
        </p:nvSpPr>
        <p:spPr>
          <a:xfrm>
            <a:off x="8098973" y="1396473"/>
            <a:ext cx="3635828" cy="4780491"/>
          </a:xfrm>
        </p:spPr>
        <p:txBody>
          <a:bodyPr/>
          <a:lstStyle>
            <a:lvl1pPr marL="285750" indent="-285750">
              <a:buFont typeface="Arial"/>
              <a:buChar char="•"/>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2F914EEB-76BC-4BA1-A17F-50F72E659300}"/>
              </a:ext>
            </a:extLst>
          </p:cNvPr>
          <p:cNvSpPr>
            <a:spLocks noGrp="1"/>
          </p:cNvSpPr>
          <p:nvPr>
            <p:ph type="sldNum" sz="quarter" idx="16"/>
          </p:nvPr>
        </p:nvSpPr>
        <p:spPr/>
        <p:txBody>
          <a:bodyPr/>
          <a:lstStyle>
            <a:lvl1pPr>
              <a:defRPr/>
            </a:lvl1pPr>
          </a:lstStyle>
          <a:p>
            <a:pPr>
              <a:defRPr/>
            </a:pPr>
            <a:fld id="{1496B2FF-1A14-485D-BEBC-8C701876ADA4}" type="slidenum">
              <a:rPr lang="en-US" altLang="en-US"/>
              <a:pPr>
                <a:defRPr/>
              </a:pPr>
              <a:t>‹#›</a:t>
            </a:fld>
            <a:endParaRPr lang="en-US" altLang="en-US"/>
          </a:p>
        </p:txBody>
      </p:sp>
    </p:spTree>
    <p:extLst>
      <p:ext uri="{BB962C8B-B14F-4D97-AF65-F5344CB8AC3E}">
        <p14:creationId xmlns:p14="http://schemas.microsoft.com/office/powerpoint/2010/main" val="1473834986"/>
      </p:ext>
    </p:extLst>
  </p:cSld>
  <p:clrMapOvr>
    <a:masterClrMapping/>
  </p:clrMapOvr>
  <p:hf hd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5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2"/>
          <p:cNvSpPr>
            <a:spLocks noGrp="1"/>
          </p:cNvSpPr>
          <p:nvPr>
            <p:ph type="body" sz="quarter" idx="13"/>
          </p:nvPr>
        </p:nvSpPr>
        <p:spPr>
          <a:xfrm>
            <a:off x="457200" y="1396473"/>
            <a:ext cx="5537200" cy="2252964"/>
          </a:xfrm>
        </p:spPr>
        <p:txBody>
          <a:bodyPr/>
          <a:lstStyle>
            <a:lvl1pPr marL="285750" indent="-285750">
              <a:buFont typeface="Arial"/>
              <a:buChar char="•"/>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2"/>
          <p:cNvSpPr>
            <a:spLocks noGrp="1"/>
          </p:cNvSpPr>
          <p:nvPr>
            <p:ph type="body" sz="quarter" idx="14"/>
          </p:nvPr>
        </p:nvSpPr>
        <p:spPr>
          <a:xfrm>
            <a:off x="6197600" y="1396473"/>
            <a:ext cx="5537200" cy="2252964"/>
          </a:xfrm>
        </p:spPr>
        <p:txBody>
          <a:bodyPr/>
          <a:lstStyle>
            <a:lvl1pPr marL="285750" indent="-285750">
              <a:buFont typeface="Arial"/>
              <a:buChar char="•"/>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2"/>
          <p:cNvSpPr>
            <a:spLocks noGrp="1"/>
          </p:cNvSpPr>
          <p:nvPr>
            <p:ph type="body" sz="quarter" idx="15"/>
          </p:nvPr>
        </p:nvSpPr>
        <p:spPr>
          <a:xfrm>
            <a:off x="457200" y="3862087"/>
            <a:ext cx="5537200" cy="2252964"/>
          </a:xfrm>
        </p:spPr>
        <p:txBody>
          <a:bodyPr/>
          <a:lstStyle>
            <a:lvl1pPr marL="285750" indent="-285750">
              <a:buFont typeface="Arial"/>
              <a:buChar char="•"/>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2"/>
          <p:cNvSpPr>
            <a:spLocks noGrp="1"/>
          </p:cNvSpPr>
          <p:nvPr>
            <p:ph type="body" sz="quarter" idx="16"/>
          </p:nvPr>
        </p:nvSpPr>
        <p:spPr>
          <a:xfrm>
            <a:off x="6197600" y="3862087"/>
            <a:ext cx="5537200" cy="2252964"/>
          </a:xfrm>
        </p:spPr>
        <p:txBody>
          <a:bodyPr/>
          <a:lstStyle>
            <a:lvl1pPr marL="285750" indent="-285750">
              <a:buFont typeface="Arial"/>
              <a:buChar char="•"/>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5">
            <a:extLst>
              <a:ext uri="{FF2B5EF4-FFF2-40B4-BE49-F238E27FC236}">
                <a16:creationId xmlns:a16="http://schemas.microsoft.com/office/drawing/2014/main" id="{3B05F359-E115-4B38-A7B8-8732767669D0}"/>
              </a:ext>
            </a:extLst>
          </p:cNvPr>
          <p:cNvSpPr>
            <a:spLocks noGrp="1"/>
          </p:cNvSpPr>
          <p:nvPr>
            <p:ph type="sldNum" sz="quarter" idx="17"/>
          </p:nvPr>
        </p:nvSpPr>
        <p:spPr/>
        <p:txBody>
          <a:bodyPr/>
          <a:lstStyle>
            <a:lvl1pPr>
              <a:defRPr/>
            </a:lvl1pPr>
          </a:lstStyle>
          <a:p>
            <a:pPr>
              <a:defRPr/>
            </a:pPr>
            <a:fld id="{44395AB2-842C-4006-85BB-E18477EB332C}" type="slidenum">
              <a:rPr lang="en-US" altLang="en-US"/>
              <a:pPr>
                <a:defRPr/>
              </a:pPr>
              <a:t>‹#›</a:t>
            </a:fld>
            <a:endParaRPr lang="en-US" altLang="en-US"/>
          </a:p>
        </p:txBody>
      </p:sp>
    </p:spTree>
    <p:extLst>
      <p:ext uri="{BB962C8B-B14F-4D97-AF65-F5344CB8AC3E}">
        <p14:creationId xmlns:p14="http://schemas.microsoft.com/office/powerpoint/2010/main" val="3661901974"/>
      </p:ext>
    </p:extLst>
  </p:cSld>
  <p:clrMapOvr>
    <a:masterClrMapping/>
  </p:clrMapOvr>
  <p:hf hd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8B3B38B-BBAD-CB4F-B082-D6F36EBDF90A}"/>
              </a:ext>
            </a:extLst>
          </p:cNvPr>
          <p:cNvSpPr/>
          <p:nvPr/>
        </p:nvSpPr>
        <p:spPr>
          <a:xfrm>
            <a:off x="0" y="6478588"/>
            <a:ext cx="12192000" cy="385762"/>
          </a:xfrm>
          <a:prstGeom prst="rect">
            <a:avLst/>
          </a:prstGeom>
          <a:solidFill>
            <a:srgbClr val="E6E7E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027" name="TextBox 8">
            <a:extLst>
              <a:ext uri="{FF2B5EF4-FFF2-40B4-BE49-F238E27FC236}">
                <a16:creationId xmlns:a16="http://schemas.microsoft.com/office/drawing/2014/main" id="{390F8864-8F8B-4C73-BAA4-65DB82EFF2F3}"/>
              </a:ext>
            </a:extLst>
          </p:cNvPr>
          <p:cNvSpPr txBox="1">
            <a:spLocks noChangeArrowheads="1"/>
          </p:cNvSpPr>
          <p:nvPr/>
        </p:nvSpPr>
        <p:spPr bwMode="auto">
          <a:xfrm>
            <a:off x="4502151" y="6554789"/>
            <a:ext cx="3401483"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ctr" eaLnBrk="1" hangingPunct="1"/>
            <a:r>
              <a:rPr lang="en-US" altLang="en-US" sz="700">
                <a:solidFill>
                  <a:srgbClr val="A6A6A6"/>
                </a:solidFill>
              </a:rPr>
              <a:t>© 2018 Cotiviti, Inc. CONFIDENTIAL AND PROPRIETARY </a:t>
            </a:r>
          </a:p>
        </p:txBody>
      </p:sp>
      <p:pic>
        <p:nvPicPr>
          <p:cNvPr id="1028" name="Picture 10">
            <a:extLst>
              <a:ext uri="{FF2B5EF4-FFF2-40B4-BE49-F238E27FC236}">
                <a16:creationId xmlns:a16="http://schemas.microsoft.com/office/drawing/2014/main" id="{CA413C58-00AF-4BC0-B2BA-9E14EC3B3F06}"/>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l="10196" t="24742" r="7614" b="25085"/>
          <a:stretch>
            <a:fillRect/>
          </a:stretch>
        </p:blipFill>
        <p:spPr bwMode="auto">
          <a:xfrm>
            <a:off x="457201" y="6503988"/>
            <a:ext cx="1790700"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9" name="Title Placeholder 1">
            <a:extLst>
              <a:ext uri="{FF2B5EF4-FFF2-40B4-BE49-F238E27FC236}">
                <a16:creationId xmlns:a16="http://schemas.microsoft.com/office/drawing/2014/main" id="{B23F575D-B3B4-4413-BBDE-E35C7CC6393A}"/>
              </a:ext>
            </a:extLst>
          </p:cNvPr>
          <p:cNvSpPr>
            <a:spLocks noGrp="1" noChangeArrowheads="1"/>
          </p:cNvSpPr>
          <p:nvPr>
            <p:ph type="title"/>
          </p:nvPr>
        </p:nvSpPr>
        <p:spPr bwMode="auto">
          <a:xfrm>
            <a:off x="457200" y="365125"/>
            <a:ext cx="11277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en-US"/>
              <a:t>Click to edit Master title style</a:t>
            </a:r>
          </a:p>
        </p:txBody>
      </p:sp>
      <p:sp>
        <p:nvSpPr>
          <p:cNvPr id="3" name="Text Placeholder 2">
            <a:extLst>
              <a:ext uri="{FF2B5EF4-FFF2-40B4-BE49-F238E27FC236}">
                <a16:creationId xmlns:a16="http://schemas.microsoft.com/office/drawing/2014/main" id="{158E0315-2D08-4D3B-AF51-451190684C5D}"/>
              </a:ext>
            </a:extLst>
          </p:cNvPr>
          <p:cNvSpPr>
            <a:spLocks noGrp="1"/>
          </p:cNvSpPr>
          <p:nvPr>
            <p:ph type="body" idx="1"/>
          </p:nvPr>
        </p:nvSpPr>
        <p:spPr>
          <a:xfrm>
            <a:off x="457200" y="1395413"/>
            <a:ext cx="11277600" cy="4781550"/>
          </a:xfrm>
          <a:prstGeom prst="rect">
            <a:avLst/>
          </a:prstGeom>
        </p:spPr>
        <p:txBody>
          <a:bodyPr vert="horz" lIns="0" tIns="0" rIns="0" bIns="0" rtlCol="0" anchor="t">
            <a:noAutofit/>
          </a:bodyPr>
          <a:lstStyle/>
          <a:p>
            <a:pPr lvl="0"/>
            <a:r>
              <a:rPr lang="en-US" noProof="0" dirty="0"/>
              <a:t>Bullet 1</a:t>
            </a:r>
          </a:p>
          <a:p>
            <a:pPr lvl="1"/>
            <a:r>
              <a:rPr lang="en-US" noProof="0" dirty="0"/>
              <a:t>Bullet 2</a:t>
            </a:r>
          </a:p>
          <a:p>
            <a:pPr lvl="2"/>
            <a:r>
              <a:rPr lang="en-US" noProof="0" dirty="0"/>
              <a:t>Bullet 3</a:t>
            </a:r>
          </a:p>
          <a:p>
            <a:pPr lvl="3"/>
            <a:r>
              <a:rPr lang="en-US" noProof="0" dirty="0"/>
              <a:t>Bullet 4</a:t>
            </a:r>
          </a:p>
          <a:p>
            <a:pPr lvl="4"/>
            <a:r>
              <a:rPr lang="en-US" noProof="0" dirty="0"/>
              <a:t>Bullet 5</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6" name="Slide Number Placeholder 5">
            <a:extLst>
              <a:ext uri="{FF2B5EF4-FFF2-40B4-BE49-F238E27FC236}">
                <a16:creationId xmlns:a16="http://schemas.microsoft.com/office/drawing/2014/main" id="{59D94683-BE50-49C7-99B1-6D0D93F8DCE6}"/>
              </a:ext>
            </a:extLst>
          </p:cNvPr>
          <p:cNvSpPr>
            <a:spLocks noGrp="1"/>
          </p:cNvSpPr>
          <p:nvPr>
            <p:ph type="sldNum" sz="quarter" idx="4"/>
          </p:nvPr>
        </p:nvSpPr>
        <p:spPr>
          <a:xfrm>
            <a:off x="11250085" y="6516689"/>
            <a:ext cx="484716" cy="274637"/>
          </a:xfrm>
          <a:prstGeom prst="rect">
            <a:avLst/>
          </a:prstGeom>
        </p:spPr>
        <p:txBody>
          <a:bodyPr vert="horz" lIns="0" tIns="0" rIns="0" bIns="0" rtlCol="0" anchor="ctr"/>
          <a:lstStyle>
            <a:lvl1pPr algn="r" eaLnBrk="1" fontAlgn="auto" hangingPunct="1">
              <a:spcBef>
                <a:spcPts val="0"/>
              </a:spcBef>
              <a:spcAft>
                <a:spcPts val="0"/>
              </a:spcAft>
              <a:defRPr sz="900" smtClean="0">
                <a:solidFill>
                  <a:schemeClr val="accent1"/>
                </a:solidFill>
                <a:latin typeface="+mn-lt"/>
              </a:defRPr>
            </a:lvl1pPr>
          </a:lstStyle>
          <a:p>
            <a:pPr>
              <a:defRPr/>
            </a:pPr>
            <a:fld id="{35C635C6-84E2-4EA1-A2E4-BB866888FF90}"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sldLayoutIdLst>
    <p:sldLayoutId id="2147485842" r:id="rId1"/>
    <p:sldLayoutId id="2147485843" r:id="rId2"/>
    <p:sldLayoutId id="2147485844" r:id="rId3"/>
    <p:sldLayoutId id="2147485845" r:id="rId4"/>
    <p:sldLayoutId id="2147485846" r:id="rId5"/>
    <p:sldLayoutId id="2147485836" r:id="rId6"/>
    <p:sldLayoutId id="2147485837" r:id="rId7"/>
    <p:sldLayoutId id="2147485838" r:id="rId8"/>
    <p:sldLayoutId id="2147485839" r:id="rId9"/>
    <p:sldLayoutId id="2147485840" r:id="rId10"/>
    <p:sldLayoutId id="2147485841" r:id="rId11"/>
    <p:sldLayoutId id="2147485847" r:id="rId12"/>
    <p:sldLayoutId id="2147485848" r:id="rId13"/>
    <p:sldLayoutId id="2147485849" r:id="rId14"/>
    <p:sldLayoutId id="2147485850" r:id="rId15"/>
    <p:sldLayoutId id="2147485851" r:id="rId16"/>
    <p:sldLayoutId id="2147485852" r:id="rId17"/>
    <p:sldLayoutId id="2147485853" r:id="rId18"/>
    <p:sldLayoutId id="2147485854" r:id="rId19"/>
  </p:sldLayoutIdLst>
  <p:hf hdr="0" dt="0"/>
  <p:txStyles>
    <p:titleStyle>
      <a:lvl1pPr algn="l" defTabSz="685800" rtl="0" fontAlgn="base">
        <a:lnSpc>
          <a:spcPct val="90000"/>
        </a:lnSpc>
        <a:spcBef>
          <a:spcPct val="0"/>
        </a:spcBef>
        <a:spcAft>
          <a:spcPct val="0"/>
        </a:spcAft>
        <a:defRPr sz="2800" kern="1200">
          <a:solidFill>
            <a:srgbClr val="3A0092"/>
          </a:solidFill>
          <a:latin typeface="+mj-lt"/>
          <a:ea typeface="+mj-ea"/>
          <a:cs typeface="+mj-cs"/>
        </a:defRPr>
      </a:lvl1pPr>
      <a:lvl2pPr algn="l" defTabSz="685800" rtl="0" fontAlgn="base">
        <a:lnSpc>
          <a:spcPct val="90000"/>
        </a:lnSpc>
        <a:spcBef>
          <a:spcPct val="0"/>
        </a:spcBef>
        <a:spcAft>
          <a:spcPct val="0"/>
        </a:spcAft>
        <a:defRPr sz="2800">
          <a:solidFill>
            <a:srgbClr val="3A0092"/>
          </a:solidFill>
          <a:latin typeface="Arial" panose="020B0604020202020204" pitchFamily="34" charset="0"/>
        </a:defRPr>
      </a:lvl2pPr>
      <a:lvl3pPr algn="l" defTabSz="685800" rtl="0" fontAlgn="base">
        <a:lnSpc>
          <a:spcPct val="90000"/>
        </a:lnSpc>
        <a:spcBef>
          <a:spcPct val="0"/>
        </a:spcBef>
        <a:spcAft>
          <a:spcPct val="0"/>
        </a:spcAft>
        <a:defRPr sz="2800">
          <a:solidFill>
            <a:srgbClr val="3A0092"/>
          </a:solidFill>
          <a:latin typeface="Arial" panose="020B0604020202020204" pitchFamily="34" charset="0"/>
        </a:defRPr>
      </a:lvl3pPr>
      <a:lvl4pPr algn="l" defTabSz="685800" rtl="0" fontAlgn="base">
        <a:lnSpc>
          <a:spcPct val="90000"/>
        </a:lnSpc>
        <a:spcBef>
          <a:spcPct val="0"/>
        </a:spcBef>
        <a:spcAft>
          <a:spcPct val="0"/>
        </a:spcAft>
        <a:defRPr sz="2800">
          <a:solidFill>
            <a:srgbClr val="3A0092"/>
          </a:solidFill>
          <a:latin typeface="Arial" panose="020B0604020202020204" pitchFamily="34" charset="0"/>
        </a:defRPr>
      </a:lvl4pPr>
      <a:lvl5pPr algn="l" defTabSz="685800" rtl="0" fontAlgn="base">
        <a:lnSpc>
          <a:spcPct val="90000"/>
        </a:lnSpc>
        <a:spcBef>
          <a:spcPct val="0"/>
        </a:spcBef>
        <a:spcAft>
          <a:spcPct val="0"/>
        </a:spcAft>
        <a:defRPr sz="2800">
          <a:solidFill>
            <a:srgbClr val="3A0092"/>
          </a:solidFill>
          <a:latin typeface="Arial" panose="020B0604020202020204" pitchFamily="34" charset="0"/>
        </a:defRPr>
      </a:lvl5pPr>
      <a:lvl6pPr marL="457200" algn="l" defTabSz="685800" rtl="0" fontAlgn="base">
        <a:lnSpc>
          <a:spcPct val="90000"/>
        </a:lnSpc>
        <a:spcBef>
          <a:spcPct val="0"/>
        </a:spcBef>
        <a:spcAft>
          <a:spcPct val="0"/>
        </a:spcAft>
        <a:defRPr sz="2800">
          <a:solidFill>
            <a:srgbClr val="3A0092"/>
          </a:solidFill>
          <a:latin typeface="Arial" panose="020B0604020202020204" pitchFamily="34" charset="0"/>
        </a:defRPr>
      </a:lvl6pPr>
      <a:lvl7pPr marL="914400" algn="l" defTabSz="685800" rtl="0" fontAlgn="base">
        <a:lnSpc>
          <a:spcPct val="90000"/>
        </a:lnSpc>
        <a:spcBef>
          <a:spcPct val="0"/>
        </a:spcBef>
        <a:spcAft>
          <a:spcPct val="0"/>
        </a:spcAft>
        <a:defRPr sz="2800">
          <a:solidFill>
            <a:srgbClr val="3A0092"/>
          </a:solidFill>
          <a:latin typeface="Arial" panose="020B0604020202020204" pitchFamily="34" charset="0"/>
        </a:defRPr>
      </a:lvl7pPr>
      <a:lvl8pPr marL="1371600" algn="l" defTabSz="685800" rtl="0" fontAlgn="base">
        <a:lnSpc>
          <a:spcPct val="90000"/>
        </a:lnSpc>
        <a:spcBef>
          <a:spcPct val="0"/>
        </a:spcBef>
        <a:spcAft>
          <a:spcPct val="0"/>
        </a:spcAft>
        <a:defRPr sz="2800">
          <a:solidFill>
            <a:srgbClr val="3A0092"/>
          </a:solidFill>
          <a:latin typeface="Arial" panose="020B0604020202020204" pitchFamily="34" charset="0"/>
        </a:defRPr>
      </a:lvl8pPr>
      <a:lvl9pPr marL="1828800" algn="l" defTabSz="685800" rtl="0" fontAlgn="base">
        <a:lnSpc>
          <a:spcPct val="90000"/>
        </a:lnSpc>
        <a:spcBef>
          <a:spcPct val="0"/>
        </a:spcBef>
        <a:spcAft>
          <a:spcPct val="0"/>
        </a:spcAft>
        <a:defRPr sz="2800">
          <a:solidFill>
            <a:srgbClr val="3A0092"/>
          </a:solidFill>
          <a:latin typeface="Arial" panose="020B0604020202020204" pitchFamily="34" charset="0"/>
        </a:defRPr>
      </a:lvl9pPr>
    </p:titleStyle>
    <p:bodyStyle>
      <a:lvl1pPr marL="285750" indent="-285750" algn="l" defTabSz="685800" rtl="0" fontAlgn="base">
        <a:spcBef>
          <a:spcPts val="100"/>
        </a:spcBef>
        <a:spcAft>
          <a:spcPts val="400"/>
        </a:spcAft>
        <a:buClr>
          <a:schemeClr val="accent2"/>
        </a:buClr>
        <a:buSzPct val="90000"/>
        <a:buFont typeface="Arial" panose="020B0604020202020204" pitchFamily="34" charset="0"/>
        <a:buChar char="•"/>
        <a:defRPr kern="1200">
          <a:solidFill>
            <a:schemeClr val="tx1"/>
          </a:solidFill>
          <a:latin typeface="+mn-lt"/>
          <a:ea typeface="+mn-ea"/>
          <a:cs typeface="+mn-cs"/>
        </a:defRPr>
      </a:lvl1pPr>
      <a:lvl2pPr marL="646113" indent="-307975" algn="l" defTabSz="685800" rtl="0" fontAlgn="base">
        <a:spcBef>
          <a:spcPts val="100"/>
        </a:spcBef>
        <a:spcAft>
          <a:spcPts val="400"/>
        </a:spcAft>
        <a:buClr>
          <a:schemeClr val="accent2"/>
        </a:buClr>
        <a:buSzPct val="70000"/>
        <a:buFont typeface="Courier New" panose="02070309020205020404" pitchFamily="49" charset="0"/>
        <a:buChar char="o"/>
        <a:defRPr sz="1500" kern="1200">
          <a:solidFill>
            <a:schemeClr val="tx1"/>
          </a:solidFill>
          <a:latin typeface="+mn-lt"/>
          <a:ea typeface="+mn-ea"/>
          <a:cs typeface="+mn-cs"/>
        </a:defRPr>
      </a:lvl2pPr>
      <a:lvl3pPr marL="914400" indent="-255588" algn="l" defTabSz="685800" rtl="0" fontAlgn="base">
        <a:spcBef>
          <a:spcPts val="100"/>
        </a:spcBef>
        <a:spcAft>
          <a:spcPts val="400"/>
        </a:spcAft>
        <a:buClr>
          <a:schemeClr val="accent2"/>
        </a:buClr>
        <a:buSzPct val="81000"/>
        <a:buFont typeface="Wingdings" panose="05000000000000000000" pitchFamily="2" charset="2"/>
        <a:buChar char="§"/>
        <a:defRPr sz="1300" kern="1200">
          <a:solidFill>
            <a:schemeClr val="tx1"/>
          </a:solidFill>
          <a:latin typeface="+mn-lt"/>
          <a:ea typeface="+mn-ea"/>
          <a:cs typeface="+mn-cs"/>
        </a:defRPr>
      </a:lvl3pPr>
      <a:lvl4pPr marL="1108075" indent="-190500" algn="l" defTabSz="685800" rtl="0" fontAlgn="base">
        <a:spcBef>
          <a:spcPts val="100"/>
        </a:spcBef>
        <a:spcAft>
          <a:spcPts val="400"/>
        </a:spcAft>
        <a:buClr>
          <a:schemeClr val="accent2"/>
        </a:buClr>
        <a:buSzPct val="75000"/>
        <a:buFont typeface="Lucida Grande"/>
        <a:buChar char="⎼"/>
        <a:defRPr sz="1200" kern="1200">
          <a:solidFill>
            <a:schemeClr val="tx1"/>
          </a:solidFill>
          <a:latin typeface="+mn-lt"/>
          <a:ea typeface="+mn-ea"/>
          <a:cs typeface="+mn-cs"/>
        </a:defRPr>
      </a:lvl4pPr>
      <a:lvl5pPr marL="1314450" indent="-187325" algn="l" defTabSz="685800" rtl="0" fontAlgn="base">
        <a:spcBef>
          <a:spcPts val="100"/>
        </a:spcBef>
        <a:spcAft>
          <a:spcPts val="400"/>
        </a:spcAft>
        <a:buClr>
          <a:schemeClr val="accent2"/>
        </a:buClr>
        <a:buSzPct val="70000"/>
        <a:buFont typeface="Arial" panose="020B0604020202020204" pitchFamily="34" charset="0"/>
        <a:buChar char="•"/>
        <a:defRPr sz="11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image" Target="../media/image13.png"/><Relationship Id="rId3" Type="http://schemas.openxmlformats.org/officeDocument/2006/relationships/tags" Target="../tags/tag2.xml"/><Relationship Id="rId7" Type="http://schemas.openxmlformats.org/officeDocument/2006/relationships/tags" Target="../tags/tag6.xml"/><Relationship Id="rId12" Type="http://schemas.openxmlformats.org/officeDocument/2006/relationships/image" Target="../media/image12.png"/><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tags" Target="../tags/tag5.xml"/><Relationship Id="rId11" Type="http://schemas.openxmlformats.org/officeDocument/2006/relationships/image" Target="../media/image11.png"/><Relationship Id="rId5" Type="http://schemas.openxmlformats.org/officeDocument/2006/relationships/tags" Target="../tags/tag4.xml"/><Relationship Id="rId10" Type="http://schemas.openxmlformats.org/officeDocument/2006/relationships/oleObject" Target="../embeddings/oleObject1.bin"/><Relationship Id="rId4" Type="http://schemas.openxmlformats.org/officeDocument/2006/relationships/tags" Target="../tags/tag3.xml"/><Relationship Id="rId9"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8" Type="http://schemas.openxmlformats.org/officeDocument/2006/relationships/oleObject" Target="../embeddings/oleObject2.bin"/><Relationship Id="rId3" Type="http://schemas.openxmlformats.org/officeDocument/2006/relationships/tags" Target="../tags/tag8.xml"/><Relationship Id="rId7" Type="http://schemas.openxmlformats.org/officeDocument/2006/relationships/notesSlide" Target="../notesSlides/notesSlide13.xml"/><Relationship Id="rId2" Type="http://schemas.openxmlformats.org/officeDocument/2006/relationships/tags" Target="../tags/tag7.xml"/><Relationship Id="rId1" Type="http://schemas.openxmlformats.org/officeDocument/2006/relationships/vmlDrawing" Target="../drawings/vmlDrawing2.vml"/><Relationship Id="rId6" Type="http://schemas.openxmlformats.org/officeDocument/2006/relationships/slideLayout" Target="../slideLayouts/slideLayout10.xml"/><Relationship Id="rId5" Type="http://schemas.openxmlformats.org/officeDocument/2006/relationships/tags" Target="../tags/tag10.xml"/><Relationship Id="rId4" Type="http://schemas.openxmlformats.org/officeDocument/2006/relationships/tags" Target="../tags/tag9.xml"/><Relationship Id="rId9"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4.xml"/><Relationship Id="rId1" Type="http://schemas.openxmlformats.org/officeDocument/2006/relationships/slideLayout" Target="../slideLayouts/slideLayout16.xml"/><Relationship Id="rId4" Type="http://schemas.openxmlformats.org/officeDocument/2006/relationships/image" Target="../media/image16.jpe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7.xml"/><Relationship Id="rId1" Type="http://schemas.openxmlformats.org/officeDocument/2006/relationships/slideLayout" Target="../slideLayouts/slideLayout1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9.wmf"/><Relationship Id="rId2" Type="http://schemas.openxmlformats.org/officeDocument/2006/relationships/notesSlide" Target="../notesSlides/notesSlide18.xml"/><Relationship Id="rId1" Type="http://schemas.openxmlformats.org/officeDocument/2006/relationships/slideLayout" Target="../slideLayouts/slideLayout16.xml"/><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8" Type="http://schemas.openxmlformats.org/officeDocument/2006/relationships/hyperlink" Target="http://media.photobucket.com/image/family%20vintage/kenalice/Vintage%20family/1981ColesbabyKMC.jpg?o=6" TargetMode="External"/><Relationship Id="rId3" Type="http://schemas.openxmlformats.org/officeDocument/2006/relationships/image" Target="../media/image23.jpeg"/><Relationship Id="rId7" Type="http://schemas.openxmlformats.org/officeDocument/2006/relationships/image" Target="../media/image27.jpeg"/><Relationship Id="rId2" Type="http://schemas.openxmlformats.org/officeDocument/2006/relationships/notesSlide" Target="../notesSlides/notesSlide21.xml"/><Relationship Id="rId1" Type="http://schemas.openxmlformats.org/officeDocument/2006/relationships/slideLayout" Target="../slideLayouts/slideLayout15.xml"/><Relationship Id="rId6" Type="http://schemas.openxmlformats.org/officeDocument/2006/relationships/image" Target="../media/image26.jpeg"/><Relationship Id="rId5" Type="http://schemas.openxmlformats.org/officeDocument/2006/relationships/image" Target="../media/image25.jpeg"/><Relationship Id="rId10" Type="http://schemas.openxmlformats.org/officeDocument/2006/relationships/image" Target="../media/image29.png"/><Relationship Id="rId4" Type="http://schemas.openxmlformats.org/officeDocument/2006/relationships/image" Target="../media/image24.wmf"/><Relationship Id="rId9" Type="http://schemas.openxmlformats.org/officeDocument/2006/relationships/image" Target="../media/image28.jpeg"/></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3" Type="http://schemas.openxmlformats.org/officeDocument/2006/relationships/image" Target="../media/image31.jpeg"/><Relationship Id="rId7" Type="http://schemas.openxmlformats.org/officeDocument/2006/relationships/image" Target="../media/image28.jpeg"/><Relationship Id="rId2" Type="http://schemas.openxmlformats.org/officeDocument/2006/relationships/notesSlide" Target="../notesSlides/notesSlide23.xml"/><Relationship Id="rId1" Type="http://schemas.openxmlformats.org/officeDocument/2006/relationships/slideLayout" Target="../slideLayouts/slideLayout15.xml"/><Relationship Id="rId6" Type="http://schemas.openxmlformats.org/officeDocument/2006/relationships/hyperlink" Target="http://media.photobucket.com/image/family%20vintage/kenalice/Vintage%20family/1981ColesbabyKMC.jpg?o=6" TargetMode="External"/><Relationship Id="rId5" Type="http://schemas.openxmlformats.org/officeDocument/2006/relationships/image" Target="../media/image26.jpeg"/><Relationship Id="rId4" Type="http://schemas.openxmlformats.org/officeDocument/2006/relationships/image" Target="../media/image32.jpeg"/></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4.xml"/><Relationship Id="rId1" Type="http://schemas.openxmlformats.org/officeDocument/2006/relationships/slideLayout" Target="../slideLayouts/slideLayout15.xml"/><Relationship Id="rId4" Type="http://schemas.openxmlformats.org/officeDocument/2006/relationships/image" Target="../media/image34.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1.xml"/><Relationship Id="rId1" Type="http://schemas.openxmlformats.org/officeDocument/2006/relationships/vmlDrawing" Target="../drawings/vmlDrawing3.vml"/><Relationship Id="rId5" Type="http://schemas.openxmlformats.org/officeDocument/2006/relationships/image" Target="../media/image35.emf"/><Relationship Id="rId4" Type="http://schemas.openxmlformats.org/officeDocument/2006/relationships/oleObject" Target="../embeddings/oleObject3.bin"/></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3" Type="http://schemas.openxmlformats.org/officeDocument/2006/relationships/image" Target="../media/image36.wmf"/><Relationship Id="rId7" Type="http://schemas.openxmlformats.org/officeDocument/2006/relationships/image" Target="../media/image40.jpeg"/><Relationship Id="rId2" Type="http://schemas.openxmlformats.org/officeDocument/2006/relationships/notesSlide" Target="../notesSlides/notesSlide27.xml"/><Relationship Id="rId1" Type="http://schemas.openxmlformats.org/officeDocument/2006/relationships/slideLayout" Target="../slideLayouts/slideLayout15.xml"/><Relationship Id="rId6" Type="http://schemas.openxmlformats.org/officeDocument/2006/relationships/image" Target="../media/image39.jpeg"/><Relationship Id="rId5" Type="http://schemas.openxmlformats.org/officeDocument/2006/relationships/image" Target="../media/image38.jpeg"/><Relationship Id="rId4" Type="http://schemas.openxmlformats.org/officeDocument/2006/relationships/image" Target="../media/image37.jpe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29.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5.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5.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5.xml"/></Relationships>
</file>

<file path=ppt/slides/_rels/slide43.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42.xml"/><Relationship Id="rId1" Type="http://schemas.openxmlformats.org/officeDocument/2006/relationships/slideLayout" Target="../slideLayouts/slideLayout1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5.xml"/></Relationships>
</file>

<file path=ppt/slides/_rels/slide4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4.xml"/><Relationship Id="rId1" Type="http://schemas.openxmlformats.org/officeDocument/2006/relationships/slideLayout" Target="../slideLayouts/slideLayout15.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5.xml"/><Relationship Id="rId1" Type="http://schemas.openxmlformats.org/officeDocument/2006/relationships/slideLayout" Target="../slideLayouts/slideLayout11.xml"/></Relationships>
</file>

<file path=ppt/slides/_rels/slide48.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15.xml"/><Relationship Id="rId1" Type="http://schemas.openxmlformats.org/officeDocument/2006/relationships/vmlDrawing" Target="../drawings/vmlDrawing4.vml"/><Relationship Id="rId4" Type="http://schemas.openxmlformats.org/officeDocument/2006/relationships/image" Target="../media/image44.png"/></Relationships>
</file>

<file path=ppt/slides/_rels/slide49.xml.rels><?xml version="1.0" encoding="UTF-8" standalone="yes"?>
<Relationships xmlns="http://schemas.openxmlformats.org/package/2006/relationships"><Relationship Id="rId8" Type="http://schemas.openxmlformats.org/officeDocument/2006/relationships/oleObject" Target="../embeddings/oleObject5.bin"/><Relationship Id="rId13" Type="http://schemas.openxmlformats.org/officeDocument/2006/relationships/image" Target="../media/image47.png"/><Relationship Id="rId18" Type="http://schemas.openxmlformats.org/officeDocument/2006/relationships/hyperlink" Target="http://www.kaiserpermanente.org/kpweb/splashpage.do" TargetMode="External"/><Relationship Id="rId26" Type="http://schemas.openxmlformats.org/officeDocument/2006/relationships/image" Target="../media/image56.jpeg"/><Relationship Id="rId3" Type="http://schemas.openxmlformats.org/officeDocument/2006/relationships/tags" Target="../tags/tag12.xml"/><Relationship Id="rId21" Type="http://schemas.openxmlformats.org/officeDocument/2006/relationships/image" Target="../media/image51.png"/><Relationship Id="rId7" Type="http://schemas.openxmlformats.org/officeDocument/2006/relationships/notesSlide" Target="../notesSlides/notesSlide46.xml"/><Relationship Id="rId12" Type="http://schemas.openxmlformats.org/officeDocument/2006/relationships/hyperlink" Target="https://www.blueshieldca.com/bsc/home/home.jhtml" TargetMode="External"/><Relationship Id="rId17" Type="http://schemas.openxmlformats.org/officeDocument/2006/relationships/image" Target="../media/image49.png"/><Relationship Id="rId25" Type="http://schemas.openxmlformats.org/officeDocument/2006/relationships/image" Target="../media/image55.jpeg"/><Relationship Id="rId2" Type="http://schemas.openxmlformats.org/officeDocument/2006/relationships/tags" Target="../tags/tag11.xml"/><Relationship Id="rId16" Type="http://schemas.openxmlformats.org/officeDocument/2006/relationships/hyperlink" Target="http://www.wellpoint.com/default.asp" TargetMode="External"/><Relationship Id="rId20" Type="http://schemas.openxmlformats.org/officeDocument/2006/relationships/hyperlink" Target="http://www.carefirst.com/main/html/HomePage.html" TargetMode="External"/><Relationship Id="rId29" Type="http://schemas.openxmlformats.org/officeDocument/2006/relationships/image" Target="../media/image59.png"/><Relationship Id="rId1" Type="http://schemas.openxmlformats.org/officeDocument/2006/relationships/vmlDrawing" Target="../drawings/vmlDrawing5.vml"/><Relationship Id="rId6" Type="http://schemas.openxmlformats.org/officeDocument/2006/relationships/slideLayout" Target="../slideLayouts/slideLayout15.xml"/><Relationship Id="rId11" Type="http://schemas.openxmlformats.org/officeDocument/2006/relationships/image" Target="../media/image46.jpeg"/><Relationship Id="rId24" Type="http://schemas.openxmlformats.org/officeDocument/2006/relationships/image" Target="../media/image54.jpeg"/><Relationship Id="rId5" Type="http://schemas.openxmlformats.org/officeDocument/2006/relationships/tags" Target="../tags/tag14.xml"/><Relationship Id="rId15" Type="http://schemas.openxmlformats.org/officeDocument/2006/relationships/image" Target="../media/image48.jpeg"/><Relationship Id="rId23" Type="http://schemas.openxmlformats.org/officeDocument/2006/relationships/image" Target="../media/image53.png"/><Relationship Id="rId28" Type="http://schemas.openxmlformats.org/officeDocument/2006/relationships/image" Target="../media/image58.png"/><Relationship Id="rId10" Type="http://schemas.openxmlformats.org/officeDocument/2006/relationships/image" Target="../media/image45.jpeg"/><Relationship Id="rId19" Type="http://schemas.openxmlformats.org/officeDocument/2006/relationships/image" Target="../media/image50.png"/><Relationship Id="rId4" Type="http://schemas.openxmlformats.org/officeDocument/2006/relationships/tags" Target="../tags/tag13.xml"/><Relationship Id="rId9" Type="http://schemas.openxmlformats.org/officeDocument/2006/relationships/hyperlink" Target="http://www.careerone.com.au/images/company-profiles/postintact/Mercer_logo.jpg" TargetMode="External"/><Relationship Id="rId14" Type="http://schemas.openxmlformats.org/officeDocument/2006/relationships/hyperlink" Target="https://www.highmarkbcbs.com/cgi-bin/inetcgi/chm/jsp/Splash.do" TargetMode="External"/><Relationship Id="rId22" Type="http://schemas.openxmlformats.org/officeDocument/2006/relationships/image" Target="../media/image52.png"/><Relationship Id="rId27" Type="http://schemas.openxmlformats.org/officeDocument/2006/relationships/image" Target="../media/image57.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5.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5.xml"/></Relationships>
</file>

<file path=ppt/slides/_rels/slide52.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5.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5.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5.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5.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1.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7.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5.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7.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5.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5.xml"/></Relationships>
</file>

<file path=ppt/slides/_rels/slide64.xml.rels><?xml version="1.0" encoding="UTF-8" standalone="yes"?>
<Relationships xmlns="http://schemas.openxmlformats.org/package/2006/relationships"><Relationship Id="rId8" Type="http://schemas.openxmlformats.org/officeDocument/2006/relationships/oleObject" Target="../embeddings/oleObject8.bin"/><Relationship Id="rId13" Type="http://schemas.openxmlformats.org/officeDocument/2006/relationships/oleObject" Target="../embeddings/oleObject11.bin"/><Relationship Id="rId18" Type="http://schemas.openxmlformats.org/officeDocument/2006/relationships/oleObject" Target="../embeddings/oleObject16.bin"/><Relationship Id="rId3" Type="http://schemas.openxmlformats.org/officeDocument/2006/relationships/notesSlide" Target="../notesSlides/notesSlide60.xml"/><Relationship Id="rId21" Type="http://schemas.openxmlformats.org/officeDocument/2006/relationships/image" Target="../media/image64.jpeg"/><Relationship Id="rId7" Type="http://schemas.openxmlformats.org/officeDocument/2006/relationships/image" Target="../media/image61.emf"/><Relationship Id="rId12" Type="http://schemas.openxmlformats.org/officeDocument/2006/relationships/oleObject" Target="../embeddings/oleObject10.bin"/><Relationship Id="rId17" Type="http://schemas.openxmlformats.org/officeDocument/2006/relationships/oleObject" Target="../embeddings/oleObject15.bin"/><Relationship Id="rId2" Type="http://schemas.openxmlformats.org/officeDocument/2006/relationships/slideLayout" Target="../slideLayouts/slideLayout11.xml"/><Relationship Id="rId16" Type="http://schemas.openxmlformats.org/officeDocument/2006/relationships/oleObject" Target="../embeddings/oleObject14.bin"/><Relationship Id="rId20" Type="http://schemas.openxmlformats.org/officeDocument/2006/relationships/oleObject" Target="../embeddings/oleObject18.bin"/><Relationship Id="rId1" Type="http://schemas.openxmlformats.org/officeDocument/2006/relationships/vmlDrawing" Target="../drawings/vmlDrawing6.vml"/><Relationship Id="rId6" Type="http://schemas.openxmlformats.org/officeDocument/2006/relationships/oleObject" Target="../embeddings/oleObject7.bin"/><Relationship Id="rId11" Type="http://schemas.openxmlformats.org/officeDocument/2006/relationships/image" Target="../media/image63.emf"/><Relationship Id="rId5" Type="http://schemas.openxmlformats.org/officeDocument/2006/relationships/image" Target="../media/image60.emf"/><Relationship Id="rId15" Type="http://schemas.openxmlformats.org/officeDocument/2006/relationships/oleObject" Target="../embeddings/oleObject13.bin"/><Relationship Id="rId10" Type="http://schemas.openxmlformats.org/officeDocument/2006/relationships/oleObject" Target="../embeddings/oleObject9.bin"/><Relationship Id="rId19" Type="http://schemas.openxmlformats.org/officeDocument/2006/relationships/oleObject" Target="../embeddings/oleObject17.bin"/><Relationship Id="rId4" Type="http://schemas.openxmlformats.org/officeDocument/2006/relationships/oleObject" Target="../embeddings/oleObject6.bin"/><Relationship Id="rId9" Type="http://schemas.openxmlformats.org/officeDocument/2006/relationships/image" Target="../media/image62.emf"/><Relationship Id="rId14" Type="http://schemas.openxmlformats.org/officeDocument/2006/relationships/oleObject" Target="../embeddings/oleObject12.bin"/><Relationship Id="rId22" Type="http://schemas.openxmlformats.org/officeDocument/2006/relationships/image" Target="../media/image65.jpeg"/></Relationships>
</file>

<file path=ppt/slides/_rels/slide65.xml.rels><?xml version="1.0" encoding="UTF-8" standalone="yes"?>
<Relationships xmlns="http://schemas.openxmlformats.org/package/2006/relationships"><Relationship Id="rId26" Type="http://schemas.openxmlformats.org/officeDocument/2006/relationships/oleObject" Target="../embeddings/oleObject40.bin"/><Relationship Id="rId21" Type="http://schemas.openxmlformats.org/officeDocument/2006/relationships/oleObject" Target="../embeddings/oleObject35.bin"/><Relationship Id="rId34" Type="http://schemas.openxmlformats.org/officeDocument/2006/relationships/oleObject" Target="../embeddings/oleObject48.bin"/><Relationship Id="rId42" Type="http://schemas.openxmlformats.org/officeDocument/2006/relationships/oleObject" Target="../embeddings/oleObject56.bin"/><Relationship Id="rId47" Type="http://schemas.openxmlformats.org/officeDocument/2006/relationships/oleObject" Target="../embeddings/oleObject61.bin"/><Relationship Id="rId50" Type="http://schemas.openxmlformats.org/officeDocument/2006/relationships/oleObject" Target="../embeddings/oleObject64.bin"/><Relationship Id="rId55" Type="http://schemas.openxmlformats.org/officeDocument/2006/relationships/oleObject" Target="../embeddings/oleObject69.bin"/><Relationship Id="rId63" Type="http://schemas.openxmlformats.org/officeDocument/2006/relationships/oleObject" Target="../embeddings/oleObject74.bin"/><Relationship Id="rId68" Type="http://schemas.openxmlformats.org/officeDocument/2006/relationships/oleObject" Target="../embeddings/oleObject77.bin"/><Relationship Id="rId7" Type="http://schemas.openxmlformats.org/officeDocument/2006/relationships/oleObject" Target="../embeddings/oleObject21.bin"/><Relationship Id="rId2" Type="http://schemas.openxmlformats.org/officeDocument/2006/relationships/slideLayout" Target="../slideLayouts/slideLayout11.xml"/><Relationship Id="rId16" Type="http://schemas.openxmlformats.org/officeDocument/2006/relationships/oleObject" Target="../embeddings/oleObject30.bin"/><Relationship Id="rId29" Type="http://schemas.openxmlformats.org/officeDocument/2006/relationships/oleObject" Target="../embeddings/oleObject43.bin"/><Relationship Id="rId11" Type="http://schemas.openxmlformats.org/officeDocument/2006/relationships/oleObject" Target="../embeddings/oleObject25.bin"/><Relationship Id="rId24" Type="http://schemas.openxmlformats.org/officeDocument/2006/relationships/oleObject" Target="../embeddings/oleObject38.bin"/><Relationship Id="rId32" Type="http://schemas.openxmlformats.org/officeDocument/2006/relationships/oleObject" Target="../embeddings/oleObject46.bin"/><Relationship Id="rId37" Type="http://schemas.openxmlformats.org/officeDocument/2006/relationships/oleObject" Target="../embeddings/oleObject51.bin"/><Relationship Id="rId40" Type="http://schemas.openxmlformats.org/officeDocument/2006/relationships/oleObject" Target="../embeddings/oleObject54.bin"/><Relationship Id="rId45" Type="http://schemas.openxmlformats.org/officeDocument/2006/relationships/oleObject" Target="../embeddings/oleObject59.bin"/><Relationship Id="rId53" Type="http://schemas.openxmlformats.org/officeDocument/2006/relationships/oleObject" Target="../embeddings/oleObject67.bin"/><Relationship Id="rId58" Type="http://schemas.openxmlformats.org/officeDocument/2006/relationships/oleObject" Target="../embeddings/oleObject72.bin"/><Relationship Id="rId66" Type="http://schemas.openxmlformats.org/officeDocument/2006/relationships/image" Target="../media/image68.jpeg"/><Relationship Id="rId5" Type="http://schemas.openxmlformats.org/officeDocument/2006/relationships/image" Target="../media/image62.emf"/><Relationship Id="rId61" Type="http://schemas.openxmlformats.org/officeDocument/2006/relationships/image" Target="../media/image66.jpeg"/><Relationship Id="rId19" Type="http://schemas.openxmlformats.org/officeDocument/2006/relationships/oleObject" Target="../embeddings/oleObject33.bin"/><Relationship Id="rId14" Type="http://schemas.openxmlformats.org/officeDocument/2006/relationships/oleObject" Target="../embeddings/oleObject28.bin"/><Relationship Id="rId22" Type="http://schemas.openxmlformats.org/officeDocument/2006/relationships/oleObject" Target="../embeddings/oleObject36.bin"/><Relationship Id="rId27" Type="http://schemas.openxmlformats.org/officeDocument/2006/relationships/oleObject" Target="../embeddings/oleObject41.bin"/><Relationship Id="rId30" Type="http://schemas.openxmlformats.org/officeDocument/2006/relationships/oleObject" Target="../embeddings/oleObject44.bin"/><Relationship Id="rId35" Type="http://schemas.openxmlformats.org/officeDocument/2006/relationships/oleObject" Target="../embeddings/oleObject49.bin"/><Relationship Id="rId43" Type="http://schemas.openxmlformats.org/officeDocument/2006/relationships/oleObject" Target="../embeddings/oleObject57.bin"/><Relationship Id="rId48" Type="http://schemas.openxmlformats.org/officeDocument/2006/relationships/oleObject" Target="../embeddings/oleObject62.bin"/><Relationship Id="rId56" Type="http://schemas.openxmlformats.org/officeDocument/2006/relationships/oleObject" Target="../embeddings/oleObject70.bin"/><Relationship Id="rId64" Type="http://schemas.openxmlformats.org/officeDocument/2006/relationships/oleObject" Target="../embeddings/oleObject75.bin"/><Relationship Id="rId8" Type="http://schemas.openxmlformats.org/officeDocument/2006/relationships/oleObject" Target="../embeddings/oleObject22.bin"/><Relationship Id="rId51" Type="http://schemas.openxmlformats.org/officeDocument/2006/relationships/oleObject" Target="../embeddings/oleObject65.bin"/><Relationship Id="rId3" Type="http://schemas.openxmlformats.org/officeDocument/2006/relationships/notesSlide" Target="../notesSlides/notesSlide61.xml"/><Relationship Id="rId12" Type="http://schemas.openxmlformats.org/officeDocument/2006/relationships/oleObject" Target="../embeddings/oleObject26.bin"/><Relationship Id="rId17" Type="http://schemas.openxmlformats.org/officeDocument/2006/relationships/oleObject" Target="../embeddings/oleObject31.bin"/><Relationship Id="rId25" Type="http://schemas.openxmlformats.org/officeDocument/2006/relationships/oleObject" Target="../embeddings/oleObject39.bin"/><Relationship Id="rId33" Type="http://schemas.openxmlformats.org/officeDocument/2006/relationships/oleObject" Target="../embeddings/oleObject47.bin"/><Relationship Id="rId38" Type="http://schemas.openxmlformats.org/officeDocument/2006/relationships/oleObject" Target="../embeddings/oleObject52.bin"/><Relationship Id="rId46" Type="http://schemas.openxmlformats.org/officeDocument/2006/relationships/oleObject" Target="../embeddings/oleObject60.bin"/><Relationship Id="rId59" Type="http://schemas.openxmlformats.org/officeDocument/2006/relationships/oleObject" Target="../embeddings/oleObject73.bin"/><Relationship Id="rId67" Type="http://schemas.openxmlformats.org/officeDocument/2006/relationships/image" Target="../media/image69.jpeg"/><Relationship Id="rId20" Type="http://schemas.openxmlformats.org/officeDocument/2006/relationships/oleObject" Target="../embeddings/oleObject34.bin"/><Relationship Id="rId41" Type="http://schemas.openxmlformats.org/officeDocument/2006/relationships/oleObject" Target="../embeddings/oleObject55.bin"/><Relationship Id="rId54" Type="http://schemas.openxmlformats.org/officeDocument/2006/relationships/oleObject" Target="../embeddings/oleObject68.bin"/><Relationship Id="rId62" Type="http://schemas.openxmlformats.org/officeDocument/2006/relationships/image" Target="../media/image67.jpeg"/><Relationship Id="rId1" Type="http://schemas.openxmlformats.org/officeDocument/2006/relationships/vmlDrawing" Target="../drawings/vmlDrawing7.vml"/><Relationship Id="rId6" Type="http://schemas.openxmlformats.org/officeDocument/2006/relationships/oleObject" Target="../embeddings/oleObject20.bin"/><Relationship Id="rId15" Type="http://schemas.openxmlformats.org/officeDocument/2006/relationships/oleObject" Target="../embeddings/oleObject29.bin"/><Relationship Id="rId23" Type="http://schemas.openxmlformats.org/officeDocument/2006/relationships/oleObject" Target="../embeddings/oleObject37.bin"/><Relationship Id="rId28" Type="http://schemas.openxmlformats.org/officeDocument/2006/relationships/oleObject" Target="../embeddings/oleObject42.bin"/><Relationship Id="rId36" Type="http://schemas.openxmlformats.org/officeDocument/2006/relationships/oleObject" Target="../embeddings/oleObject50.bin"/><Relationship Id="rId49" Type="http://schemas.openxmlformats.org/officeDocument/2006/relationships/oleObject" Target="../embeddings/oleObject63.bin"/><Relationship Id="rId57" Type="http://schemas.openxmlformats.org/officeDocument/2006/relationships/oleObject" Target="../embeddings/oleObject71.bin"/><Relationship Id="rId10" Type="http://schemas.openxmlformats.org/officeDocument/2006/relationships/oleObject" Target="../embeddings/oleObject24.bin"/><Relationship Id="rId31" Type="http://schemas.openxmlformats.org/officeDocument/2006/relationships/oleObject" Target="../embeddings/oleObject45.bin"/><Relationship Id="rId44" Type="http://schemas.openxmlformats.org/officeDocument/2006/relationships/oleObject" Target="../embeddings/oleObject58.bin"/><Relationship Id="rId52" Type="http://schemas.openxmlformats.org/officeDocument/2006/relationships/oleObject" Target="../embeddings/oleObject66.bin"/><Relationship Id="rId60" Type="http://schemas.openxmlformats.org/officeDocument/2006/relationships/hyperlink" Target="http://www.d2connect.com/projects/d2he_ui/index.html" TargetMode="External"/><Relationship Id="rId65" Type="http://schemas.openxmlformats.org/officeDocument/2006/relationships/oleObject" Target="../embeddings/oleObject76.bin"/><Relationship Id="rId4" Type="http://schemas.openxmlformats.org/officeDocument/2006/relationships/oleObject" Target="../embeddings/oleObject19.bin"/><Relationship Id="rId9" Type="http://schemas.openxmlformats.org/officeDocument/2006/relationships/oleObject" Target="../embeddings/oleObject23.bin"/><Relationship Id="rId13" Type="http://schemas.openxmlformats.org/officeDocument/2006/relationships/oleObject" Target="../embeddings/oleObject27.bin"/><Relationship Id="rId18" Type="http://schemas.openxmlformats.org/officeDocument/2006/relationships/oleObject" Target="../embeddings/oleObject32.bin"/><Relationship Id="rId39" Type="http://schemas.openxmlformats.org/officeDocument/2006/relationships/oleObject" Target="../embeddings/oleObject53.bin"/></Relationships>
</file>

<file path=ppt/slides/_rels/slide66.xml.rels><?xml version="1.0" encoding="UTF-8" standalone="yes"?>
<Relationships xmlns="http://schemas.openxmlformats.org/package/2006/relationships"><Relationship Id="rId8" Type="http://schemas.openxmlformats.org/officeDocument/2006/relationships/image" Target="../media/image73.jpeg"/><Relationship Id="rId13" Type="http://schemas.openxmlformats.org/officeDocument/2006/relationships/image" Target="../media/image75.png"/><Relationship Id="rId3" Type="http://schemas.openxmlformats.org/officeDocument/2006/relationships/notesSlide" Target="../notesSlides/notesSlide62.xml"/><Relationship Id="rId7" Type="http://schemas.openxmlformats.org/officeDocument/2006/relationships/image" Target="../media/image62.emf"/><Relationship Id="rId12" Type="http://schemas.openxmlformats.org/officeDocument/2006/relationships/hyperlink" Target="http://www.medicare.gov/" TargetMode="External"/><Relationship Id="rId2" Type="http://schemas.openxmlformats.org/officeDocument/2006/relationships/slideLayout" Target="../slideLayouts/slideLayout11.xml"/><Relationship Id="rId1" Type="http://schemas.openxmlformats.org/officeDocument/2006/relationships/vmlDrawing" Target="../drawings/vmlDrawing8.vml"/><Relationship Id="rId6" Type="http://schemas.openxmlformats.org/officeDocument/2006/relationships/oleObject" Target="../embeddings/oleObject78.bin"/><Relationship Id="rId11" Type="http://schemas.openxmlformats.org/officeDocument/2006/relationships/image" Target="../media/image74.jpeg"/><Relationship Id="rId5" Type="http://schemas.openxmlformats.org/officeDocument/2006/relationships/image" Target="../media/image72.png"/><Relationship Id="rId10" Type="http://schemas.openxmlformats.org/officeDocument/2006/relationships/image" Target="../media/image70.emf"/><Relationship Id="rId4" Type="http://schemas.openxmlformats.org/officeDocument/2006/relationships/image" Target="../media/image71.png"/><Relationship Id="rId9" Type="http://schemas.openxmlformats.org/officeDocument/2006/relationships/oleObject" Target="../embeddings/oleObject79.bin"/></Relationships>
</file>

<file path=ppt/slides/_rels/slide67.xml.rels><?xml version="1.0" encoding="UTF-8" standalone="yes"?>
<Relationships xmlns="http://schemas.openxmlformats.org/package/2006/relationships"><Relationship Id="rId8" Type="http://schemas.openxmlformats.org/officeDocument/2006/relationships/oleObject" Target="../embeddings/oleObject83.bin"/><Relationship Id="rId13" Type="http://schemas.openxmlformats.org/officeDocument/2006/relationships/oleObject" Target="../embeddings/oleObject88.bin"/><Relationship Id="rId18" Type="http://schemas.openxmlformats.org/officeDocument/2006/relationships/oleObject" Target="../embeddings/oleObject93.bin"/><Relationship Id="rId26" Type="http://schemas.openxmlformats.org/officeDocument/2006/relationships/oleObject" Target="../embeddings/oleObject101.bin"/><Relationship Id="rId3" Type="http://schemas.openxmlformats.org/officeDocument/2006/relationships/notesSlide" Target="../notesSlides/notesSlide63.xml"/><Relationship Id="rId21" Type="http://schemas.openxmlformats.org/officeDocument/2006/relationships/oleObject" Target="../embeddings/oleObject96.bin"/><Relationship Id="rId7" Type="http://schemas.openxmlformats.org/officeDocument/2006/relationships/oleObject" Target="../embeddings/oleObject82.bin"/><Relationship Id="rId12" Type="http://schemas.openxmlformats.org/officeDocument/2006/relationships/oleObject" Target="../embeddings/oleObject87.bin"/><Relationship Id="rId17" Type="http://schemas.openxmlformats.org/officeDocument/2006/relationships/oleObject" Target="../embeddings/oleObject92.bin"/><Relationship Id="rId25" Type="http://schemas.openxmlformats.org/officeDocument/2006/relationships/oleObject" Target="../embeddings/oleObject100.bin"/><Relationship Id="rId2" Type="http://schemas.openxmlformats.org/officeDocument/2006/relationships/slideLayout" Target="../slideLayouts/slideLayout11.xml"/><Relationship Id="rId16" Type="http://schemas.openxmlformats.org/officeDocument/2006/relationships/oleObject" Target="../embeddings/oleObject91.bin"/><Relationship Id="rId20" Type="http://schemas.openxmlformats.org/officeDocument/2006/relationships/oleObject" Target="../embeddings/oleObject95.bin"/><Relationship Id="rId29" Type="http://schemas.openxmlformats.org/officeDocument/2006/relationships/oleObject" Target="../embeddings/oleObject104.bin"/><Relationship Id="rId1" Type="http://schemas.openxmlformats.org/officeDocument/2006/relationships/vmlDrawing" Target="../drawings/vmlDrawing9.vml"/><Relationship Id="rId6" Type="http://schemas.openxmlformats.org/officeDocument/2006/relationships/oleObject" Target="../embeddings/oleObject81.bin"/><Relationship Id="rId11" Type="http://schemas.openxmlformats.org/officeDocument/2006/relationships/oleObject" Target="../embeddings/oleObject86.bin"/><Relationship Id="rId24" Type="http://schemas.openxmlformats.org/officeDocument/2006/relationships/oleObject" Target="../embeddings/oleObject99.bin"/><Relationship Id="rId5" Type="http://schemas.openxmlformats.org/officeDocument/2006/relationships/image" Target="../media/image62.emf"/><Relationship Id="rId15" Type="http://schemas.openxmlformats.org/officeDocument/2006/relationships/oleObject" Target="../embeddings/oleObject90.bin"/><Relationship Id="rId23" Type="http://schemas.openxmlformats.org/officeDocument/2006/relationships/oleObject" Target="../embeddings/oleObject98.bin"/><Relationship Id="rId28" Type="http://schemas.openxmlformats.org/officeDocument/2006/relationships/oleObject" Target="../embeddings/oleObject103.bin"/><Relationship Id="rId10" Type="http://schemas.openxmlformats.org/officeDocument/2006/relationships/oleObject" Target="../embeddings/oleObject85.bin"/><Relationship Id="rId19" Type="http://schemas.openxmlformats.org/officeDocument/2006/relationships/oleObject" Target="../embeddings/oleObject94.bin"/><Relationship Id="rId31" Type="http://schemas.openxmlformats.org/officeDocument/2006/relationships/oleObject" Target="../embeddings/oleObject106.bin"/><Relationship Id="rId4" Type="http://schemas.openxmlformats.org/officeDocument/2006/relationships/oleObject" Target="../embeddings/oleObject80.bin"/><Relationship Id="rId9" Type="http://schemas.openxmlformats.org/officeDocument/2006/relationships/oleObject" Target="../embeddings/oleObject84.bin"/><Relationship Id="rId14" Type="http://schemas.openxmlformats.org/officeDocument/2006/relationships/oleObject" Target="../embeddings/oleObject89.bin"/><Relationship Id="rId22" Type="http://schemas.openxmlformats.org/officeDocument/2006/relationships/oleObject" Target="../embeddings/oleObject97.bin"/><Relationship Id="rId27" Type="http://schemas.openxmlformats.org/officeDocument/2006/relationships/oleObject" Target="../embeddings/oleObject102.bin"/><Relationship Id="rId30" Type="http://schemas.openxmlformats.org/officeDocument/2006/relationships/oleObject" Target="../embeddings/oleObject105.bin"/></Relationships>
</file>

<file path=ppt/slides/_rels/slide68.xml.rels><?xml version="1.0" encoding="UTF-8" standalone="yes"?>
<Relationships xmlns="http://schemas.openxmlformats.org/package/2006/relationships"><Relationship Id="rId8" Type="http://schemas.openxmlformats.org/officeDocument/2006/relationships/image" Target="../media/image81.jpeg"/><Relationship Id="rId3" Type="http://schemas.openxmlformats.org/officeDocument/2006/relationships/image" Target="../media/image76.jpeg"/><Relationship Id="rId7" Type="http://schemas.openxmlformats.org/officeDocument/2006/relationships/image" Target="../media/image80.jpeg"/><Relationship Id="rId2" Type="http://schemas.openxmlformats.org/officeDocument/2006/relationships/notesSlide" Target="../notesSlides/notesSlide64.xml"/><Relationship Id="rId1" Type="http://schemas.openxmlformats.org/officeDocument/2006/relationships/slideLayout" Target="../slideLayouts/slideLayout11.xml"/><Relationship Id="rId6" Type="http://schemas.openxmlformats.org/officeDocument/2006/relationships/image" Target="../media/image79.jpeg"/><Relationship Id="rId5" Type="http://schemas.openxmlformats.org/officeDocument/2006/relationships/image" Target="../media/image78.jpeg"/><Relationship Id="rId4" Type="http://schemas.openxmlformats.org/officeDocument/2006/relationships/image" Target="../media/image77.jpe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70.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65.xml"/><Relationship Id="rId1" Type="http://schemas.openxmlformats.org/officeDocument/2006/relationships/slideLayout" Target="../slideLayouts/slideLayout18.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71.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66.xml"/><Relationship Id="rId1" Type="http://schemas.openxmlformats.org/officeDocument/2006/relationships/slideLayout" Target="../slideLayouts/slideLayout15.xml"/></Relationships>
</file>

<file path=ppt/slides/_rels/slide72.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67.xml"/><Relationship Id="rId1" Type="http://schemas.openxmlformats.org/officeDocument/2006/relationships/slideLayout" Target="../slideLayouts/slideLayout15.xml"/></Relationships>
</file>

<file path=ppt/slides/_rels/slide73.xml.rels><?xml version="1.0" encoding="UTF-8" standalone="yes"?>
<Relationships xmlns="http://schemas.openxmlformats.org/package/2006/relationships"><Relationship Id="rId3" Type="http://schemas.openxmlformats.org/officeDocument/2006/relationships/hyperlink" Target="Medical_20081006.txt" TargetMode="External"/><Relationship Id="rId2" Type="http://schemas.openxmlformats.org/officeDocument/2006/relationships/image" Target="../media/image84.jpeg"/><Relationship Id="rId1" Type="http://schemas.openxmlformats.org/officeDocument/2006/relationships/slideLayout" Target="../slideLayouts/slideLayout15.xml"/></Relationships>
</file>

<file path=ppt/slides/_rels/slide74.xml.rels><?xml version="1.0" encoding="UTF-8" standalone="yes"?>
<Relationships xmlns="http://schemas.openxmlformats.org/package/2006/relationships"><Relationship Id="rId3" Type="http://schemas.openxmlformats.org/officeDocument/2006/relationships/hyperlink" Target="First%20Choice%20-%20DORIS%20-%20Layout.xls" TargetMode="External"/><Relationship Id="rId2" Type="http://schemas.openxmlformats.org/officeDocument/2006/relationships/image" Target="../media/image85.jpeg"/><Relationship Id="rId1" Type="http://schemas.openxmlformats.org/officeDocument/2006/relationships/slideLayout" Target="../slideLayouts/slideLayout15.xml"/></Relationships>
</file>

<file path=ppt/slides/_rels/slide75.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Layout" Target="../slideLayouts/slideLayout1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7.xml.rels><?xml version="1.0" encoding="UTF-8" standalone="yes"?>
<Relationships xmlns="http://schemas.openxmlformats.org/package/2006/relationships"><Relationship Id="rId2" Type="http://schemas.openxmlformats.org/officeDocument/2006/relationships/hyperlink" Target="http://www.planforyourhealth.com/resources.dyn/glossary.html" TargetMode="External"/><Relationship Id="rId1" Type="http://schemas.openxmlformats.org/officeDocument/2006/relationships/slideLayout" Target="../slideLayouts/slideLayout17.xml"/></Relationships>
</file>

<file path=ppt/slides/_rels/slide78.xml.rels><?xml version="1.0" encoding="UTF-8" standalone="yes"?>
<Relationships xmlns="http://schemas.openxmlformats.org/package/2006/relationships"><Relationship Id="rId2" Type="http://schemas.openxmlformats.org/officeDocument/2006/relationships/hyperlink" Target="http://www.planforyourhealth.com/resources.dyn/glossary.html" TargetMode="External"/><Relationship Id="rId1" Type="http://schemas.openxmlformats.org/officeDocument/2006/relationships/slideLayout" Target="../slideLayouts/slideLayout17.xml"/></Relationships>
</file>

<file path=ppt/slides/_rels/slide79.xml.rels><?xml version="1.0" encoding="UTF-8" standalone="yes"?>
<Relationships xmlns="http://schemas.openxmlformats.org/package/2006/relationships"><Relationship Id="rId2" Type="http://schemas.openxmlformats.org/officeDocument/2006/relationships/hyperlink" Target="http://www.planforyourhealth.com/resources.dyn/glossary.html" TargetMode="External"/><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80.xml.rels><?xml version="1.0" encoding="UTF-8" standalone="yes"?>
<Relationships xmlns="http://schemas.openxmlformats.org/package/2006/relationships"><Relationship Id="rId3" Type="http://schemas.openxmlformats.org/officeDocument/2006/relationships/notesSlide" Target="../notesSlides/notesSlide68.xml"/><Relationship Id="rId2" Type="http://schemas.openxmlformats.org/officeDocument/2006/relationships/slideLayout" Target="../slideLayouts/slideLayout15.xml"/><Relationship Id="rId1" Type="http://schemas.openxmlformats.org/officeDocument/2006/relationships/vmlDrawing" Target="../drawings/vmlDrawing10.vml"/><Relationship Id="rId6" Type="http://schemas.openxmlformats.org/officeDocument/2006/relationships/image" Target="../media/image87.emf"/><Relationship Id="rId5" Type="http://schemas.openxmlformats.org/officeDocument/2006/relationships/oleObject" Target="../embeddings/oleObject107.bin"/><Relationship Id="rId4" Type="http://schemas.openxmlformats.org/officeDocument/2006/relationships/image" Target="../media/image88.png"/></Relationships>
</file>

<file path=ppt/slides/_rels/slide81.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69.xml"/><Relationship Id="rId1" Type="http://schemas.openxmlformats.org/officeDocument/2006/relationships/slideLayout" Target="../slideLayouts/slideLayout15.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a:extLst>
              <a:ext uri="{FF2B5EF4-FFF2-40B4-BE49-F238E27FC236}">
                <a16:creationId xmlns:a16="http://schemas.microsoft.com/office/drawing/2014/main" id="{3CDFC774-80D2-4BA5-8695-4E351C7867EB}"/>
              </a:ext>
            </a:extLst>
          </p:cNvPr>
          <p:cNvSpPr>
            <a:spLocks noGrp="1" noChangeArrowheads="1"/>
          </p:cNvSpPr>
          <p:nvPr>
            <p:ph type="ctrTitle"/>
          </p:nvPr>
        </p:nvSpPr>
        <p:spPr/>
        <p:txBody>
          <a:bodyPr/>
          <a:lstStyle/>
          <a:p>
            <a:r>
              <a:rPr lang="en-US" altLang="en-US"/>
              <a:t>US Healthcare</a:t>
            </a:r>
            <a:br>
              <a:rPr lang="en-US" altLang="en-US"/>
            </a:br>
            <a:r>
              <a:rPr lang="en-US" altLang="en-US" sz="3200" i="1"/>
              <a:t>An overview</a:t>
            </a:r>
            <a:endParaRPr lang="en-US" altLang="en-US" i="1"/>
          </a:p>
        </p:txBody>
      </p:sp>
    </p:spTree>
    <p:extLst>
      <p:ext uri="{BB962C8B-B14F-4D97-AF65-F5344CB8AC3E}">
        <p14:creationId xmlns:p14="http://schemas.microsoft.com/office/powerpoint/2010/main" val="14628025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a:extLst>
              <a:ext uri="{FF2B5EF4-FFF2-40B4-BE49-F238E27FC236}">
                <a16:creationId xmlns:a16="http://schemas.microsoft.com/office/drawing/2014/main" id="{4CA24EB2-3ACE-45C5-850D-46A602AC097F}"/>
              </a:ext>
            </a:extLst>
          </p:cNvPr>
          <p:cNvSpPr>
            <a:spLocks noGrp="1" noChangeArrowheads="1"/>
          </p:cNvSpPr>
          <p:nvPr>
            <p:ph type="title"/>
          </p:nvPr>
        </p:nvSpPr>
        <p:spPr>
          <a:xfrm>
            <a:off x="1752600" y="228600"/>
            <a:ext cx="8229600" cy="914400"/>
          </a:xfrm>
        </p:spPr>
        <p:txBody>
          <a:bodyPr/>
          <a:lstStyle/>
          <a:p>
            <a:r>
              <a:rPr lang="en-US" altLang="en-US">
                <a:cs typeface="Times New Roman" panose="02020603050405020304" pitchFamily="18" charset="0"/>
              </a:rPr>
              <a:t>The Health Care Workforce</a:t>
            </a:r>
          </a:p>
        </p:txBody>
      </p:sp>
      <p:sp>
        <p:nvSpPr>
          <p:cNvPr id="38915" name="Rectangle 3">
            <a:extLst>
              <a:ext uri="{FF2B5EF4-FFF2-40B4-BE49-F238E27FC236}">
                <a16:creationId xmlns:a16="http://schemas.microsoft.com/office/drawing/2014/main" id="{F3499DA3-FA26-41C3-B0DD-E0590973A390}"/>
              </a:ext>
            </a:extLst>
          </p:cNvPr>
          <p:cNvSpPr>
            <a:spLocks noGrp="1" noChangeArrowheads="1"/>
          </p:cNvSpPr>
          <p:nvPr>
            <p:ph idx="1"/>
          </p:nvPr>
        </p:nvSpPr>
        <p:spPr/>
        <p:txBody>
          <a:bodyPr>
            <a:normAutofit/>
          </a:bodyPr>
          <a:lstStyle/>
          <a:p>
            <a:pPr algn="ctr" fontAlgn="auto">
              <a:spcAft>
                <a:spcPts val="0"/>
              </a:spcAft>
              <a:buFontTx/>
              <a:buNone/>
              <a:defRPr/>
            </a:pPr>
            <a:r>
              <a:rPr lang="en-US" altLang="en-US" sz="2400">
                <a:latin typeface="Times New Roman" panose="02020603050405020304" pitchFamily="18" charset="0"/>
                <a:cs typeface="Times New Roman" panose="02020603050405020304" pitchFamily="18" charset="0"/>
              </a:rPr>
              <a:t>Employs approximately 10 million people</a:t>
            </a:r>
          </a:p>
          <a:p>
            <a:pPr marL="1108710" lvl="3" indent="-191770" fontAlgn="auto">
              <a:spcAft>
                <a:spcPts val="0"/>
              </a:spcAft>
              <a:buFontTx/>
              <a:buNone/>
              <a:defRPr/>
            </a:pPr>
            <a:endParaRPr lang="en-US" altLang="en-US" sz="1350">
              <a:solidFill>
                <a:srgbClr val="595959"/>
              </a:solidFill>
              <a:latin typeface="Times New Roman" panose="02020603050405020304" pitchFamily="18" charset="0"/>
              <a:cs typeface="Times New Roman" panose="02020603050405020304" pitchFamily="18" charset="0"/>
            </a:endParaRPr>
          </a:p>
          <a:p>
            <a:pPr marL="1108710" lvl="3" indent="-191770" fontAlgn="auto">
              <a:spcAft>
                <a:spcPts val="0"/>
              </a:spcAft>
              <a:buFont typeface="Wingdings" panose="05000000000000000000" pitchFamily="2" charset="2"/>
              <a:buChar char="q"/>
              <a:defRPr/>
            </a:pPr>
            <a:r>
              <a:rPr lang="en-US" altLang="en-US" sz="1800">
                <a:solidFill>
                  <a:srgbClr val="595959"/>
                </a:solidFill>
                <a:latin typeface="Times New Roman" panose="02020603050405020304" pitchFamily="18" charset="0"/>
                <a:cs typeface="Times New Roman" panose="02020603050405020304" pitchFamily="18" charset="0"/>
              </a:rPr>
              <a:t>850,000 doctors</a:t>
            </a:r>
          </a:p>
          <a:p>
            <a:pPr marL="1108710" lvl="3" indent="-191770" fontAlgn="auto">
              <a:spcAft>
                <a:spcPts val="0"/>
              </a:spcAft>
              <a:buFont typeface="Wingdings" panose="05000000000000000000" pitchFamily="2" charset="2"/>
              <a:buChar char="q"/>
              <a:defRPr/>
            </a:pPr>
            <a:r>
              <a:rPr lang="en-US" altLang="en-US" sz="1800">
                <a:solidFill>
                  <a:srgbClr val="595959"/>
                </a:solidFill>
                <a:latin typeface="Times New Roman" panose="02020603050405020304" pitchFamily="18" charset="0"/>
                <a:cs typeface="Times New Roman" panose="02020603050405020304" pitchFamily="18" charset="0"/>
              </a:rPr>
              <a:t>3,000, 000 nurses</a:t>
            </a:r>
          </a:p>
          <a:p>
            <a:pPr marL="1108710" lvl="3" indent="-191770" fontAlgn="auto">
              <a:spcAft>
                <a:spcPts val="0"/>
              </a:spcAft>
              <a:buFont typeface="Wingdings" panose="05000000000000000000" pitchFamily="2" charset="2"/>
              <a:buChar char="q"/>
              <a:defRPr/>
            </a:pPr>
            <a:r>
              <a:rPr lang="en-US" altLang="en-US" sz="1800">
                <a:solidFill>
                  <a:srgbClr val="595959"/>
                </a:solidFill>
                <a:latin typeface="Times New Roman" panose="02020603050405020304" pitchFamily="18" charset="0"/>
                <a:cs typeface="Times New Roman" panose="02020603050405020304" pitchFamily="18" charset="0"/>
              </a:rPr>
              <a:t>168,000 dentists</a:t>
            </a:r>
          </a:p>
          <a:p>
            <a:pPr marL="1108710" lvl="3" indent="-191770" fontAlgn="auto">
              <a:spcAft>
                <a:spcPts val="0"/>
              </a:spcAft>
              <a:buFont typeface="Wingdings" panose="05000000000000000000" pitchFamily="2" charset="2"/>
              <a:buChar char="q"/>
              <a:defRPr/>
            </a:pPr>
            <a:r>
              <a:rPr lang="en-US" altLang="en-US" sz="1800">
                <a:solidFill>
                  <a:srgbClr val="595959"/>
                </a:solidFill>
                <a:latin typeface="Times New Roman" panose="02020603050405020304" pitchFamily="18" charset="0"/>
                <a:cs typeface="Times New Roman" panose="02020603050405020304" pitchFamily="18" charset="0"/>
              </a:rPr>
              <a:t>208,000 pharmacists</a:t>
            </a:r>
          </a:p>
          <a:p>
            <a:pPr marL="1108710" lvl="3" indent="-191770" fontAlgn="auto">
              <a:spcAft>
                <a:spcPts val="0"/>
              </a:spcAft>
              <a:buFont typeface="Wingdings" panose="05000000000000000000" pitchFamily="2" charset="2"/>
              <a:buChar char="q"/>
              <a:defRPr/>
            </a:pPr>
            <a:r>
              <a:rPr lang="en-US" altLang="en-US" sz="1800">
                <a:solidFill>
                  <a:srgbClr val="595959"/>
                </a:solidFill>
                <a:latin typeface="Times New Roman" panose="02020603050405020304" pitchFamily="18" charset="0"/>
                <a:cs typeface="Times New Roman" panose="02020603050405020304" pitchFamily="18" charset="0"/>
              </a:rPr>
              <a:t>700,000 administrators</a:t>
            </a:r>
          </a:p>
          <a:p>
            <a:pPr marL="1108710" lvl="3" indent="-191770" fontAlgn="auto">
              <a:spcAft>
                <a:spcPts val="0"/>
              </a:spcAft>
              <a:buFont typeface="Wingdings" panose="05000000000000000000" pitchFamily="2" charset="2"/>
              <a:buChar char="q"/>
              <a:defRPr/>
            </a:pPr>
            <a:r>
              <a:rPr lang="en-US" altLang="en-US" sz="1800">
                <a:solidFill>
                  <a:srgbClr val="595959"/>
                </a:solidFill>
                <a:latin typeface="Times New Roman" panose="02020603050405020304" pitchFamily="18" charset="0"/>
                <a:cs typeface="Times New Roman" panose="02020603050405020304" pitchFamily="18" charset="0"/>
              </a:rPr>
              <a:t>300,000 physical therapy, occupational therapy, speech</a:t>
            </a:r>
          </a:p>
          <a:p>
            <a:pPr marL="1108710" lvl="3" indent="-191770" fontAlgn="auto">
              <a:spcAft>
                <a:spcPts val="0"/>
              </a:spcAft>
              <a:buFont typeface="Wingdings" panose="05000000000000000000" pitchFamily="2" charset="2"/>
              <a:buChar char="q"/>
              <a:defRPr/>
            </a:pPr>
            <a:r>
              <a:rPr lang="en-US" altLang="en-US" sz="1800">
                <a:solidFill>
                  <a:srgbClr val="595959"/>
                </a:solidFill>
                <a:latin typeface="Times New Roman" panose="02020603050405020304" pitchFamily="18" charset="0"/>
                <a:cs typeface="Times New Roman" panose="02020603050405020304" pitchFamily="18" charset="0"/>
              </a:rPr>
              <a:t>5,810 hospitals</a:t>
            </a:r>
          </a:p>
          <a:p>
            <a:pPr marL="1108710" lvl="3" indent="-191770" fontAlgn="auto">
              <a:spcAft>
                <a:spcPts val="0"/>
              </a:spcAft>
              <a:buFont typeface="Wingdings" panose="05000000000000000000" pitchFamily="2" charset="2"/>
              <a:buChar char="q"/>
              <a:defRPr/>
            </a:pPr>
            <a:r>
              <a:rPr lang="en-US" altLang="en-US" sz="1800">
                <a:solidFill>
                  <a:srgbClr val="595959"/>
                </a:solidFill>
                <a:latin typeface="Times New Roman" panose="02020603050405020304" pitchFamily="18" charset="0"/>
                <a:cs typeface="Times New Roman" panose="02020603050405020304" pitchFamily="18" charset="0"/>
              </a:rPr>
              <a:t>17,000 nursing homes</a:t>
            </a:r>
          </a:p>
          <a:p>
            <a:pPr marL="1108710" lvl="3" indent="-191770" fontAlgn="auto">
              <a:spcAft>
                <a:spcPts val="0"/>
              </a:spcAft>
              <a:buFont typeface="Wingdings" panose="05000000000000000000" pitchFamily="2" charset="2"/>
              <a:buChar char="q"/>
              <a:defRPr/>
            </a:pPr>
            <a:r>
              <a:rPr lang="en-US" altLang="en-US" sz="1800">
                <a:solidFill>
                  <a:srgbClr val="595959"/>
                </a:solidFill>
                <a:latin typeface="Times New Roman" panose="02020603050405020304" pitchFamily="18" charset="0"/>
                <a:cs typeface="Times New Roman" panose="02020603050405020304" pitchFamily="18" charset="0"/>
              </a:rPr>
              <a:t>5,720 mental health hospitals</a:t>
            </a:r>
          </a:p>
          <a:p>
            <a:pPr marL="1108710" lvl="3" indent="-191770" fontAlgn="auto">
              <a:spcAft>
                <a:spcPts val="0"/>
              </a:spcAft>
              <a:buFont typeface="Wingdings" panose="05000000000000000000" pitchFamily="2" charset="2"/>
              <a:buChar char="q"/>
              <a:defRPr/>
            </a:pPr>
            <a:r>
              <a:rPr lang="en-US" altLang="en-US" sz="1800">
                <a:solidFill>
                  <a:srgbClr val="595959"/>
                </a:solidFill>
                <a:latin typeface="Times New Roman" panose="02020603050405020304" pitchFamily="18" charset="0"/>
                <a:cs typeface="Times New Roman" panose="02020603050405020304" pitchFamily="18" charset="0"/>
              </a:rPr>
              <a:t>11,700 home health and hospice agencies</a:t>
            </a:r>
          </a:p>
          <a:p>
            <a:pPr marL="1108710" lvl="3" indent="-191770" fontAlgn="auto">
              <a:spcAft>
                <a:spcPts val="0"/>
              </a:spcAft>
              <a:buFont typeface="Wingdings" panose="05000000000000000000" pitchFamily="2" charset="2"/>
              <a:buChar char="q"/>
              <a:defRPr/>
            </a:pPr>
            <a:r>
              <a:rPr lang="en-US" altLang="en-US" sz="1800">
                <a:solidFill>
                  <a:srgbClr val="595959"/>
                </a:solidFill>
                <a:latin typeface="Times New Roman" panose="02020603050405020304" pitchFamily="18" charset="0"/>
                <a:cs typeface="Times New Roman" panose="02020603050405020304" pitchFamily="18" charset="0"/>
              </a:rPr>
              <a:t>800 primary care programs  (HIV, black lung, homeless, migrant workers…)</a:t>
            </a:r>
          </a:p>
          <a:p>
            <a:pPr marL="1108710" lvl="3" indent="-191770" fontAlgn="auto">
              <a:spcAft>
                <a:spcPts val="0"/>
              </a:spcAft>
              <a:buFont typeface="Wingdings" panose="05000000000000000000" pitchFamily="2" charset="2"/>
              <a:buChar char="q"/>
              <a:defRPr/>
            </a:pPr>
            <a:r>
              <a:rPr lang="en-US" altLang="en-US" sz="1800">
                <a:solidFill>
                  <a:srgbClr val="595959"/>
                </a:solidFill>
                <a:latin typeface="Times New Roman" panose="02020603050405020304" pitchFamily="18" charset="0"/>
                <a:cs typeface="Times New Roman" panose="02020603050405020304" pitchFamily="18" charset="0"/>
              </a:rPr>
              <a:t>300 medical, dental and pharmacy schools</a:t>
            </a:r>
          </a:p>
          <a:p>
            <a:pPr marL="1108710" lvl="3" indent="-191770" fontAlgn="auto">
              <a:spcAft>
                <a:spcPts val="0"/>
              </a:spcAft>
              <a:buFont typeface="Wingdings" panose="05000000000000000000" pitchFamily="2" charset="2"/>
              <a:buChar char="q"/>
              <a:defRPr/>
            </a:pPr>
            <a:r>
              <a:rPr lang="en-US" altLang="en-US" sz="1800">
                <a:solidFill>
                  <a:srgbClr val="595959"/>
                </a:solidFill>
                <a:latin typeface="Times New Roman" panose="02020603050405020304" pitchFamily="18" charset="0"/>
                <a:cs typeface="Times New Roman" panose="02020603050405020304" pitchFamily="18" charset="0"/>
              </a:rPr>
              <a:t>1,500 nursing programs</a:t>
            </a:r>
          </a:p>
          <a:p>
            <a:pPr marL="646430" lvl="1" indent="-308610" fontAlgn="auto">
              <a:spcAft>
                <a:spcPts val="0"/>
              </a:spcAft>
              <a:buFont typeface="Courier New"/>
              <a:buChar char="o"/>
              <a:defRPr/>
            </a:pPr>
            <a:endParaRPr lang="en-US" altLang="en-US">
              <a:latin typeface="Book Antiqua" panose="02040602050305030304" pitchFamily="18" charset="0"/>
            </a:endParaRPr>
          </a:p>
        </p:txBody>
      </p:sp>
    </p:spTree>
    <p:extLst>
      <p:ext uri="{BB962C8B-B14F-4D97-AF65-F5344CB8AC3E}">
        <p14:creationId xmlns:p14="http://schemas.microsoft.com/office/powerpoint/2010/main" val="1549728382"/>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a:extLst>
              <a:ext uri="{FF2B5EF4-FFF2-40B4-BE49-F238E27FC236}">
                <a16:creationId xmlns:a16="http://schemas.microsoft.com/office/drawing/2014/main" id="{ACC0B90C-6B71-44A9-ABDA-CF1E24CCE553}"/>
              </a:ext>
            </a:extLst>
          </p:cNvPr>
          <p:cNvSpPr>
            <a:spLocks noGrp="1" noChangeArrowheads="1"/>
          </p:cNvSpPr>
          <p:nvPr>
            <p:ph type="title"/>
          </p:nvPr>
        </p:nvSpPr>
        <p:spPr/>
        <p:txBody>
          <a:bodyPr/>
          <a:lstStyle/>
          <a:p>
            <a:r>
              <a:rPr lang="en-US" altLang="en-US">
                <a:cs typeface="Times New Roman" panose="02020603050405020304" pitchFamily="18" charset="0"/>
              </a:rPr>
              <a:t>Healthcare Delivery</a:t>
            </a:r>
          </a:p>
        </p:txBody>
      </p:sp>
      <p:sp>
        <p:nvSpPr>
          <p:cNvPr id="156675" name="Rectangle 3">
            <a:extLst>
              <a:ext uri="{FF2B5EF4-FFF2-40B4-BE49-F238E27FC236}">
                <a16:creationId xmlns:a16="http://schemas.microsoft.com/office/drawing/2014/main" id="{97EDA7F6-449D-445F-B510-E0EF6754545B}"/>
              </a:ext>
            </a:extLst>
          </p:cNvPr>
          <p:cNvSpPr>
            <a:spLocks noGrp="1" noChangeArrowheads="1"/>
          </p:cNvSpPr>
          <p:nvPr>
            <p:ph idx="1"/>
          </p:nvPr>
        </p:nvSpPr>
        <p:spPr/>
        <p:txBody>
          <a:bodyPr>
            <a:normAutofit/>
          </a:bodyPr>
          <a:lstStyle/>
          <a:p>
            <a:pPr fontAlgn="auto">
              <a:spcAft>
                <a:spcPts val="0"/>
              </a:spcAft>
              <a:buFontTx/>
              <a:buNone/>
              <a:defRPr/>
            </a:pPr>
            <a:r>
              <a:rPr lang="en-US" sz="2400" dirty="0">
                <a:latin typeface="Times New Roman" pitchFamily="18" charset="0"/>
                <a:cs typeface="Times New Roman" pitchFamily="18" charset="0"/>
              </a:rPr>
              <a:t>More numbers:</a:t>
            </a:r>
          </a:p>
          <a:p>
            <a:pPr marL="1108710" lvl="3" indent="-191770" fontAlgn="auto">
              <a:spcAft>
                <a:spcPts val="0"/>
              </a:spcAft>
              <a:buFont typeface="Arial" charset="0"/>
              <a:buNone/>
              <a:defRPr/>
            </a:pPr>
            <a:endParaRPr lang="en-US" sz="1350" dirty="0">
              <a:solidFill>
                <a:srgbClr val="595959"/>
              </a:solidFill>
              <a:latin typeface="Times New Roman" pitchFamily="18" charset="0"/>
              <a:cs typeface="Times New Roman" pitchFamily="18" charset="0"/>
            </a:endParaRPr>
          </a:p>
          <a:p>
            <a:pPr marL="1108710" lvl="3" indent="-191770" fontAlgn="auto">
              <a:spcAft>
                <a:spcPts val="0"/>
              </a:spcAft>
              <a:buFont typeface="Arial" charset="0"/>
              <a:buChar char="–"/>
              <a:defRPr/>
            </a:pPr>
            <a:r>
              <a:rPr lang="en-US" sz="1350" dirty="0">
                <a:solidFill>
                  <a:srgbClr val="595959"/>
                </a:solidFill>
                <a:latin typeface="Times New Roman" pitchFamily="18" charset="0"/>
                <a:cs typeface="Times New Roman" pitchFamily="18" charset="0"/>
              </a:rPr>
              <a:t>190 million Americans with private ins (42 </a:t>
            </a:r>
            <a:r>
              <a:rPr lang="en-US" sz="1350" dirty="0" err="1">
                <a:solidFill>
                  <a:srgbClr val="595959"/>
                </a:solidFill>
                <a:latin typeface="Times New Roman" pitchFamily="18" charset="0"/>
                <a:cs typeface="Times New Roman" pitchFamily="18" charset="0"/>
              </a:rPr>
              <a:t>BlueCrossBlueShield</a:t>
            </a:r>
            <a:r>
              <a:rPr lang="en-US" sz="1350" dirty="0">
                <a:solidFill>
                  <a:srgbClr val="595959"/>
                </a:solidFill>
                <a:latin typeface="Times New Roman" pitchFamily="18" charset="0"/>
                <a:cs typeface="Times New Roman" pitchFamily="18" charset="0"/>
              </a:rPr>
              <a:t> plans, 540 health maintenance organizations, 925 preferred provider organizations)</a:t>
            </a:r>
          </a:p>
          <a:p>
            <a:pPr marL="1108710" lvl="3" indent="-191770" fontAlgn="auto">
              <a:spcAft>
                <a:spcPts val="0"/>
              </a:spcAft>
              <a:buFont typeface="Arial" panose="020B0604020202020204" pitchFamily="34" charset="0"/>
              <a:buNone/>
              <a:defRPr/>
            </a:pPr>
            <a:endParaRPr lang="en-US" sz="1100" dirty="0">
              <a:solidFill>
                <a:srgbClr val="FF0000"/>
              </a:solidFill>
              <a:latin typeface="Times New Roman" pitchFamily="18" charset="0"/>
              <a:cs typeface="Times New Roman" pitchFamily="18" charset="0"/>
            </a:endParaRPr>
          </a:p>
          <a:p>
            <a:pPr marL="1108710" lvl="3" indent="-191770" fontAlgn="auto">
              <a:spcAft>
                <a:spcPts val="0"/>
              </a:spcAft>
              <a:buFont typeface="Arial" panose="020B0604020202020204" pitchFamily="34" charset="0"/>
              <a:buNone/>
              <a:defRPr/>
            </a:pPr>
            <a:r>
              <a:rPr lang="en-US" sz="1100" dirty="0">
                <a:solidFill>
                  <a:srgbClr val="FF0000"/>
                </a:solidFill>
                <a:latin typeface="Times New Roman" pitchFamily="18" charset="0"/>
                <a:cs typeface="Times New Roman" pitchFamily="18" charset="0"/>
              </a:rPr>
              <a:t>Note: BCBS is a type of Private insurance; HMO, PPOs are types of private plans and BCBS can be HMOs or PPOs or both</a:t>
            </a:r>
          </a:p>
          <a:p>
            <a:pPr marL="1108710" lvl="3" indent="-191770" fontAlgn="auto">
              <a:spcAft>
                <a:spcPts val="0"/>
              </a:spcAft>
              <a:buFont typeface="Arial" panose="020B0604020202020204" pitchFamily="34" charset="0"/>
              <a:buNone/>
              <a:defRPr/>
            </a:pPr>
            <a:endParaRPr lang="en-US" sz="1100" dirty="0">
              <a:solidFill>
                <a:srgbClr val="FF0000"/>
              </a:solidFill>
              <a:latin typeface="Times New Roman" pitchFamily="18" charset="0"/>
              <a:cs typeface="Times New Roman" pitchFamily="18" charset="0"/>
            </a:endParaRPr>
          </a:p>
          <a:p>
            <a:pPr marL="1108710" lvl="3" indent="-191770" fontAlgn="auto">
              <a:spcAft>
                <a:spcPts val="0"/>
              </a:spcAft>
              <a:buFont typeface="Arial" charset="0"/>
              <a:buChar char="–"/>
              <a:defRPr/>
            </a:pPr>
            <a:r>
              <a:rPr lang="en-US" sz="1350" dirty="0">
                <a:solidFill>
                  <a:srgbClr val="595959"/>
                </a:solidFill>
                <a:latin typeface="Times New Roman" pitchFamily="18" charset="0"/>
                <a:cs typeface="Times New Roman" pitchFamily="18" charset="0"/>
              </a:rPr>
              <a:t>39.6 million Medicare beneficiaries</a:t>
            </a:r>
          </a:p>
          <a:p>
            <a:pPr marL="1108710" lvl="3" indent="-191770" fontAlgn="auto">
              <a:spcAft>
                <a:spcPts val="0"/>
              </a:spcAft>
              <a:buFont typeface="Arial" charset="0"/>
              <a:buChar char="–"/>
              <a:defRPr/>
            </a:pPr>
            <a:r>
              <a:rPr lang="en-US" sz="1350" dirty="0">
                <a:solidFill>
                  <a:srgbClr val="595959"/>
                </a:solidFill>
                <a:latin typeface="Times New Roman" pitchFamily="18" charset="0"/>
                <a:cs typeface="Times New Roman" pitchFamily="18" charset="0"/>
              </a:rPr>
              <a:t>41.4 million Medicaid recipients</a:t>
            </a:r>
          </a:p>
          <a:p>
            <a:pPr marL="1108710" lvl="3" indent="-191770" fontAlgn="auto">
              <a:spcAft>
                <a:spcPts val="0"/>
              </a:spcAft>
              <a:buFont typeface="Arial" charset="0"/>
              <a:buChar char="–"/>
              <a:defRPr/>
            </a:pPr>
            <a:r>
              <a:rPr lang="en-US" sz="1350" dirty="0">
                <a:solidFill>
                  <a:srgbClr val="595959"/>
                </a:solidFill>
                <a:latin typeface="Times New Roman" pitchFamily="18" charset="0"/>
                <a:cs typeface="Times New Roman" pitchFamily="18" charset="0"/>
              </a:rPr>
              <a:t>1,000 insurance companies</a:t>
            </a:r>
          </a:p>
          <a:p>
            <a:pPr marL="646430" lvl="1" indent="-308610" fontAlgn="auto">
              <a:spcAft>
                <a:spcPts val="0"/>
              </a:spcAft>
              <a:buFontTx/>
              <a:buChar char="–"/>
              <a:defRPr/>
            </a:pPr>
            <a:endParaRPr lang="en-US" sz="2000" b="1" dirty="0">
              <a:solidFill>
                <a:srgbClr val="FFFFFF"/>
              </a:solidFill>
              <a:latin typeface="Book Antiqua" pitchFamily="18" charset="0"/>
            </a:endParaRPr>
          </a:p>
          <a:p>
            <a:pPr fontAlgn="auto">
              <a:spcAft>
                <a:spcPts val="0"/>
              </a:spcAft>
              <a:buFont typeface="Arial" charset="0"/>
              <a:buChar char="•"/>
              <a:defRPr/>
            </a:pPr>
            <a:endParaRPr lang="en-US" dirty="0">
              <a:latin typeface="Book Antiqua" pitchFamily="18" charset="0"/>
            </a:endParaRPr>
          </a:p>
        </p:txBody>
      </p:sp>
    </p:spTree>
    <p:extLst>
      <p:ext uri="{BB962C8B-B14F-4D97-AF65-F5344CB8AC3E}">
        <p14:creationId xmlns:p14="http://schemas.microsoft.com/office/powerpoint/2010/main" val="2429888640"/>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9938" name="Rectangle 2" hidden="1">
            <a:extLst>
              <a:ext uri="{FF2B5EF4-FFF2-40B4-BE49-F238E27FC236}">
                <a16:creationId xmlns:a16="http://schemas.microsoft.com/office/drawing/2014/main" id="{F8D52496-19F0-45EC-9381-15C0B593E920}"/>
              </a:ext>
            </a:extLst>
          </p:cNvPr>
          <p:cNvGraphicFramePr>
            <a:graphicFrameLocks/>
          </p:cNvGraphicFramePr>
          <p:nvPr>
            <p:custDataLst>
              <p:tags r:id="rId2"/>
            </p:custDataLst>
          </p:nvPr>
        </p:nvGraphicFramePr>
        <p:xfrm>
          <a:off x="1524000" y="0"/>
          <a:ext cx="158750" cy="158750"/>
        </p:xfrm>
        <a:graphic>
          <a:graphicData uri="http://schemas.openxmlformats.org/presentationml/2006/ole">
            <mc:AlternateContent xmlns:mc="http://schemas.openxmlformats.org/markup-compatibility/2006">
              <mc:Choice xmlns:v="urn:schemas-microsoft-com:vml" Requires="v">
                <p:oleObj spid="_x0000_s4099" name="think-cell Slide" r:id="rId10" imgW="0" imgH="0" progId="">
                  <p:embed/>
                </p:oleObj>
              </mc:Choice>
              <mc:Fallback>
                <p:oleObj name="think-cell Slide" r:id="rId10" imgW="0" imgH="0" progId="">
                  <p:embed/>
                  <p:pic>
                    <p:nvPicPr>
                      <p:cNvPr id="39938" name="Rectangle 2" hidden="1">
                        <a:extLst>
                          <a:ext uri="{FF2B5EF4-FFF2-40B4-BE49-F238E27FC236}">
                            <a16:creationId xmlns:a16="http://schemas.microsoft.com/office/drawing/2014/main" id="{F8D52496-19F0-45EC-9381-15C0B593E920}"/>
                          </a:ext>
                        </a:extLst>
                      </p:cNvPr>
                      <p:cNvPicPr>
                        <a:picLocks noChangeArrowheads="1"/>
                      </p:cNvPicPr>
                      <p:nvPr/>
                    </p:nvPicPr>
                    <p:blipFill>
                      <a:blip>
                        <a:extLst>
                          <a:ext uri="{28A0092B-C50C-407E-A947-70E740481C1C}">
                            <a14:useLocalDpi xmlns:a14="http://schemas.microsoft.com/office/drawing/2010/main" val="0"/>
                          </a:ext>
                        </a:extLst>
                      </a:blip>
                      <a:srcRect/>
                      <a:stretch>
                        <a:fillRect/>
                      </a:stretch>
                    </p:blipFill>
                    <p:spPr bwMode="auto">
                      <a:xfrm>
                        <a:off x="1524000" y="0"/>
                        <a:ext cx="158750"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9939" name="Title 7">
            <a:extLst>
              <a:ext uri="{FF2B5EF4-FFF2-40B4-BE49-F238E27FC236}">
                <a16:creationId xmlns:a16="http://schemas.microsoft.com/office/drawing/2014/main" id="{1BCB76A6-92D9-496D-9C02-5B5629875796}"/>
              </a:ext>
            </a:extLst>
          </p:cNvPr>
          <p:cNvSpPr>
            <a:spLocks noGrp="1" noChangeArrowheads="1"/>
          </p:cNvSpPr>
          <p:nvPr>
            <p:ph type="title"/>
            <p:custDataLst>
              <p:tags r:id="rId3"/>
            </p:custDataLst>
          </p:nvPr>
        </p:nvSpPr>
        <p:spPr/>
        <p:txBody>
          <a:bodyPr/>
          <a:lstStyle/>
          <a:p>
            <a:r>
              <a:rPr lang="en-US" altLang="en-US"/>
              <a:t>Ways of Paying for Healthcare in the US</a:t>
            </a:r>
          </a:p>
        </p:txBody>
      </p:sp>
      <p:sp>
        <p:nvSpPr>
          <p:cNvPr id="39940" name="Slide Number Placeholder 6">
            <a:extLst>
              <a:ext uri="{FF2B5EF4-FFF2-40B4-BE49-F238E27FC236}">
                <a16:creationId xmlns:a16="http://schemas.microsoft.com/office/drawing/2014/main" id="{E8B155F7-C41A-4140-AA9E-E39269F8B859}"/>
              </a:ext>
            </a:extLst>
          </p:cNvPr>
          <p:cNvSpPr>
            <a:spLocks noGrp="1"/>
          </p:cNvSpPr>
          <p:nvPr>
            <p:ph type="sldNum" sz="quarter" idx="10"/>
            <p:custDataLst>
              <p:tags r:id="rId4"/>
            </p:custDataLst>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fontAlgn="base">
              <a:spcBef>
                <a:spcPct val="0"/>
              </a:spcBef>
              <a:spcAft>
                <a:spcPct val="0"/>
              </a:spcAft>
            </a:pPr>
            <a:fld id="{6C1E8D8D-5147-4A1F-8BD9-920345AA5DB6}" type="slidenum">
              <a:rPr lang="en-US" altLang="en-US">
                <a:solidFill>
                  <a:srgbClr val="898989"/>
                </a:solidFill>
                <a:latin typeface="Calibri" panose="020F0502020204030204" pitchFamily="34" charset="0"/>
              </a:rPr>
              <a:pPr fontAlgn="base">
                <a:spcBef>
                  <a:spcPct val="0"/>
                </a:spcBef>
                <a:spcAft>
                  <a:spcPct val="0"/>
                </a:spcAft>
              </a:pPr>
              <a:t>12</a:t>
            </a:fld>
            <a:endParaRPr lang="en-US" altLang="en-US">
              <a:solidFill>
                <a:srgbClr val="898989"/>
              </a:solidFill>
              <a:latin typeface="Calibri" panose="020F0502020204030204" pitchFamily="34" charset="0"/>
            </a:endParaRPr>
          </a:p>
        </p:txBody>
      </p:sp>
      <p:grpSp>
        <p:nvGrpSpPr>
          <p:cNvPr id="39941" name="Group 11">
            <a:extLst>
              <a:ext uri="{FF2B5EF4-FFF2-40B4-BE49-F238E27FC236}">
                <a16:creationId xmlns:a16="http://schemas.microsoft.com/office/drawing/2014/main" id="{40EC714A-9807-464F-B31C-9CF8810E084D}"/>
              </a:ext>
            </a:extLst>
          </p:cNvPr>
          <p:cNvGrpSpPr>
            <a:grpSpLocks/>
          </p:cNvGrpSpPr>
          <p:nvPr/>
        </p:nvGrpSpPr>
        <p:grpSpPr bwMode="auto">
          <a:xfrm>
            <a:off x="2026921" y="1264920"/>
            <a:ext cx="7974013" cy="4859338"/>
            <a:chOff x="158750" y="1676400"/>
            <a:chExt cx="7974013" cy="4859829"/>
          </a:xfrm>
        </p:grpSpPr>
        <p:sp>
          <p:nvSpPr>
            <p:cNvPr id="10" name="TextBox 9">
              <a:extLst>
                <a:ext uri="{FF2B5EF4-FFF2-40B4-BE49-F238E27FC236}">
                  <a16:creationId xmlns:a16="http://schemas.microsoft.com/office/drawing/2014/main" id="{B38B11BD-6702-46AE-BF3E-10CDC4C3E2FB}"/>
                </a:ext>
              </a:extLst>
            </p:cNvPr>
            <p:cNvSpPr txBox="1"/>
            <p:nvPr>
              <p:custDataLst>
                <p:tags r:id="rId5"/>
              </p:custDataLst>
            </p:nvPr>
          </p:nvSpPr>
          <p:spPr>
            <a:xfrm>
              <a:off x="158750" y="1676400"/>
              <a:ext cx="7974013" cy="3878655"/>
            </a:xfrm>
            <a:prstGeom prst="rect">
              <a:avLst/>
            </a:prstGeom>
            <a:noFill/>
          </p:spPr>
          <p:txBody>
            <a:bodyPr>
              <a:spAutoFit/>
            </a:bodyPr>
            <a:lstStyle/>
            <a:p>
              <a:pPr eaLnBrk="1" fontAlgn="auto" hangingPunct="1">
                <a:spcBef>
                  <a:spcPts val="0"/>
                </a:spcBef>
                <a:spcAft>
                  <a:spcPts val="0"/>
                </a:spcAft>
                <a:defRPr/>
              </a:pPr>
              <a:r>
                <a:rPr lang="en-US" sz="1600" dirty="0">
                  <a:solidFill>
                    <a:srgbClr val="0078AE"/>
                  </a:solidFill>
                  <a:latin typeface="+mj-lt"/>
                </a:rPr>
                <a:t>There are four ways of paying for healthcare in the US</a:t>
              </a:r>
            </a:p>
            <a:p>
              <a:pPr eaLnBrk="1" fontAlgn="auto" hangingPunct="1">
                <a:spcBef>
                  <a:spcPts val="0"/>
                </a:spcBef>
                <a:spcAft>
                  <a:spcPts val="0"/>
                </a:spcAft>
                <a:defRPr/>
              </a:pPr>
              <a:endParaRPr lang="en-US" sz="1600" dirty="0">
                <a:solidFill>
                  <a:srgbClr val="0078AE"/>
                </a:solidFill>
                <a:latin typeface="+mj-lt"/>
              </a:endParaRPr>
            </a:p>
            <a:p>
              <a:pPr marL="342900" indent="-342900" eaLnBrk="1" fontAlgn="auto" hangingPunct="1">
                <a:spcBef>
                  <a:spcPts val="0"/>
                </a:spcBef>
                <a:spcAft>
                  <a:spcPts val="0"/>
                </a:spcAft>
                <a:buFontTx/>
                <a:buAutoNum type="arabicParenR"/>
                <a:defRPr/>
              </a:pPr>
              <a:r>
                <a:rPr lang="en-US" sz="1600" b="1" dirty="0">
                  <a:solidFill>
                    <a:srgbClr val="0078AE"/>
                  </a:solidFill>
                  <a:latin typeface="+mj-lt"/>
                </a:rPr>
                <a:t>Out of Pocket </a:t>
              </a:r>
              <a:r>
                <a:rPr lang="en-US" sz="1600" b="1" dirty="0" err="1">
                  <a:solidFill>
                    <a:srgbClr val="0078AE"/>
                  </a:solidFill>
                  <a:latin typeface="+mj-lt"/>
                </a:rPr>
                <a:t>Payment:</a:t>
              </a:r>
              <a:r>
                <a:rPr lang="en-US" sz="1600" dirty="0" err="1">
                  <a:solidFill>
                    <a:srgbClr val="0078AE"/>
                  </a:solidFill>
                  <a:latin typeface="+mn-lt"/>
                </a:rPr>
                <a:t>Payment</a:t>
              </a:r>
              <a:r>
                <a:rPr lang="en-US" sz="1600" dirty="0">
                  <a:solidFill>
                    <a:srgbClr val="0078AE"/>
                  </a:solidFill>
                  <a:latin typeface="+mn-lt"/>
                </a:rPr>
                <a:t> is directly made from patient to Provider</a:t>
              </a:r>
              <a:endParaRPr lang="en-US" sz="1600" dirty="0">
                <a:solidFill>
                  <a:srgbClr val="0078AE"/>
                </a:solidFill>
                <a:latin typeface="+mj-lt"/>
              </a:endParaRPr>
            </a:p>
            <a:p>
              <a:pPr marL="342900" indent="-342900" eaLnBrk="1" fontAlgn="auto" hangingPunct="1">
                <a:spcBef>
                  <a:spcPts val="0"/>
                </a:spcBef>
                <a:spcAft>
                  <a:spcPts val="0"/>
                </a:spcAft>
                <a:buFontTx/>
                <a:buAutoNum type="arabicParenR"/>
                <a:defRPr/>
              </a:pPr>
              <a:endParaRPr lang="en-US" sz="1600" dirty="0">
                <a:solidFill>
                  <a:srgbClr val="0078AE"/>
                </a:solidFill>
                <a:latin typeface="+mj-lt"/>
              </a:endParaRPr>
            </a:p>
            <a:p>
              <a:pPr marL="342900" indent="-342900" eaLnBrk="1" fontAlgn="auto" hangingPunct="1">
                <a:spcBef>
                  <a:spcPts val="0"/>
                </a:spcBef>
                <a:spcAft>
                  <a:spcPts val="0"/>
                </a:spcAft>
                <a:buFontTx/>
                <a:buAutoNum type="arabicParenR"/>
                <a:defRPr/>
              </a:pPr>
              <a:endParaRPr lang="en-US" sz="1600" dirty="0">
                <a:solidFill>
                  <a:srgbClr val="0078AE"/>
                </a:solidFill>
                <a:latin typeface="+mj-lt"/>
              </a:endParaRPr>
            </a:p>
            <a:p>
              <a:pPr marL="342900" indent="-342900" eaLnBrk="1" fontAlgn="auto" hangingPunct="1">
                <a:spcBef>
                  <a:spcPts val="0"/>
                </a:spcBef>
                <a:spcAft>
                  <a:spcPts val="0"/>
                </a:spcAft>
                <a:buFontTx/>
                <a:buAutoNum type="arabicParenR"/>
                <a:defRPr/>
              </a:pPr>
              <a:endParaRPr lang="en-US" sz="1000" dirty="0">
                <a:solidFill>
                  <a:srgbClr val="0078AE"/>
                </a:solidFill>
                <a:latin typeface="+mj-lt"/>
              </a:endParaRPr>
            </a:p>
            <a:p>
              <a:pPr marL="342900" indent="-342900" eaLnBrk="1" fontAlgn="auto" hangingPunct="1">
                <a:spcBef>
                  <a:spcPts val="0"/>
                </a:spcBef>
                <a:spcAft>
                  <a:spcPts val="0"/>
                </a:spcAft>
                <a:buFontTx/>
                <a:buAutoNum type="arabicParenR"/>
                <a:defRPr/>
              </a:pPr>
              <a:endParaRPr lang="en-US" sz="1600" b="1" dirty="0">
                <a:solidFill>
                  <a:srgbClr val="0078AE"/>
                </a:solidFill>
                <a:latin typeface="+mj-lt"/>
              </a:endParaRPr>
            </a:p>
            <a:p>
              <a:pPr marL="342900" indent="-342900" eaLnBrk="1" fontAlgn="auto" hangingPunct="1">
                <a:spcBef>
                  <a:spcPts val="0"/>
                </a:spcBef>
                <a:spcAft>
                  <a:spcPts val="0"/>
                </a:spcAft>
                <a:buFontTx/>
                <a:buAutoNum type="arabicParenR"/>
                <a:defRPr/>
              </a:pPr>
              <a:r>
                <a:rPr lang="en-US" sz="1600" b="1" dirty="0">
                  <a:solidFill>
                    <a:srgbClr val="0078AE"/>
                  </a:solidFill>
                  <a:latin typeface="+mj-lt"/>
                </a:rPr>
                <a:t>Individual Private Insurance (“Private Non Group”)</a:t>
              </a:r>
              <a:r>
                <a:rPr lang="en-US" sz="1600" dirty="0">
                  <a:solidFill>
                    <a:srgbClr val="0078AE"/>
                  </a:solidFill>
                  <a:latin typeface="+mj-lt"/>
                </a:rPr>
                <a:t>: A third party, the insurance plan (“health plan”), is added, dividing payment into a financing component and a reimbursement component.</a:t>
              </a:r>
            </a:p>
            <a:p>
              <a:pPr marL="342900" indent="-342900" eaLnBrk="1" fontAlgn="auto" hangingPunct="1">
                <a:spcBef>
                  <a:spcPts val="0"/>
                </a:spcBef>
                <a:spcAft>
                  <a:spcPts val="0"/>
                </a:spcAft>
                <a:buFontTx/>
                <a:buAutoNum type="arabicParenR"/>
                <a:defRPr/>
              </a:pPr>
              <a:endParaRPr lang="en-US" sz="1600" dirty="0">
                <a:solidFill>
                  <a:srgbClr val="0078AE"/>
                </a:solidFill>
                <a:latin typeface="+mj-lt"/>
              </a:endParaRPr>
            </a:p>
            <a:p>
              <a:pPr marL="342900" indent="-342900" eaLnBrk="1" fontAlgn="auto" hangingPunct="1">
                <a:spcBef>
                  <a:spcPts val="0"/>
                </a:spcBef>
                <a:spcAft>
                  <a:spcPts val="0"/>
                </a:spcAft>
                <a:buFontTx/>
                <a:buAutoNum type="arabicParenR"/>
                <a:defRPr/>
              </a:pPr>
              <a:endParaRPr lang="en-US" sz="1600" dirty="0">
                <a:solidFill>
                  <a:srgbClr val="0078AE"/>
                </a:solidFill>
                <a:latin typeface="+mj-lt"/>
              </a:endParaRPr>
            </a:p>
            <a:p>
              <a:pPr marL="342900" indent="-342900" eaLnBrk="1" fontAlgn="auto" hangingPunct="1">
                <a:spcBef>
                  <a:spcPts val="0"/>
                </a:spcBef>
                <a:spcAft>
                  <a:spcPts val="0"/>
                </a:spcAft>
                <a:buFontTx/>
                <a:buAutoNum type="arabicParenR"/>
                <a:defRPr/>
              </a:pPr>
              <a:endParaRPr lang="en-US" sz="1600" dirty="0">
                <a:solidFill>
                  <a:srgbClr val="0078AE"/>
                </a:solidFill>
                <a:latin typeface="+mj-lt"/>
              </a:endParaRPr>
            </a:p>
            <a:p>
              <a:pPr marL="342900" indent="-342900" eaLnBrk="1" fontAlgn="auto" hangingPunct="1">
                <a:spcBef>
                  <a:spcPts val="0"/>
                </a:spcBef>
                <a:spcAft>
                  <a:spcPts val="0"/>
                </a:spcAft>
                <a:buFontTx/>
                <a:buAutoNum type="arabicParenR"/>
                <a:defRPr/>
              </a:pPr>
              <a:endParaRPr lang="en-US" sz="600" dirty="0">
                <a:solidFill>
                  <a:srgbClr val="0078AE"/>
                </a:solidFill>
                <a:latin typeface="+mj-lt"/>
              </a:endParaRPr>
            </a:p>
            <a:p>
              <a:pPr marL="342900" indent="-342900" eaLnBrk="1" fontAlgn="auto" hangingPunct="1">
                <a:spcBef>
                  <a:spcPts val="0"/>
                </a:spcBef>
                <a:spcAft>
                  <a:spcPts val="0"/>
                </a:spcAft>
                <a:buFontTx/>
                <a:buAutoNum type="arabicParenR"/>
                <a:defRPr/>
              </a:pPr>
              <a:endParaRPr lang="en-US" sz="600" dirty="0">
                <a:solidFill>
                  <a:srgbClr val="0078AE"/>
                </a:solidFill>
                <a:latin typeface="+mj-lt"/>
              </a:endParaRPr>
            </a:p>
            <a:p>
              <a:pPr marL="342900" indent="-342900" eaLnBrk="1" fontAlgn="auto" hangingPunct="1">
                <a:spcBef>
                  <a:spcPts val="0"/>
                </a:spcBef>
                <a:spcAft>
                  <a:spcPts val="0"/>
                </a:spcAft>
                <a:buFontTx/>
                <a:buAutoNum type="arabicParenR"/>
                <a:defRPr/>
              </a:pPr>
              <a:r>
                <a:rPr lang="en-US" sz="1600" b="1" dirty="0">
                  <a:solidFill>
                    <a:srgbClr val="0078AE"/>
                  </a:solidFill>
                  <a:latin typeface="+mj-lt"/>
                </a:rPr>
                <a:t>Employer (“Group Insurance”)-Based Private Insurance</a:t>
              </a:r>
              <a:r>
                <a:rPr lang="en-US" sz="1600" dirty="0">
                  <a:solidFill>
                    <a:srgbClr val="0078AE"/>
                  </a:solidFill>
                  <a:latin typeface="+mj-lt"/>
                </a:rPr>
                <a:t>: Employers pay some or all of health insurance premiums to the health plan on behalf of the employee.</a:t>
              </a:r>
              <a:endParaRPr lang="en-US" dirty="0">
                <a:latin typeface="+mn-lt"/>
              </a:endParaRPr>
            </a:p>
          </p:txBody>
        </p:sp>
        <p:pic>
          <p:nvPicPr>
            <p:cNvPr id="39943" name="Picture 2">
              <a:extLst>
                <a:ext uri="{FF2B5EF4-FFF2-40B4-BE49-F238E27FC236}">
                  <a16:creationId xmlns:a16="http://schemas.microsoft.com/office/drawing/2014/main" id="{6FF8AAD0-48A0-4967-BA43-C3BFE2792027}"/>
                </a:ext>
              </a:extLst>
            </p:cNvPr>
            <p:cNvPicPr>
              <a:picLocks noChangeAspect="1" noChangeArrowheads="1"/>
            </p:cNvPicPr>
            <p:nvPr>
              <p:custDataLst>
                <p:tags r:id="rId6"/>
              </p:custDataLst>
            </p:nvPr>
          </p:nvPicPr>
          <p:blipFill>
            <a:blip r:embed="rId11">
              <a:extLst>
                <a:ext uri="{28A0092B-C50C-407E-A947-70E740481C1C}">
                  <a14:useLocalDpi xmlns:a14="http://schemas.microsoft.com/office/drawing/2010/main" val="0"/>
                </a:ext>
              </a:extLst>
            </a:blip>
            <a:srcRect l="57661" t="29338" r="19337" b="57283"/>
            <a:stretch>
              <a:fillRect/>
            </a:stretch>
          </p:blipFill>
          <p:spPr bwMode="auto">
            <a:xfrm rot="21540000">
              <a:off x="1758334" y="2479164"/>
              <a:ext cx="2950132" cy="6826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44" name="Picture 3">
              <a:extLst>
                <a:ext uri="{FF2B5EF4-FFF2-40B4-BE49-F238E27FC236}">
                  <a16:creationId xmlns:a16="http://schemas.microsoft.com/office/drawing/2014/main" id="{265280A3-A324-416E-A48B-2FDD92EE8E36}"/>
                </a:ext>
              </a:extLst>
            </p:cNvPr>
            <p:cNvPicPr>
              <a:picLocks noChangeAspect="1" noChangeArrowheads="1"/>
            </p:cNvPicPr>
            <p:nvPr>
              <p:custDataLst>
                <p:tags r:id="rId7"/>
              </p:custDataLst>
            </p:nvPr>
          </p:nvPicPr>
          <p:blipFill>
            <a:blip r:embed="rId12">
              <a:extLst>
                <a:ext uri="{28A0092B-C50C-407E-A947-70E740481C1C}">
                  <a14:useLocalDpi xmlns:a14="http://schemas.microsoft.com/office/drawing/2010/main" val="0"/>
                </a:ext>
              </a:extLst>
            </a:blip>
            <a:srcRect l="56169" t="35400" r="20338" b="51219"/>
            <a:stretch>
              <a:fillRect/>
            </a:stretch>
          </p:blipFill>
          <p:spPr bwMode="auto">
            <a:xfrm>
              <a:off x="1740408" y="4067013"/>
              <a:ext cx="3894976" cy="885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45" name="Picture 6">
              <a:extLst>
                <a:ext uri="{FF2B5EF4-FFF2-40B4-BE49-F238E27FC236}">
                  <a16:creationId xmlns:a16="http://schemas.microsoft.com/office/drawing/2014/main" id="{0AC3309B-FDCE-48D2-A944-51BF5203FE4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l="56667" t="32887" r="20354" b="53624"/>
            <a:stretch>
              <a:fillRect/>
            </a:stretch>
          </p:blipFill>
          <p:spPr bwMode="auto">
            <a:xfrm>
              <a:off x="1752600" y="5638800"/>
              <a:ext cx="3828614" cy="897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2529532470"/>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1986" name="Rectangle 5" hidden="1">
            <a:extLst>
              <a:ext uri="{FF2B5EF4-FFF2-40B4-BE49-F238E27FC236}">
                <a16:creationId xmlns:a16="http://schemas.microsoft.com/office/drawing/2014/main" id="{F068BD3B-6581-48FA-8BB5-878EF221B7FD}"/>
              </a:ext>
            </a:extLst>
          </p:cNvPr>
          <p:cNvGraphicFramePr>
            <a:graphicFrameLocks/>
          </p:cNvGraphicFramePr>
          <p:nvPr>
            <p:custDataLst>
              <p:tags r:id="rId2"/>
            </p:custDataLst>
          </p:nvPr>
        </p:nvGraphicFramePr>
        <p:xfrm>
          <a:off x="1524000" y="0"/>
          <a:ext cx="158750" cy="158750"/>
        </p:xfrm>
        <a:graphic>
          <a:graphicData uri="http://schemas.openxmlformats.org/presentationml/2006/ole">
            <mc:AlternateContent xmlns:mc="http://schemas.openxmlformats.org/markup-compatibility/2006">
              <mc:Choice xmlns:v="urn:schemas-microsoft-com:vml" Requires="v">
                <p:oleObj spid="_x0000_s5123" name="think-cell Slide" r:id="rId8" imgW="0" imgH="0" progId="">
                  <p:embed/>
                </p:oleObj>
              </mc:Choice>
              <mc:Fallback>
                <p:oleObj name="think-cell Slide" r:id="rId8" imgW="0" imgH="0" progId="">
                  <p:embed/>
                  <p:pic>
                    <p:nvPicPr>
                      <p:cNvPr id="41986" name="Rectangle 5" hidden="1">
                        <a:extLst>
                          <a:ext uri="{FF2B5EF4-FFF2-40B4-BE49-F238E27FC236}">
                            <a16:creationId xmlns:a16="http://schemas.microsoft.com/office/drawing/2014/main" id="{F068BD3B-6581-48FA-8BB5-878EF221B7FD}"/>
                          </a:ext>
                        </a:extLst>
                      </p:cNvPr>
                      <p:cNvPicPr>
                        <a:picLocks noChangeArrowheads="1"/>
                      </p:cNvPicPr>
                      <p:nvPr/>
                    </p:nvPicPr>
                    <p:blipFill>
                      <a:blip>
                        <a:extLst>
                          <a:ext uri="{28A0092B-C50C-407E-A947-70E740481C1C}">
                            <a14:useLocalDpi xmlns:a14="http://schemas.microsoft.com/office/drawing/2010/main" val="0"/>
                          </a:ext>
                        </a:extLst>
                      </a:blip>
                      <a:srcRect/>
                      <a:stretch>
                        <a:fillRect/>
                      </a:stretch>
                    </p:blipFill>
                    <p:spPr bwMode="auto">
                      <a:xfrm>
                        <a:off x="1524000" y="0"/>
                        <a:ext cx="158750"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1987" name="Title 7">
            <a:extLst>
              <a:ext uri="{FF2B5EF4-FFF2-40B4-BE49-F238E27FC236}">
                <a16:creationId xmlns:a16="http://schemas.microsoft.com/office/drawing/2014/main" id="{CD018688-8674-483F-AA89-FD1AF0AC21BB}"/>
              </a:ext>
            </a:extLst>
          </p:cNvPr>
          <p:cNvSpPr>
            <a:spLocks noGrp="1" noChangeArrowheads="1"/>
          </p:cNvSpPr>
          <p:nvPr>
            <p:ph type="title"/>
            <p:custDataLst>
              <p:tags r:id="rId3"/>
            </p:custDataLst>
          </p:nvPr>
        </p:nvSpPr>
        <p:spPr/>
        <p:txBody>
          <a:bodyPr/>
          <a:lstStyle/>
          <a:p>
            <a:r>
              <a:rPr lang="en-US" altLang="en-US"/>
              <a:t>Ways of Paying for Healthcare in the US (contd.)</a:t>
            </a:r>
          </a:p>
        </p:txBody>
      </p:sp>
      <p:sp>
        <p:nvSpPr>
          <p:cNvPr id="41988" name="Slide Number Placeholder 6">
            <a:extLst>
              <a:ext uri="{FF2B5EF4-FFF2-40B4-BE49-F238E27FC236}">
                <a16:creationId xmlns:a16="http://schemas.microsoft.com/office/drawing/2014/main" id="{D84A34D1-8048-4A48-9836-88B6CEC13ED6}"/>
              </a:ext>
            </a:extLst>
          </p:cNvPr>
          <p:cNvSpPr>
            <a:spLocks noGrp="1"/>
          </p:cNvSpPr>
          <p:nvPr>
            <p:ph type="sldNum" sz="quarter" idx="10"/>
            <p:custDataLst>
              <p:tags r:id="rId4"/>
            </p:custDataLst>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fontAlgn="base">
              <a:spcBef>
                <a:spcPct val="0"/>
              </a:spcBef>
              <a:spcAft>
                <a:spcPct val="0"/>
              </a:spcAft>
            </a:pPr>
            <a:fld id="{786243D9-D6A3-46EC-A334-BD381788B7C0}" type="slidenum">
              <a:rPr lang="en-US" altLang="en-US">
                <a:solidFill>
                  <a:srgbClr val="898989"/>
                </a:solidFill>
                <a:latin typeface="Calibri" panose="020F0502020204030204" pitchFamily="34" charset="0"/>
              </a:rPr>
              <a:pPr fontAlgn="base">
                <a:spcBef>
                  <a:spcPct val="0"/>
                </a:spcBef>
                <a:spcAft>
                  <a:spcPct val="0"/>
                </a:spcAft>
              </a:pPr>
              <a:t>13</a:t>
            </a:fld>
            <a:endParaRPr lang="en-US" altLang="en-US">
              <a:solidFill>
                <a:srgbClr val="898989"/>
              </a:solidFill>
              <a:latin typeface="Calibri" panose="020F0502020204030204" pitchFamily="34" charset="0"/>
            </a:endParaRPr>
          </a:p>
        </p:txBody>
      </p:sp>
      <p:sp>
        <p:nvSpPr>
          <p:cNvPr id="41989" name="TextBox 9">
            <a:extLst>
              <a:ext uri="{FF2B5EF4-FFF2-40B4-BE49-F238E27FC236}">
                <a16:creationId xmlns:a16="http://schemas.microsoft.com/office/drawing/2014/main" id="{2628F703-C3BA-4B2F-B7FF-C634B02208A2}"/>
              </a:ext>
            </a:extLst>
          </p:cNvPr>
          <p:cNvSpPr txBox="1">
            <a:spLocks noChangeArrowheads="1"/>
          </p:cNvSpPr>
          <p:nvPr>
            <p:custDataLst>
              <p:tags r:id="rId5"/>
            </p:custDataLst>
          </p:nvPr>
        </p:nvSpPr>
        <p:spPr bwMode="auto">
          <a:xfrm>
            <a:off x="1682751" y="1676400"/>
            <a:ext cx="7974013" cy="1138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r>
              <a:rPr lang="en-US" altLang="en-US">
                <a:solidFill>
                  <a:srgbClr val="0078AE"/>
                </a:solidFill>
              </a:rPr>
              <a:t>4)  </a:t>
            </a:r>
            <a:r>
              <a:rPr lang="en-US" altLang="en-US" sz="1600" b="1">
                <a:solidFill>
                  <a:srgbClr val="0078AE"/>
                </a:solidFill>
              </a:rPr>
              <a:t>Government Insurance</a:t>
            </a:r>
            <a:r>
              <a:rPr lang="en-US" altLang="en-US" sz="1600">
                <a:solidFill>
                  <a:srgbClr val="0078AE"/>
                </a:solidFill>
              </a:rPr>
              <a:t>: Government plans are funded by tax dollars and only certain individuals are allowed to receive benefits. Medicare and Medicaid are two types of government plans. </a:t>
            </a:r>
          </a:p>
          <a:p>
            <a:pPr eaLnBrk="1" hangingPunct="1"/>
            <a:endParaRPr lang="en-US" altLang="en-US"/>
          </a:p>
        </p:txBody>
      </p:sp>
      <p:pic>
        <p:nvPicPr>
          <p:cNvPr id="41990" name="Picture 3">
            <a:extLst>
              <a:ext uri="{FF2B5EF4-FFF2-40B4-BE49-F238E27FC236}">
                <a16:creationId xmlns:a16="http://schemas.microsoft.com/office/drawing/2014/main" id="{948C1B91-34A2-4D9B-92AC-8426B8433DB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l="55891" t="16966" r="21008" b="35298"/>
          <a:stretch>
            <a:fillRect/>
          </a:stretch>
        </p:blipFill>
        <p:spPr bwMode="auto">
          <a:xfrm>
            <a:off x="3581401" y="2587626"/>
            <a:ext cx="4676775" cy="3859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69210712"/>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a:extLst>
              <a:ext uri="{FF2B5EF4-FFF2-40B4-BE49-F238E27FC236}">
                <a16:creationId xmlns:a16="http://schemas.microsoft.com/office/drawing/2014/main" id="{A6E9617F-A3F8-4E5A-B6B4-9F251764C7E9}"/>
              </a:ext>
            </a:extLst>
          </p:cNvPr>
          <p:cNvSpPr>
            <a:spLocks noGrp="1" noChangeArrowheads="1"/>
          </p:cNvSpPr>
          <p:nvPr>
            <p:ph type="title"/>
          </p:nvPr>
        </p:nvSpPr>
        <p:spPr>
          <a:xfrm>
            <a:off x="4929188" y="0"/>
            <a:ext cx="5738812" cy="1143000"/>
          </a:xfrm>
        </p:spPr>
        <p:txBody>
          <a:bodyPr/>
          <a:lstStyle/>
          <a:p>
            <a:pPr algn="ctr"/>
            <a:r>
              <a:rPr lang="en-US" altLang="en-US">
                <a:cs typeface="Times New Roman" panose="02020603050405020304" pitchFamily="18" charset="0"/>
              </a:rPr>
              <a:t>How Does Healthcare Work- I</a:t>
            </a:r>
          </a:p>
        </p:txBody>
      </p:sp>
      <p:sp>
        <p:nvSpPr>
          <p:cNvPr id="44035" name="Slide Number Placeholder 13">
            <a:extLst>
              <a:ext uri="{FF2B5EF4-FFF2-40B4-BE49-F238E27FC236}">
                <a16:creationId xmlns:a16="http://schemas.microsoft.com/office/drawing/2014/main" id="{E6EF09F1-A82B-4C21-BD76-AA884D3D13C1}"/>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fontAlgn="base">
              <a:spcBef>
                <a:spcPct val="0"/>
              </a:spcBef>
              <a:spcAft>
                <a:spcPct val="0"/>
              </a:spcAft>
            </a:pPr>
            <a:fld id="{A73A83D4-8AEC-496C-8F8C-4BD01BA9BC21}" type="slidenum">
              <a:rPr lang="en-US" altLang="en-US" smtClean="0">
                <a:solidFill>
                  <a:srgbClr val="898989"/>
                </a:solidFill>
              </a:rPr>
              <a:pPr fontAlgn="base">
                <a:spcBef>
                  <a:spcPct val="0"/>
                </a:spcBef>
                <a:spcAft>
                  <a:spcPct val="0"/>
                </a:spcAft>
              </a:pPr>
              <a:t>14</a:t>
            </a:fld>
            <a:endParaRPr lang="en-US" altLang="en-US">
              <a:solidFill>
                <a:srgbClr val="898989"/>
              </a:solidFill>
            </a:endParaRPr>
          </a:p>
        </p:txBody>
      </p:sp>
      <p:sp>
        <p:nvSpPr>
          <p:cNvPr id="44036" name="Rectangle 5">
            <a:extLst>
              <a:ext uri="{FF2B5EF4-FFF2-40B4-BE49-F238E27FC236}">
                <a16:creationId xmlns:a16="http://schemas.microsoft.com/office/drawing/2014/main" id="{5B38E233-C485-4247-9108-9227CC36A25F}"/>
              </a:ext>
            </a:extLst>
          </p:cNvPr>
          <p:cNvSpPr>
            <a:spLocks noChangeArrowheads="1"/>
          </p:cNvSpPr>
          <p:nvPr/>
        </p:nvSpPr>
        <p:spPr bwMode="auto">
          <a:xfrm>
            <a:off x="2209801" y="1085850"/>
            <a:ext cx="8232775" cy="4857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buFont typeface="Wingdings" panose="05000000000000000000" pitchFamily="2" charset="2"/>
              <a:buNone/>
            </a:pPr>
            <a:r>
              <a:rPr lang="en-US" altLang="en-US"/>
              <a:t> </a:t>
            </a:r>
          </a:p>
        </p:txBody>
      </p:sp>
      <p:sp>
        <p:nvSpPr>
          <p:cNvPr id="44037" name="Rectangle 10">
            <a:extLst>
              <a:ext uri="{FF2B5EF4-FFF2-40B4-BE49-F238E27FC236}">
                <a16:creationId xmlns:a16="http://schemas.microsoft.com/office/drawing/2014/main" id="{F5FC9F48-311E-44BA-A037-8344AA1BFB26}"/>
              </a:ext>
            </a:extLst>
          </p:cNvPr>
          <p:cNvSpPr>
            <a:spLocks noChangeArrowheads="1"/>
          </p:cNvSpPr>
          <p:nvPr/>
        </p:nvSpPr>
        <p:spPr bwMode="auto">
          <a:xfrm>
            <a:off x="5127626" y="4495800"/>
            <a:ext cx="16922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buFont typeface="Wingdings" panose="05000000000000000000" pitchFamily="2" charset="2"/>
              <a:buChar char="§"/>
            </a:pPr>
            <a:r>
              <a:rPr lang="en-US" altLang="en-US">
                <a:latin typeface="Times New Roman" panose="02020603050405020304" pitchFamily="18" charset="0"/>
                <a:cs typeface="Times New Roman" panose="02020603050405020304" pitchFamily="18" charset="0"/>
              </a:rPr>
              <a:t>Medicare</a:t>
            </a:r>
          </a:p>
        </p:txBody>
      </p:sp>
      <p:sp>
        <p:nvSpPr>
          <p:cNvPr id="44038" name="Rectangle 11">
            <a:extLst>
              <a:ext uri="{FF2B5EF4-FFF2-40B4-BE49-F238E27FC236}">
                <a16:creationId xmlns:a16="http://schemas.microsoft.com/office/drawing/2014/main" id="{8B88A819-B593-4534-A292-50C367BD66B0}"/>
              </a:ext>
            </a:extLst>
          </p:cNvPr>
          <p:cNvSpPr>
            <a:spLocks noChangeArrowheads="1"/>
          </p:cNvSpPr>
          <p:nvPr/>
        </p:nvSpPr>
        <p:spPr bwMode="auto">
          <a:xfrm>
            <a:off x="4929189" y="2133600"/>
            <a:ext cx="233838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buFont typeface="Wingdings" panose="05000000000000000000" pitchFamily="2" charset="2"/>
              <a:buNone/>
            </a:pPr>
            <a:r>
              <a:rPr lang="en-US" altLang="en-US">
                <a:latin typeface="Times New Roman" panose="02020603050405020304" pitchFamily="18" charset="0"/>
                <a:cs typeface="Times New Roman" panose="02020603050405020304" pitchFamily="18" charset="0"/>
              </a:rPr>
              <a:t>1) Federal Government</a:t>
            </a:r>
          </a:p>
        </p:txBody>
      </p:sp>
      <p:sp>
        <p:nvSpPr>
          <p:cNvPr id="44039" name="Rectangle 12">
            <a:extLst>
              <a:ext uri="{FF2B5EF4-FFF2-40B4-BE49-F238E27FC236}">
                <a16:creationId xmlns:a16="http://schemas.microsoft.com/office/drawing/2014/main" id="{0A7450A9-E5F5-40D1-A70A-A532BB28AE15}"/>
              </a:ext>
            </a:extLst>
          </p:cNvPr>
          <p:cNvSpPr>
            <a:spLocks noChangeArrowheads="1"/>
          </p:cNvSpPr>
          <p:nvPr/>
        </p:nvSpPr>
        <p:spPr bwMode="auto">
          <a:xfrm>
            <a:off x="8026400" y="2133600"/>
            <a:ext cx="21082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buFont typeface="Wingdings" panose="05000000000000000000" pitchFamily="2" charset="2"/>
              <a:buNone/>
            </a:pPr>
            <a:r>
              <a:rPr lang="en-US" altLang="en-US">
                <a:latin typeface="Times New Roman" panose="02020603050405020304" pitchFamily="18" charset="0"/>
                <a:cs typeface="Times New Roman" panose="02020603050405020304" pitchFamily="18" charset="0"/>
              </a:rPr>
              <a:t>2) State Government</a:t>
            </a:r>
          </a:p>
        </p:txBody>
      </p:sp>
      <p:sp>
        <p:nvSpPr>
          <p:cNvPr id="44040" name="Rectangle 14">
            <a:extLst>
              <a:ext uri="{FF2B5EF4-FFF2-40B4-BE49-F238E27FC236}">
                <a16:creationId xmlns:a16="http://schemas.microsoft.com/office/drawing/2014/main" id="{81A56B06-2CE5-44E1-9FFC-BD5DBA48F780}"/>
              </a:ext>
            </a:extLst>
          </p:cNvPr>
          <p:cNvSpPr>
            <a:spLocks noChangeArrowheads="1"/>
          </p:cNvSpPr>
          <p:nvPr/>
        </p:nvSpPr>
        <p:spPr bwMode="auto">
          <a:xfrm>
            <a:off x="7848600" y="4495800"/>
            <a:ext cx="28194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buFont typeface="Wingdings" panose="05000000000000000000" pitchFamily="2" charset="2"/>
              <a:buChar char="§"/>
            </a:pPr>
            <a:r>
              <a:rPr lang="en-US" altLang="en-US">
                <a:latin typeface="Times New Roman" panose="02020603050405020304" pitchFamily="18" charset="0"/>
                <a:cs typeface="Times New Roman" panose="02020603050405020304" pitchFamily="18" charset="0"/>
              </a:rPr>
              <a:t>Medicaid (Uninsured)</a:t>
            </a:r>
          </a:p>
        </p:txBody>
      </p:sp>
      <p:pic>
        <p:nvPicPr>
          <p:cNvPr id="44041" name="Picture 16" descr="bxp48296.jpg">
            <a:extLst>
              <a:ext uri="{FF2B5EF4-FFF2-40B4-BE49-F238E27FC236}">
                <a16:creationId xmlns:a16="http://schemas.microsoft.com/office/drawing/2014/main" id="{0D2149B8-60E3-4AED-9FF9-94DD5AA5C16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127626" y="2590800"/>
            <a:ext cx="1958975"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042" name="Picture 17" descr="bxp48329.jpg">
            <a:extLst>
              <a:ext uri="{FF2B5EF4-FFF2-40B4-BE49-F238E27FC236}">
                <a16:creationId xmlns:a16="http://schemas.microsoft.com/office/drawing/2014/main" id="{31983E29-7F90-4EAC-A398-89DE9FD4FAB1}"/>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105776" y="2667001"/>
            <a:ext cx="2028825" cy="140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043" name="TextBox 18">
            <a:extLst>
              <a:ext uri="{FF2B5EF4-FFF2-40B4-BE49-F238E27FC236}">
                <a16:creationId xmlns:a16="http://schemas.microsoft.com/office/drawing/2014/main" id="{08AEC1F4-79BB-4717-AA77-8E605378E462}"/>
              </a:ext>
            </a:extLst>
          </p:cNvPr>
          <p:cNvSpPr txBox="1">
            <a:spLocks noChangeArrowheads="1"/>
          </p:cNvSpPr>
          <p:nvPr/>
        </p:nvSpPr>
        <p:spPr bwMode="auto">
          <a:xfrm>
            <a:off x="4905375" y="1373188"/>
            <a:ext cx="4724400"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buFont typeface="Wingdings" panose="05000000000000000000" pitchFamily="2" charset="2"/>
              <a:buChar char="q"/>
            </a:pPr>
            <a:r>
              <a:rPr lang="en-US" altLang="en-US" sz="2400">
                <a:latin typeface="Times New Roman" panose="02020603050405020304" pitchFamily="18" charset="0"/>
                <a:cs typeface="Times New Roman" panose="02020603050405020304" pitchFamily="18" charset="0"/>
              </a:rPr>
              <a:t>Public Health Insurance</a:t>
            </a:r>
          </a:p>
        </p:txBody>
      </p:sp>
      <p:sp>
        <p:nvSpPr>
          <p:cNvPr id="14" name="Rectangle 2">
            <a:extLst>
              <a:ext uri="{FF2B5EF4-FFF2-40B4-BE49-F238E27FC236}">
                <a16:creationId xmlns:a16="http://schemas.microsoft.com/office/drawing/2014/main" id="{B0702590-477F-4896-BAA3-31861AA92233}"/>
              </a:ext>
            </a:extLst>
          </p:cNvPr>
          <p:cNvSpPr txBox="1">
            <a:spLocks noChangeArrowheads="1"/>
          </p:cNvSpPr>
          <p:nvPr/>
        </p:nvSpPr>
        <p:spPr bwMode="auto">
          <a:xfrm>
            <a:off x="6553200" y="5334000"/>
            <a:ext cx="3657600" cy="914400"/>
          </a:xfrm>
          <a:prstGeom prst="rect">
            <a:avLst/>
          </a:prstGeom>
          <a:noFill/>
          <a:ln w="9525">
            <a:noFill/>
            <a:miter lim="800000"/>
            <a:headEnd/>
            <a:tailEnd/>
          </a:ln>
        </p:spPr>
        <p:txBody>
          <a:bodyPr anchor="ctr"/>
          <a:lstStyle/>
          <a:p>
            <a:pPr eaLnBrk="1" fontAlgn="auto" hangingPunct="1">
              <a:spcBef>
                <a:spcPts val="0"/>
              </a:spcBef>
              <a:spcAft>
                <a:spcPts val="0"/>
              </a:spcAft>
              <a:defRPr/>
            </a:pPr>
            <a:r>
              <a:rPr lang="en-US" sz="2000" dirty="0">
                <a:latin typeface="Times New Roman" pitchFamily="18" charset="0"/>
                <a:ea typeface="+mj-ea"/>
                <a:cs typeface="Times New Roman" pitchFamily="18" charset="0"/>
              </a:rPr>
              <a:t>Medicaid is partly paid for by federal govt. plus partly by state</a:t>
            </a:r>
          </a:p>
        </p:txBody>
      </p:sp>
    </p:spTree>
    <p:extLst>
      <p:ext uri="{BB962C8B-B14F-4D97-AF65-F5344CB8AC3E}">
        <p14:creationId xmlns:p14="http://schemas.microsoft.com/office/powerpoint/2010/main" val="3330760346"/>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Slide Number Placeholder 3">
            <a:extLst>
              <a:ext uri="{FF2B5EF4-FFF2-40B4-BE49-F238E27FC236}">
                <a16:creationId xmlns:a16="http://schemas.microsoft.com/office/drawing/2014/main" id="{65148C5B-0FEB-42F6-A940-93A09140D0F6}"/>
              </a:ext>
            </a:extLst>
          </p:cNvPr>
          <p:cNvSpPr>
            <a:spLocks noGrp="1"/>
          </p:cNvSpPr>
          <p:nvPr>
            <p:ph type="sldNum" sz="quarter" idx="10"/>
          </p:nvPr>
        </p:nvSpPr>
        <p:spPr bwMode="auto">
          <a:xfrm>
            <a:off x="5127626" y="6602414"/>
            <a:ext cx="1692275" cy="27463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l" fontAlgn="base">
              <a:spcBef>
                <a:spcPct val="0"/>
              </a:spcBef>
              <a:spcAft>
                <a:spcPct val="0"/>
              </a:spcAft>
            </a:pPr>
            <a:fld id="{BC749BCB-A097-49F0-A7FA-E84CF70A0DB5}" type="slidenum">
              <a:rPr lang="en-US" altLang="en-US">
                <a:solidFill>
                  <a:srgbClr val="898989"/>
                </a:solidFill>
              </a:rPr>
              <a:pPr algn="l" fontAlgn="base">
                <a:spcBef>
                  <a:spcPct val="0"/>
                </a:spcBef>
                <a:spcAft>
                  <a:spcPct val="0"/>
                </a:spcAft>
              </a:pPr>
              <a:t>15</a:t>
            </a:fld>
            <a:endParaRPr lang="en-US" altLang="en-US">
              <a:solidFill>
                <a:srgbClr val="898989"/>
              </a:solidFill>
            </a:endParaRPr>
          </a:p>
        </p:txBody>
      </p:sp>
      <p:pic>
        <p:nvPicPr>
          <p:cNvPr id="46083" name="Picture 1">
            <a:extLst>
              <a:ext uri="{FF2B5EF4-FFF2-40B4-BE49-F238E27FC236}">
                <a16:creationId xmlns:a16="http://schemas.microsoft.com/office/drawing/2014/main" id="{ACD270F6-982F-462B-B2CF-521DCDBD50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48592" t="37672" r="30374" b="21690"/>
          <a:stretch>
            <a:fillRect/>
          </a:stretch>
        </p:blipFill>
        <p:spPr bwMode="auto">
          <a:xfrm>
            <a:off x="1905000" y="411164"/>
            <a:ext cx="8534400" cy="5989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81579262"/>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0" name="Picture 2" descr="C:\Documents and Settings\ssangaraula\Desktop\Training\healthcare\HealthInsSubUseFig1.jpg">
            <a:extLst>
              <a:ext uri="{FF2B5EF4-FFF2-40B4-BE49-F238E27FC236}">
                <a16:creationId xmlns:a16="http://schemas.microsoft.com/office/drawing/2014/main" id="{CF4162C3-709B-4329-A65C-ED6C7398B1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9800" y="1524000"/>
            <a:ext cx="7239000" cy="450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a:extLst>
              <a:ext uri="{FF2B5EF4-FFF2-40B4-BE49-F238E27FC236}">
                <a16:creationId xmlns:a16="http://schemas.microsoft.com/office/drawing/2014/main" id="{4C76948B-01CE-47C3-B512-3004DB3BBFDF}"/>
              </a:ext>
            </a:extLst>
          </p:cNvPr>
          <p:cNvSpPr txBox="1">
            <a:spLocks noChangeArrowheads="1"/>
          </p:cNvSpPr>
          <p:nvPr/>
        </p:nvSpPr>
        <p:spPr>
          <a:xfrm>
            <a:off x="1844676" y="304800"/>
            <a:ext cx="7223125" cy="762000"/>
          </a:xfrm>
          <a:prstGeom prst="rect">
            <a:avLst/>
          </a:prstGeom>
        </p:spPr>
        <p:txBody>
          <a:bodyPr/>
          <a:lstStyle/>
          <a:p>
            <a:pPr eaLnBrk="1" fontAlgn="auto" hangingPunct="1">
              <a:spcBef>
                <a:spcPts val="0"/>
              </a:spcBef>
              <a:spcAft>
                <a:spcPts val="0"/>
              </a:spcAft>
              <a:defRPr/>
            </a:pPr>
            <a:r>
              <a:rPr lang="en-US" sz="3600" kern="0" dirty="0">
                <a:solidFill>
                  <a:schemeClr val="accent1"/>
                </a:solidFill>
                <a:latin typeface="+mj-lt"/>
                <a:ea typeface="+mj-ea"/>
                <a:cs typeface="Times New Roman" pitchFamily="18" charset="0"/>
              </a:rPr>
              <a:t>Health Care Cost Coverage</a:t>
            </a:r>
          </a:p>
        </p:txBody>
      </p:sp>
    </p:spTree>
    <p:extLst>
      <p:ext uri="{BB962C8B-B14F-4D97-AF65-F5344CB8AC3E}">
        <p14:creationId xmlns:p14="http://schemas.microsoft.com/office/powerpoint/2010/main" val="25163853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itle 1">
            <a:extLst>
              <a:ext uri="{FF2B5EF4-FFF2-40B4-BE49-F238E27FC236}">
                <a16:creationId xmlns:a16="http://schemas.microsoft.com/office/drawing/2014/main" id="{CF15D967-DC96-49DD-AA4C-86FE27E5C961}"/>
              </a:ext>
            </a:extLst>
          </p:cNvPr>
          <p:cNvSpPr>
            <a:spLocks noGrp="1" noChangeArrowheads="1"/>
          </p:cNvSpPr>
          <p:nvPr>
            <p:ph type="title"/>
          </p:nvPr>
        </p:nvSpPr>
        <p:spPr>
          <a:xfrm>
            <a:off x="1752600" y="304800"/>
            <a:ext cx="8686800" cy="914400"/>
          </a:xfrm>
        </p:spPr>
        <p:txBody>
          <a:bodyPr/>
          <a:lstStyle/>
          <a:p>
            <a:r>
              <a:rPr lang="en-US" altLang="en-US" sz="3200">
                <a:cs typeface="Times New Roman" panose="02020603050405020304" pitchFamily="18" charset="0"/>
              </a:rPr>
              <a:t>Healthcare in the U.S. Main Players and structure</a:t>
            </a:r>
            <a:endParaRPr lang="en-US" altLang="en-US" sz="4000">
              <a:cs typeface="Times New Roman" panose="02020603050405020304" pitchFamily="18" charset="0"/>
            </a:endParaRPr>
          </a:p>
        </p:txBody>
      </p:sp>
      <p:sp>
        <p:nvSpPr>
          <p:cNvPr id="50179" name="Content Placeholder 2">
            <a:extLst>
              <a:ext uri="{FF2B5EF4-FFF2-40B4-BE49-F238E27FC236}">
                <a16:creationId xmlns:a16="http://schemas.microsoft.com/office/drawing/2014/main" id="{1E3190C9-770C-4DBF-9E9D-195508EA6502}"/>
              </a:ext>
            </a:extLst>
          </p:cNvPr>
          <p:cNvSpPr>
            <a:spLocks noGrp="1" noChangeArrowheads="1"/>
          </p:cNvSpPr>
          <p:nvPr>
            <p:ph idx="1"/>
          </p:nvPr>
        </p:nvSpPr>
        <p:spPr bwMode="auto"/>
        <p:txBody>
          <a:bodyPr wrap="square" numCol="1" anchorCtr="0" compatLnSpc="1">
            <a:prstTxWarp prst="textNoShape">
              <a:avLst/>
            </a:prstTxWarp>
          </a:bodyPr>
          <a:lstStyle/>
          <a:p>
            <a:endParaRPr lang="en-US" altLang="en-US"/>
          </a:p>
        </p:txBody>
      </p:sp>
      <p:sp>
        <p:nvSpPr>
          <p:cNvPr id="50180" name="Footer Placeholder 4">
            <a:extLst>
              <a:ext uri="{FF2B5EF4-FFF2-40B4-BE49-F238E27FC236}">
                <a16:creationId xmlns:a16="http://schemas.microsoft.com/office/drawing/2014/main" id="{DF1D16BD-8E65-47E6-B460-9B7485951692}"/>
              </a:ext>
            </a:extLst>
          </p:cNvPr>
          <p:cNvSpPr>
            <a:spLocks noGrp="1" noChangeArrowheads="1"/>
          </p:cNvSpPr>
          <p:nvPr>
            <p:ph type="ftr" sz="quarter" idx="11"/>
          </p:nvPr>
        </p:nvSpPr>
        <p:spPr bwMode="auto">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fontAlgn="base">
              <a:spcBef>
                <a:spcPct val="0"/>
              </a:spcBef>
              <a:spcAft>
                <a:spcPct val="0"/>
              </a:spcAft>
            </a:pPr>
            <a:r>
              <a:rPr lang="en-US" altLang="en-US"/>
              <a:t>© Verisk Health, Inc.</a:t>
            </a:r>
          </a:p>
        </p:txBody>
      </p:sp>
      <p:sp>
        <p:nvSpPr>
          <p:cNvPr id="50181" name="Slide Number Placeholder 3">
            <a:extLst>
              <a:ext uri="{FF2B5EF4-FFF2-40B4-BE49-F238E27FC236}">
                <a16:creationId xmlns:a16="http://schemas.microsoft.com/office/drawing/2014/main" id="{7F3F0AD6-32F1-46D6-854C-80C710C08ADA}"/>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fontAlgn="base">
              <a:spcBef>
                <a:spcPct val="0"/>
              </a:spcBef>
              <a:spcAft>
                <a:spcPct val="0"/>
              </a:spcAft>
            </a:pPr>
            <a:fld id="{61DE6F26-42D5-4722-8354-982DD0A556CA}" type="slidenum">
              <a:rPr lang="en-US" altLang="en-US" smtClean="0">
                <a:solidFill>
                  <a:srgbClr val="898989"/>
                </a:solidFill>
                <a:latin typeface="Calibri" panose="020F0502020204030204" pitchFamily="34" charset="0"/>
              </a:rPr>
              <a:pPr fontAlgn="base">
                <a:spcBef>
                  <a:spcPct val="0"/>
                </a:spcBef>
                <a:spcAft>
                  <a:spcPct val="0"/>
                </a:spcAft>
              </a:pPr>
              <a:t>17</a:t>
            </a:fld>
            <a:endParaRPr lang="en-US" altLang="en-US">
              <a:solidFill>
                <a:srgbClr val="898989"/>
              </a:solidFill>
              <a:latin typeface="Calibri" panose="020F0502020204030204" pitchFamily="34" charset="0"/>
            </a:endParaRPr>
          </a:p>
        </p:txBody>
      </p:sp>
      <p:graphicFrame>
        <p:nvGraphicFramePr>
          <p:cNvPr id="6" name="Diagram 5">
            <a:extLst>
              <a:ext uri="{FF2B5EF4-FFF2-40B4-BE49-F238E27FC236}">
                <a16:creationId xmlns:a16="http://schemas.microsoft.com/office/drawing/2014/main" id="{862D991A-3E62-4A16-8943-DCE889B99D4A}"/>
              </a:ext>
            </a:extLst>
          </p:cNvPr>
          <p:cNvGraphicFramePr/>
          <p:nvPr/>
        </p:nvGraphicFramePr>
        <p:xfrm>
          <a:off x="1752600" y="1665936"/>
          <a:ext cx="8534400" cy="4495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238922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a:extLst>
              <a:ext uri="{FF2B5EF4-FFF2-40B4-BE49-F238E27FC236}">
                <a16:creationId xmlns:a16="http://schemas.microsoft.com/office/drawing/2014/main" id="{FDF3BAD8-8B8C-4E05-9505-C2A3C1F074B4}"/>
              </a:ext>
            </a:extLst>
          </p:cNvPr>
          <p:cNvSpPr>
            <a:spLocks noGrp="1" noChangeArrowheads="1"/>
          </p:cNvSpPr>
          <p:nvPr>
            <p:ph type="title"/>
          </p:nvPr>
        </p:nvSpPr>
        <p:spPr>
          <a:xfrm>
            <a:off x="4724400" y="0"/>
            <a:ext cx="5880100" cy="1143000"/>
          </a:xfrm>
        </p:spPr>
        <p:txBody>
          <a:bodyPr/>
          <a:lstStyle/>
          <a:p>
            <a:r>
              <a:rPr lang="en-US" altLang="en-US">
                <a:cs typeface="Times New Roman" panose="02020603050405020304" pitchFamily="18" charset="0"/>
              </a:rPr>
              <a:t>How Does Healthcare Work - II</a:t>
            </a:r>
          </a:p>
        </p:txBody>
      </p:sp>
      <p:sp>
        <p:nvSpPr>
          <p:cNvPr id="52227" name="Slide Number Placeholder 10">
            <a:extLst>
              <a:ext uri="{FF2B5EF4-FFF2-40B4-BE49-F238E27FC236}">
                <a16:creationId xmlns:a16="http://schemas.microsoft.com/office/drawing/2014/main" id="{7A93B26E-B349-439B-8633-A0171F13309B}"/>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fontAlgn="base">
              <a:spcBef>
                <a:spcPct val="0"/>
              </a:spcBef>
              <a:spcAft>
                <a:spcPct val="0"/>
              </a:spcAft>
            </a:pPr>
            <a:fld id="{EDDFF6AB-E0E2-4B4F-B155-EA8B8EFC97F4}" type="slidenum">
              <a:rPr lang="en-US" altLang="en-US" smtClean="0">
                <a:solidFill>
                  <a:srgbClr val="898989"/>
                </a:solidFill>
              </a:rPr>
              <a:pPr fontAlgn="base">
                <a:spcBef>
                  <a:spcPct val="0"/>
                </a:spcBef>
                <a:spcAft>
                  <a:spcPct val="0"/>
                </a:spcAft>
              </a:pPr>
              <a:t>18</a:t>
            </a:fld>
            <a:endParaRPr lang="en-US" altLang="en-US">
              <a:solidFill>
                <a:srgbClr val="898989"/>
              </a:solidFill>
            </a:endParaRPr>
          </a:p>
        </p:txBody>
      </p:sp>
      <p:sp>
        <p:nvSpPr>
          <p:cNvPr id="52228" name="Rectangle 5">
            <a:extLst>
              <a:ext uri="{FF2B5EF4-FFF2-40B4-BE49-F238E27FC236}">
                <a16:creationId xmlns:a16="http://schemas.microsoft.com/office/drawing/2014/main" id="{71F99ECE-4726-4E8E-8AE3-B13979573579}"/>
              </a:ext>
            </a:extLst>
          </p:cNvPr>
          <p:cNvSpPr>
            <a:spLocks noChangeArrowheads="1"/>
          </p:cNvSpPr>
          <p:nvPr/>
        </p:nvSpPr>
        <p:spPr bwMode="auto">
          <a:xfrm>
            <a:off x="2209800" y="1085850"/>
            <a:ext cx="7772400" cy="4857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buFont typeface="Wingdings" panose="05000000000000000000" pitchFamily="2" charset="2"/>
              <a:buNone/>
            </a:pPr>
            <a:r>
              <a:rPr lang="en-US" altLang="en-US"/>
              <a:t> </a:t>
            </a:r>
          </a:p>
        </p:txBody>
      </p:sp>
      <p:pic>
        <p:nvPicPr>
          <p:cNvPr id="52229" name="Picture 9" descr="j0202496">
            <a:extLst>
              <a:ext uri="{FF2B5EF4-FFF2-40B4-BE49-F238E27FC236}">
                <a16:creationId xmlns:a16="http://schemas.microsoft.com/office/drawing/2014/main" id="{28DFAA60-733D-4EA5-B2A6-761AEFC2BC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4400" y="2514601"/>
            <a:ext cx="1828800" cy="163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230" name="Rectangle 11">
            <a:extLst>
              <a:ext uri="{FF2B5EF4-FFF2-40B4-BE49-F238E27FC236}">
                <a16:creationId xmlns:a16="http://schemas.microsoft.com/office/drawing/2014/main" id="{D66B6C6D-6F3B-4CCE-B57F-E6990CE3312F}"/>
              </a:ext>
            </a:extLst>
          </p:cNvPr>
          <p:cNvSpPr>
            <a:spLocks noChangeArrowheads="1"/>
          </p:cNvSpPr>
          <p:nvPr/>
        </p:nvSpPr>
        <p:spPr bwMode="auto">
          <a:xfrm>
            <a:off x="5118100" y="1960563"/>
            <a:ext cx="230028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buFont typeface="Wingdings" panose="05000000000000000000" pitchFamily="2" charset="2"/>
              <a:buAutoNum type="arabicParenR"/>
            </a:pPr>
            <a:r>
              <a:rPr lang="en-US" altLang="en-US">
                <a:latin typeface="Times New Roman" panose="02020603050405020304" pitchFamily="18" charset="0"/>
                <a:cs typeface="Times New Roman" panose="02020603050405020304" pitchFamily="18" charset="0"/>
              </a:rPr>
              <a:t>Group (Employer) </a:t>
            </a:r>
          </a:p>
          <a:p>
            <a:pPr eaLnBrk="1" hangingPunct="1"/>
            <a:r>
              <a:rPr lang="en-US" altLang="en-US">
                <a:latin typeface="Times New Roman" panose="02020603050405020304" pitchFamily="18" charset="0"/>
                <a:cs typeface="Times New Roman" panose="02020603050405020304" pitchFamily="18" charset="0"/>
              </a:rPr>
              <a:t>Health Insurance</a:t>
            </a:r>
          </a:p>
        </p:txBody>
      </p:sp>
      <p:sp>
        <p:nvSpPr>
          <p:cNvPr id="52231" name="Rectangle 15">
            <a:extLst>
              <a:ext uri="{FF2B5EF4-FFF2-40B4-BE49-F238E27FC236}">
                <a16:creationId xmlns:a16="http://schemas.microsoft.com/office/drawing/2014/main" id="{6C7E0A72-0E94-49C8-8351-0440AEF1322A}"/>
              </a:ext>
            </a:extLst>
          </p:cNvPr>
          <p:cNvSpPr>
            <a:spLocks noChangeArrowheads="1"/>
          </p:cNvSpPr>
          <p:nvPr/>
        </p:nvSpPr>
        <p:spPr bwMode="auto">
          <a:xfrm>
            <a:off x="5067300" y="4419601"/>
            <a:ext cx="17526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buFont typeface="Wingdings" panose="05000000000000000000" pitchFamily="2" charset="2"/>
              <a:buChar char="§"/>
            </a:pPr>
            <a:r>
              <a:rPr lang="en-US" altLang="en-US">
                <a:latin typeface="Times New Roman" panose="02020603050405020304" pitchFamily="18" charset="0"/>
                <a:cs typeface="Times New Roman" panose="02020603050405020304" pitchFamily="18" charset="0"/>
              </a:rPr>
              <a:t>Fully Insured</a:t>
            </a:r>
          </a:p>
          <a:p>
            <a:pPr eaLnBrk="1" hangingPunct="1">
              <a:buFont typeface="Wingdings" panose="05000000000000000000" pitchFamily="2" charset="2"/>
              <a:buChar char="§"/>
            </a:pPr>
            <a:r>
              <a:rPr lang="en-US" altLang="en-US">
                <a:latin typeface="Times New Roman" panose="02020603050405020304" pitchFamily="18" charset="0"/>
                <a:cs typeface="Times New Roman" panose="02020603050405020304" pitchFamily="18" charset="0"/>
              </a:rPr>
              <a:t> Self Insured</a:t>
            </a:r>
          </a:p>
        </p:txBody>
      </p:sp>
      <p:sp>
        <p:nvSpPr>
          <p:cNvPr id="52232" name="TextBox 18">
            <a:extLst>
              <a:ext uri="{FF2B5EF4-FFF2-40B4-BE49-F238E27FC236}">
                <a16:creationId xmlns:a16="http://schemas.microsoft.com/office/drawing/2014/main" id="{6847A53F-710E-4E4E-91FE-BE5DD5A44189}"/>
              </a:ext>
            </a:extLst>
          </p:cNvPr>
          <p:cNvSpPr txBox="1">
            <a:spLocks noChangeArrowheads="1"/>
          </p:cNvSpPr>
          <p:nvPr/>
        </p:nvSpPr>
        <p:spPr bwMode="auto">
          <a:xfrm>
            <a:off x="4953000" y="1143001"/>
            <a:ext cx="47244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buFont typeface="Wingdings" panose="05000000000000000000" pitchFamily="2" charset="2"/>
              <a:buChar char="q"/>
            </a:pPr>
            <a:r>
              <a:rPr lang="en-US" altLang="en-US" sz="2400">
                <a:latin typeface="Times New Roman" panose="02020603050405020304" pitchFamily="18" charset="0"/>
                <a:cs typeface="Times New Roman" panose="02020603050405020304" pitchFamily="18" charset="0"/>
              </a:rPr>
              <a:t>Private Health Insurance</a:t>
            </a:r>
          </a:p>
        </p:txBody>
      </p:sp>
      <p:sp>
        <p:nvSpPr>
          <p:cNvPr id="52233" name="Rectangle 15">
            <a:extLst>
              <a:ext uri="{FF2B5EF4-FFF2-40B4-BE49-F238E27FC236}">
                <a16:creationId xmlns:a16="http://schemas.microsoft.com/office/drawing/2014/main" id="{5206F92B-3C8A-4F5E-8FB7-EE8620306C0D}"/>
              </a:ext>
            </a:extLst>
          </p:cNvPr>
          <p:cNvSpPr>
            <a:spLocks noChangeArrowheads="1"/>
          </p:cNvSpPr>
          <p:nvPr/>
        </p:nvSpPr>
        <p:spPr bwMode="auto">
          <a:xfrm>
            <a:off x="5219700" y="5297489"/>
            <a:ext cx="2324100" cy="922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r>
              <a:rPr lang="en-US" altLang="en-US">
                <a:latin typeface="Times New Roman" panose="02020603050405020304" pitchFamily="18" charset="0"/>
                <a:cs typeface="Times New Roman" panose="02020603050405020304" pitchFamily="18" charset="0"/>
              </a:rPr>
              <a:t>Employers pay often pay for a part of their employee’s insurance</a:t>
            </a:r>
          </a:p>
        </p:txBody>
      </p:sp>
      <p:sp>
        <p:nvSpPr>
          <p:cNvPr id="52234" name="Rectangle 11">
            <a:extLst>
              <a:ext uri="{FF2B5EF4-FFF2-40B4-BE49-F238E27FC236}">
                <a16:creationId xmlns:a16="http://schemas.microsoft.com/office/drawing/2014/main" id="{82C932E7-091E-4FCD-BFAE-6D86AF394900}"/>
              </a:ext>
            </a:extLst>
          </p:cNvPr>
          <p:cNvSpPr>
            <a:spLocks noChangeArrowheads="1"/>
          </p:cNvSpPr>
          <p:nvPr/>
        </p:nvSpPr>
        <p:spPr bwMode="auto">
          <a:xfrm>
            <a:off x="8291513" y="2057400"/>
            <a:ext cx="14732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buFont typeface="Wingdings" panose="05000000000000000000" pitchFamily="2" charset="2"/>
              <a:buNone/>
            </a:pPr>
            <a:r>
              <a:rPr lang="en-US" altLang="en-US">
                <a:latin typeface="Times New Roman" panose="02020603050405020304" pitchFamily="18" charset="0"/>
                <a:cs typeface="Times New Roman" panose="02020603050405020304" pitchFamily="18" charset="0"/>
              </a:rPr>
              <a:t>2) Individuals</a:t>
            </a:r>
          </a:p>
        </p:txBody>
      </p:sp>
      <p:pic>
        <p:nvPicPr>
          <p:cNvPr id="52235" name="Picture 1">
            <a:extLst>
              <a:ext uri="{FF2B5EF4-FFF2-40B4-BE49-F238E27FC236}">
                <a16:creationId xmlns:a16="http://schemas.microsoft.com/office/drawing/2014/main" id="{F9221DCF-AA55-4F0A-AAA0-9664053C0DF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91513" y="2579689"/>
            <a:ext cx="1435100" cy="157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236" name="Rectangle 15">
            <a:extLst>
              <a:ext uri="{FF2B5EF4-FFF2-40B4-BE49-F238E27FC236}">
                <a16:creationId xmlns:a16="http://schemas.microsoft.com/office/drawing/2014/main" id="{98A8B24E-8FE2-4CA8-B05F-073C1FA8F41A}"/>
              </a:ext>
            </a:extLst>
          </p:cNvPr>
          <p:cNvSpPr>
            <a:spLocks noChangeArrowheads="1"/>
          </p:cNvSpPr>
          <p:nvPr/>
        </p:nvSpPr>
        <p:spPr bwMode="auto">
          <a:xfrm>
            <a:off x="7981950" y="4419600"/>
            <a:ext cx="23241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r>
              <a:rPr lang="en-US" altLang="en-US">
                <a:latin typeface="Times New Roman" panose="02020603050405020304" pitchFamily="18" charset="0"/>
                <a:cs typeface="Times New Roman" panose="02020603050405020304" pitchFamily="18" charset="0"/>
              </a:rPr>
              <a:t>Individuals can buy health insurance directly from health insurance plan</a:t>
            </a:r>
          </a:p>
        </p:txBody>
      </p:sp>
    </p:spTree>
    <p:extLst>
      <p:ext uri="{BB962C8B-B14F-4D97-AF65-F5344CB8AC3E}">
        <p14:creationId xmlns:p14="http://schemas.microsoft.com/office/powerpoint/2010/main" val="105189166"/>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itle 1">
            <a:extLst>
              <a:ext uri="{FF2B5EF4-FFF2-40B4-BE49-F238E27FC236}">
                <a16:creationId xmlns:a16="http://schemas.microsoft.com/office/drawing/2014/main" id="{FFB3A98E-B50F-487E-86F0-50D85921BB9F}"/>
              </a:ext>
            </a:extLst>
          </p:cNvPr>
          <p:cNvSpPr>
            <a:spLocks noGrp="1" noChangeArrowheads="1"/>
          </p:cNvSpPr>
          <p:nvPr>
            <p:ph type="title"/>
          </p:nvPr>
        </p:nvSpPr>
        <p:spPr/>
        <p:txBody>
          <a:bodyPr/>
          <a:lstStyle/>
          <a:p>
            <a:endParaRPr lang="en-US" altLang="en-US"/>
          </a:p>
        </p:txBody>
      </p:sp>
      <p:sp>
        <p:nvSpPr>
          <p:cNvPr id="54275" name="Content Placeholder 2">
            <a:extLst>
              <a:ext uri="{FF2B5EF4-FFF2-40B4-BE49-F238E27FC236}">
                <a16:creationId xmlns:a16="http://schemas.microsoft.com/office/drawing/2014/main" id="{6A5CCEEB-D045-478D-B04B-287FCDFB69E2}"/>
              </a:ext>
            </a:extLst>
          </p:cNvPr>
          <p:cNvSpPr>
            <a:spLocks noGrp="1" noChangeArrowheads="1"/>
          </p:cNvSpPr>
          <p:nvPr>
            <p:ph idx="1"/>
          </p:nvPr>
        </p:nvSpPr>
        <p:spPr bwMode="auto"/>
        <p:txBody>
          <a:bodyPr wrap="square" numCol="1" anchorCtr="0" compatLnSpc="1">
            <a:prstTxWarp prst="textNoShape">
              <a:avLst/>
            </a:prstTxWarp>
          </a:bodyPr>
          <a:lstStyle/>
          <a:p>
            <a:endParaRPr lang="en-US" altLang="en-US"/>
          </a:p>
        </p:txBody>
      </p:sp>
      <p:pic>
        <p:nvPicPr>
          <p:cNvPr id="54276" name="Picture 2" descr="C:\Documents and Settings\ssangaraula\Desktop\Training\healthcare\cartoon3.jpg">
            <a:extLst>
              <a:ext uri="{FF2B5EF4-FFF2-40B4-BE49-F238E27FC236}">
                <a16:creationId xmlns:a16="http://schemas.microsoft.com/office/drawing/2014/main" id="{783800F1-D246-42FF-88B8-7E8381E897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2600" y="1092200"/>
            <a:ext cx="8305800" cy="551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67983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a:extLst>
              <a:ext uri="{FF2B5EF4-FFF2-40B4-BE49-F238E27FC236}">
                <a16:creationId xmlns:a16="http://schemas.microsoft.com/office/drawing/2014/main" id="{A0732007-05D9-4C50-AC75-0D7D6D7603D0}"/>
              </a:ext>
            </a:extLst>
          </p:cNvPr>
          <p:cNvSpPr>
            <a:spLocks noGrp="1" noChangeArrowheads="1"/>
          </p:cNvSpPr>
          <p:nvPr>
            <p:ph type="title"/>
          </p:nvPr>
        </p:nvSpPr>
        <p:spPr/>
        <p:txBody>
          <a:bodyPr/>
          <a:lstStyle/>
          <a:p>
            <a:r>
              <a:rPr lang="en-US" altLang="en-US"/>
              <a:t>Revision History</a:t>
            </a:r>
          </a:p>
        </p:txBody>
      </p:sp>
      <p:sp>
        <p:nvSpPr>
          <p:cNvPr id="19459" name="Content Placeholder 2">
            <a:extLst>
              <a:ext uri="{FF2B5EF4-FFF2-40B4-BE49-F238E27FC236}">
                <a16:creationId xmlns:a16="http://schemas.microsoft.com/office/drawing/2014/main" id="{E5826902-376C-4BDF-B2BF-D0E9B6D2E92A}"/>
              </a:ext>
            </a:extLst>
          </p:cNvPr>
          <p:cNvSpPr>
            <a:spLocks noGrp="1" noChangeArrowheads="1"/>
          </p:cNvSpPr>
          <p:nvPr>
            <p:ph idx="1"/>
          </p:nvPr>
        </p:nvSpPr>
        <p:spPr bwMode="auto">
          <a:xfrm>
            <a:off x="1752600" y="1665288"/>
            <a:ext cx="8686800" cy="4049712"/>
          </a:xfrm>
        </p:spPr>
        <p:txBody>
          <a:bodyPr wrap="square" numCol="1" anchorCtr="0" compatLnSpc="1">
            <a:prstTxWarp prst="textNoShape">
              <a:avLst/>
            </a:prstTxWarp>
          </a:bodyPr>
          <a:lstStyle/>
          <a:p>
            <a:pPr>
              <a:buFont typeface="Arial" panose="020B0604020202020204" pitchFamily="34" charset="0"/>
              <a:buNone/>
            </a:pPr>
            <a:endParaRPr lang="en-US" altLang="en-US"/>
          </a:p>
          <a:p>
            <a:pPr>
              <a:buFont typeface="Arial" panose="020B0604020202020204" pitchFamily="34" charset="0"/>
              <a:buNone/>
            </a:pPr>
            <a:endParaRPr lang="en-US" altLang="en-US"/>
          </a:p>
          <a:p>
            <a:pPr>
              <a:buFont typeface="Arial" panose="020B0604020202020204" pitchFamily="34" charset="0"/>
              <a:buNone/>
            </a:pPr>
            <a:endParaRPr lang="en-US" altLang="en-US"/>
          </a:p>
        </p:txBody>
      </p:sp>
      <p:sp>
        <p:nvSpPr>
          <p:cNvPr id="19460" name="Slide Number Placeholder 5">
            <a:extLst>
              <a:ext uri="{FF2B5EF4-FFF2-40B4-BE49-F238E27FC236}">
                <a16:creationId xmlns:a16="http://schemas.microsoft.com/office/drawing/2014/main" id="{8D8C5047-FD93-4A09-ABA7-F1BAE360F30C}"/>
              </a:ext>
            </a:extLst>
          </p:cNvPr>
          <p:cNvSpPr>
            <a:spLocks noGrp="1"/>
          </p:cNvSpPr>
          <p:nvPr>
            <p:ph type="sldNum" sz="quarter" idx="12"/>
          </p:nvPr>
        </p:nvSpPr>
        <p:spPr bwMode="auto">
          <a:xfrm>
            <a:off x="5127626" y="6602414"/>
            <a:ext cx="1692275" cy="27463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l" fontAlgn="base">
              <a:spcBef>
                <a:spcPct val="0"/>
              </a:spcBef>
              <a:spcAft>
                <a:spcPct val="0"/>
              </a:spcAft>
            </a:pPr>
            <a:fld id="{35758298-3D70-458B-B0FD-AD5729D29E50}" type="slidenum">
              <a:rPr lang="en-US" altLang="en-US" smtClean="0">
                <a:solidFill>
                  <a:srgbClr val="898989"/>
                </a:solidFill>
              </a:rPr>
              <a:pPr algn="l" fontAlgn="base">
                <a:spcBef>
                  <a:spcPct val="0"/>
                </a:spcBef>
                <a:spcAft>
                  <a:spcPct val="0"/>
                </a:spcAft>
              </a:pPr>
              <a:t>2</a:t>
            </a:fld>
            <a:endParaRPr lang="en-US" altLang="en-US">
              <a:solidFill>
                <a:srgbClr val="898989"/>
              </a:solidFill>
            </a:endParaRPr>
          </a:p>
        </p:txBody>
      </p:sp>
      <p:graphicFrame>
        <p:nvGraphicFramePr>
          <p:cNvPr id="8" name="Table 7">
            <a:extLst>
              <a:ext uri="{FF2B5EF4-FFF2-40B4-BE49-F238E27FC236}">
                <a16:creationId xmlns:a16="http://schemas.microsoft.com/office/drawing/2014/main" id="{8406C877-942D-43D5-A4B7-4FAE79FC586C}"/>
              </a:ext>
            </a:extLst>
          </p:cNvPr>
          <p:cNvGraphicFramePr>
            <a:graphicFrameLocks noGrp="1"/>
          </p:cNvGraphicFramePr>
          <p:nvPr/>
        </p:nvGraphicFramePr>
        <p:xfrm>
          <a:off x="2590800" y="2057400"/>
          <a:ext cx="7391400" cy="3062290"/>
        </p:xfrm>
        <a:graphic>
          <a:graphicData uri="http://schemas.openxmlformats.org/drawingml/2006/table">
            <a:tbl>
              <a:tblPr firstRow="1" bandRow="1">
                <a:tableStyleId>{5C22544A-7EE6-4342-B048-85BDC9FD1C3A}</a:tableStyleId>
              </a:tblPr>
              <a:tblGrid>
                <a:gridCol w="1478280">
                  <a:extLst>
                    <a:ext uri="{9D8B030D-6E8A-4147-A177-3AD203B41FA5}">
                      <a16:colId xmlns:a16="http://schemas.microsoft.com/office/drawing/2014/main" val="20000"/>
                    </a:ext>
                  </a:extLst>
                </a:gridCol>
                <a:gridCol w="462896">
                  <a:extLst>
                    <a:ext uri="{9D8B030D-6E8A-4147-A177-3AD203B41FA5}">
                      <a16:colId xmlns:a16="http://schemas.microsoft.com/office/drawing/2014/main" val="20001"/>
                    </a:ext>
                  </a:extLst>
                </a:gridCol>
                <a:gridCol w="2493664">
                  <a:extLst>
                    <a:ext uri="{9D8B030D-6E8A-4147-A177-3AD203B41FA5}">
                      <a16:colId xmlns:a16="http://schemas.microsoft.com/office/drawing/2014/main" val="20002"/>
                    </a:ext>
                  </a:extLst>
                </a:gridCol>
                <a:gridCol w="1687330">
                  <a:extLst>
                    <a:ext uri="{9D8B030D-6E8A-4147-A177-3AD203B41FA5}">
                      <a16:colId xmlns:a16="http://schemas.microsoft.com/office/drawing/2014/main" val="20003"/>
                    </a:ext>
                  </a:extLst>
                </a:gridCol>
                <a:gridCol w="1269230">
                  <a:extLst>
                    <a:ext uri="{9D8B030D-6E8A-4147-A177-3AD203B41FA5}">
                      <a16:colId xmlns:a16="http://schemas.microsoft.com/office/drawing/2014/main" val="20004"/>
                    </a:ext>
                  </a:extLst>
                </a:gridCol>
              </a:tblGrid>
              <a:tr h="350510">
                <a:tc>
                  <a:txBody>
                    <a:bodyPr/>
                    <a:lstStyle/>
                    <a:p>
                      <a:pPr marL="0" marR="0">
                        <a:lnSpc>
                          <a:spcPct val="115000"/>
                        </a:lnSpc>
                        <a:spcBef>
                          <a:spcPts val="0"/>
                        </a:spcBef>
                        <a:spcAft>
                          <a:spcPts val="1000"/>
                        </a:spcAft>
                      </a:pPr>
                      <a:r>
                        <a:rPr lang="en-US" sz="1000" b="1" dirty="0">
                          <a:solidFill>
                            <a:schemeClr val="tx1"/>
                          </a:solidFill>
                          <a:latin typeface="Arial"/>
                          <a:ea typeface="Calibri"/>
                          <a:cs typeface="Times New Roman"/>
                        </a:rPr>
                        <a:t>Date</a:t>
                      </a:r>
                      <a:endParaRPr lang="en-US" sz="1000" dirty="0">
                        <a:solidFill>
                          <a:schemeClr val="tx1"/>
                        </a:solidFill>
                        <a:latin typeface="Arial"/>
                        <a:ea typeface="Calibri"/>
                        <a:cs typeface="Times New Roman"/>
                      </a:endParaRPr>
                    </a:p>
                  </a:txBody>
                  <a:tcPr marL="68580" marR="68580" marT="0" marB="0"/>
                </a:tc>
                <a:tc>
                  <a:txBody>
                    <a:bodyPr/>
                    <a:lstStyle/>
                    <a:p>
                      <a:pPr marL="0" marR="0">
                        <a:lnSpc>
                          <a:spcPct val="115000"/>
                        </a:lnSpc>
                        <a:spcBef>
                          <a:spcPts val="0"/>
                        </a:spcBef>
                        <a:spcAft>
                          <a:spcPts val="1000"/>
                        </a:spcAft>
                      </a:pPr>
                      <a:r>
                        <a:rPr lang="en-US" sz="1000" b="1" dirty="0">
                          <a:solidFill>
                            <a:schemeClr val="tx1"/>
                          </a:solidFill>
                          <a:latin typeface="Arial"/>
                          <a:ea typeface="Calibri"/>
                          <a:cs typeface="Times New Roman"/>
                        </a:rPr>
                        <a:t>Revision</a:t>
                      </a:r>
                      <a:endParaRPr lang="en-US" sz="1000" dirty="0">
                        <a:solidFill>
                          <a:schemeClr val="tx1"/>
                        </a:solidFill>
                        <a:latin typeface="Arial"/>
                        <a:ea typeface="Calibri"/>
                        <a:cs typeface="Times New Roman"/>
                      </a:endParaRPr>
                    </a:p>
                  </a:txBody>
                  <a:tcPr marL="68580" marR="68580" marT="0" marB="0"/>
                </a:tc>
                <a:tc>
                  <a:txBody>
                    <a:bodyPr/>
                    <a:lstStyle/>
                    <a:p>
                      <a:pPr marL="0" marR="0">
                        <a:lnSpc>
                          <a:spcPct val="115000"/>
                        </a:lnSpc>
                        <a:spcBef>
                          <a:spcPts val="0"/>
                        </a:spcBef>
                        <a:spcAft>
                          <a:spcPts val="1000"/>
                        </a:spcAft>
                      </a:pPr>
                      <a:r>
                        <a:rPr lang="en-US" sz="1000" b="1" dirty="0">
                          <a:solidFill>
                            <a:schemeClr val="tx1"/>
                          </a:solidFill>
                          <a:latin typeface="Arial"/>
                          <a:ea typeface="Calibri"/>
                          <a:cs typeface="Times New Roman"/>
                        </a:rPr>
                        <a:t>Description</a:t>
                      </a:r>
                      <a:endParaRPr lang="en-US" sz="1000" dirty="0">
                        <a:solidFill>
                          <a:schemeClr val="tx1"/>
                        </a:solidFill>
                        <a:latin typeface="Arial"/>
                        <a:ea typeface="Calibri"/>
                        <a:cs typeface="Times New Roman"/>
                      </a:endParaRPr>
                    </a:p>
                  </a:txBody>
                  <a:tcPr marL="68580" marR="68580" marT="0" marB="0"/>
                </a:tc>
                <a:tc>
                  <a:txBody>
                    <a:bodyPr/>
                    <a:lstStyle/>
                    <a:p>
                      <a:pPr marL="0" marR="0">
                        <a:lnSpc>
                          <a:spcPct val="115000"/>
                        </a:lnSpc>
                        <a:spcBef>
                          <a:spcPts val="0"/>
                        </a:spcBef>
                        <a:spcAft>
                          <a:spcPts val="1000"/>
                        </a:spcAft>
                      </a:pPr>
                      <a:r>
                        <a:rPr lang="en-US" sz="1000" b="1" dirty="0">
                          <a:solidFill>
                            <a:schemeClr val="tx1"/>
                          </a:solidFill>
                          <a:latin typeface="Arial"/>
                          <a:ea typeface="Calibri"/>
                          <a:cs typeface="Times New Roman"/>
                        </a:rPr>
                        <a:t>Name</a:t>
                      </a:r>
                      <a:endParaRPr lang="en-US" sz="1000" dirty="0">
                        <a:solidFill>
                          <a:schemeClr val="tx1"/>
                        </a:solidFill>
                        <a:latin typeface="Arial"/>
                        <a:ea typeface="Calibri"/>
                        <a:cs typeface="Times New Roman"/>
                      </a:endParaRPr>
                    </a:p>
                  </a:txBody>
                  <a:tcPr marL="68580" marR="68580" marT="0" marB="0"/>
                </a:tc>
                <a:tc>
                  <a:txBody>
                    <a:bodyPr/>
                    <a:lstStyle/>
                    <a:p>
                      <a:pPr marL="0" marR="0">
                        <a:lnSpc>
                          <a:spcPct val="115000"/>
                        </a:lnSpc>
                        <a:spcBef>
                          <a:spcPts val="0"/>
                        </a:spcBef>
                        <a:spcAft>
                          <a:spcPts val="1000"/>
                        </a:spcAft>
                      </a:pPr>
                      <a:r>
                        <a:rPr lang="en-US" sz="1000" b="1" dirty="0">
                          <a:solidFill>
                            <a:schemeClr val="tx1"/>
                          </a:solidFill>
                          <a:latin typeface="Arial"/>
                          <a:ea typeface="Calibri"/>
                          <a:cs typeface="Times New Roman"/>
                        </a:rPr>
                        <a:t>Reviewer</a:t>
                      </a:r>
                      <a:endParaRPr lang="en-US" sz="1000" dirty="0">
                        <a:solidFill>
                          <a:schemeClr val="tx1"/>
                        </a:solidFill>
                        <a:latin typeface="Arial"/>
                        <a:ea typeface="Calibri"/>
                        <a:cs typeface="Times New Roman"/>
                      </a:endParaRPr>
                    </a:p>
                  </a:txBody>
                  <a:tcPr marL="68580" marR="68580" marT="0" marB="0"/>
                </a:tc>
                <a:extLst>
                  <a:ext uri="{0D108BD9-81ED-4DB2-BD59-A6C34878D82A}">
                    <a16:rowId xmlns:a16="http://schemas.microsoft.com/office/drawing/2014/main" val="10000"/>
                  </a:ext>
                </a:extLst>
              </a:tr>
              <a:tr h="220392">
                <a:tc>
                  <a:txBody>
                    <a:bodyPr/>
                    <a:lstStyle/>
                    <a:p>
                      <a:pPr marL="0" marR="0">
                        <a:lnSpc>
                          <a:spcPct val="115000"/>
                        </a:lnSpc>
                        <a:spcBef>
                          <a:spcPts val="0"/>
                        </a:spcBef>
                        <a:spcAft>
                          <a:spcPts val="1000"/>
                        </a:spcAft>
                      </a:pPr>
                      <a:r>
                        <a:rPr lang="en-US" sz="1000" dirty="0">
                          <a:latin typeface="Arial"/>
                          <a:ea typeface="Calibri"/>
                          <a:cs typeface="Times New Roman"/>
                        </a:rPr>
                        <a:t>Dec 2008</a:t>
                      </a:r>
                    </a:p>
                  </a:txBody>
                  <a:tcPr marL="68580" marR="68580" marT="0" marB="0"/>
                </a:tc>
                <a:tc>
                  <a:txBody>
                    <a:bodyPr/>
                    <a:lstStyle/>
                    <a:p>
                      <a:pPr marL="0" marR="0">
                        <a:lnSpc>
                          <a:spcPct val="115000"/>
                        </a:lnSpc>
                        <a:spcBef>
                          <a:spcPts val="0"/>
                        </a:spcBef>
                        <a:spcAft>
                          <a:spcPts val="1000"/>
                        </a:spcAft>
                      </a:pPr>
                      <a:r>
                        <a:rPr lang="en-US" sz="1000" dirty="0">
                          <a:latin typeface="Arial"/>
                          <a:ea typeface="Calibri"/>
                          <a:cs typeface="Times New Roman"/>
                        </a:rPr>
                        <a:t>0.1</a:t>
                      </a:r>
                    </a:p>
                  </a:txBody>
                  <a:tcPr marL="68580" marR="68580" marT="0" marB="0"/>
                </a:tc>
                <a:tc>
                  <a:txBody>
                    <a:bodyPr/>
                    <a:lstStyle/>
                    <a:p>
                      <a:pPr marL="0" marR="0">
                        <a:lnSpc>
                          <a:spcPct val="115000"/>
                        </a:lnSpc>
                        <a:spcBef>
                          <a:spcPts val="0"/>
                        </a:spcBef>
                        <a:spcAft>
                          <a:spcPts val="1000"/>
                        </a:spcAft>
                      </a:pPr>
                      <a:r>
                        <a:rPr lang="en-US" sz="1000" dirty="0">
                          <a:latin typeface="Arial"/>
                          <a:ea typeface="Calibri"/>
                          <a:cs typeface="Times New Roman"/>
                        </a:rPr>
                        <a:t>Initial </a:t>
                      </a:r>
                      <a:r>
                        <a:rPr lang="en-US" sz="1000" baseline="0" dirty="0">
                          <a:latin typeface="Arial"/>
                          <a:ea typeface="Calibri"/>
                          <a:cs typeface="Times New Roman"/>
                        </a:rPr>
                        <a:t> document</a:t>
                      </a:r>
                      <a:endParaRPr lang="en-US" sz="1000" dirty="0">
                        <a:latin typeface="Arial"/>
                        <a:ea typeface="Calibri"/>
                        <a:cs typeface="Times New Roman"/>
                      </a:endParaRPr>
                    </a:p>
                  </a:txBody>
                  <a:tcPr marL="68580" marR="68580" marT="0" marB="0"/>
                </a:tc>
                <a:tc>
                  <a:txBody>
                    <a:bodyPr/>
                    <a:lstStyle/>
                    <a:p>
                      <a:pPr marL="0" marR="0">
                        <a:lnSpc>
                          <a:spcPct val="115000"/>
                        </a:lnSpc>
                        <a:spcBef>
                          <a:spcPts val="0"/>
                        </a:spcBef>
                        <a:spcAft>
                          <a:spcPts val="1000"/>
                        </a:spcAft>
                      </a:pPr>
                      <a:r>
                        <a:rPr lang="en-US" sz="1000" dirty="0">
                          <a:latin typeface="Arial"/>
                          <a:ea typeface="Calibri"/>
                          <a:cs typeface="Times New Roman"/>
                        </a:rPr>
                        <a:t>HiteshK, SmritiP, SajanS</a:t>
                      </a:r>
                    </a:p>
                  </a:txBody>
                  <a:tcPr marL="68580" marR="68580" marT="0" marB="0"/>
                </a:tc>
                <a:tc>
                  <a:txBody>
                    <a:bodyPr/>
                    <a:lstStyle/>
                    <a:p>
                      <a:pPr marL="0" marR="0">
                        <a:lnSpc>
                          <a:spcPct val="115000"/>
                        </a:lnSpc>
                        <a:spcBef>
                          <a:spcPts val="0"/>
                        </a:spcBef>
                        <a:spcAft>
                          <a:spcPts val="1000"/>
                        </a:spcAft>
                      </a:pPr>
                      <a:endParaRPr lang="en-US" sz="1000" dirty="0">
                        <a:latin typeface="Arial"/>
                        <a:ea typeface="Calibri"/>
                        <a:cs typeface="Times New Roman"/>
                      </a:endParaRPr>
                    </a:p>
                  </a:txBody>
                  <a:tcPr marL="68580" marR="68580" marT="0" marB="0"/>
                </a:tc>
                <a:extLst>
                  <a:ext uri="{0D108BD9-81ED-4DB2-BD59-A6C34878D82A}">
                    <a16:rowId xmlns:a16="http://schemas.microsoft.com/office/drawing/2014/main" val="10001"/>
                  </a:ext>
                </a:extLst>
              </a:tr>
              <a:tr h="622847">
                <a:tc>
                  <a:txBody>
                    <a:bodyPr/>
                    <a:lstStyle/>
                    <a:p>
                      <a:pPr marL="0" marR="0">
                        <a:lnSpc>
                          <a:spcPct val="115000"/>
                        </a:lnSpc>
                        <a:spcBef>
                          <a:spcPts val="0"/>
                        </a:spcBef>
                        <a:spcAft>
                          <a:spcPts val="1000"/>
                        </a:spcAft>
                      </a:pPr>
                      <a:r>
                        <a:rPr lang="en-US" sz="1000" dirty="0">
                          <a:latin typeface="Arial"/>
                          <a:ea typeface="Calibri"/>
                          <a:cs typeface="Times New Roman"/>
                        </a:rPr>
                        <a:t>6/28/2009</a:t>
                      </a:r>
                    </a:p>
                  </a:txBody>
                  <a:tcPr marL="68580" marR="68580" marT="0" marB="0"/>
                </a:tc>
                <a:tc>
                  <a:txBody>
                    <a:bodyPr/>
                    <a:lstStyle/>
                    <a:p>
                      <a:pPr marL="0" marR="0">
                        <a:lnSpc>
                          <a:spcPct val="115000"/>
                        </a:lnSpc>
                        <a:spcBef>
                          <a:spcPts val="0"/>
                        </a:spcBef>
                        <a:spcAft>
                          <a:spcPts val="1000"/>
                        </a:spcAft>
                      </a:pPr>
                      <a:r>
                        <a:rPr lang="en-US" sz="1000" dirty="0">
                          <a:latin typeface="Arial"/>
                          <a:ea typeface="Calibri"/>
                          <a:cs typeface="Times New Roman"/>
                        </a:rPr>
                        <a:t>0.2</a:t>
                      </a:r>
                    </a:p>
                  </a:txBody>
                  <a:tcPr marL="68580" marR="68580" marT="0" marB="0"/>
                </a:tc>
                <a:tc>
                  <a:txBody>
                    <a:bodyPr/>
                    <a:lstStyle/>
                    <a:p>
                      <a:pPr marL="0" marR="0">
                        <a:lnSpc>
                          <a:spcPct val="115000"/>
                        </a:lnSpc>
                        <a:spcBef>
                          <a:spcPts val="0"/>
                        </a:spcBef>
                        <a:spcAft>
                          <a:spcPts val="1000"/>
                        </a:spcAft>
                      </a:pPr>
                      <a:r>
                        <a:rPr lang="en-US" sz="1000" dirty="0">
                          <a:latin typeface="Arial"/>
                          <a:ea typeface="Calibri"/>
                          <a:cs typeface="Times New Roman"/>
                        </a:rPr>
                        <a:t>Review</a:t>
                      </a:r>
                      <a:r>
                        <a:rPr lang="en-US" sz="1000" baseline="0" dirty="0">
                          <a:latin typeface="Arial"/>
                          <a:ea typeface="Calibri"/>
                          <a:cs typeface="Times New Roman"/>
                        </a:rPr>
                        <a:t> and compiled version</a:t>
                      </a:r>
                      <a:endParaRPr lang="en-US" sz="1000" dirty="0">
                        <a:latin typeface="Arial"/>
                        <a:ea typeface="Calibri"/>
                        <a:cs typeface="Times New Roman"/>
                      </a:endParaRPr>
                    </a:p>
                  </a:txBody>
                  <a:tcPr marL="68580" marR="68580" marT="0" marB="0"/>
                </a:tc>
                <a:tc>
                  <a:txBody>
                    <a:bodyPr/>
                    <a:lstStyle/>
                    <a:p>
                      <a:pPr marL="0" marR="0">
                        <a:lnSpc>
                          <a:spcPct val="115000"/>
                        </a:lnSpc>
                        <a:spcBef>
                          <a:spcPts val="0"/>
                        </a:spcBef>
                        <a:spcAft>
                          <a:spcPts val="1000"/>
                        </a:spcAft>
                      </a:pPr>
                      <a:r>
                        <a:rPr lang="en-US" sz="1000" dirty="0">
                          <a:latin typeface="Arial"/>
                          <a:ea typeface="Calibri"/>
                          <a:cs typeface="Times New Roman"/>
                        </a:rPr>
                        <a:t>SurendraA, SubashD, PrameshV</a:t>
                      </a:r>
                    </a:p>
                  </a:txBody>
                  <a:tcPr marL="68580" marR="68580" marT="0" marB="0"/>
                </a:tc>
                <a:tc>
                  <a:txBody>
                    <a:bodyPr/>
                    <a:lstStyle/>
                    <a:p>
                      <a:pPr marL="0" marR="0">
                        <a:lnSpc>
                          <a:spcPct val="115000"/>
                        </a:lnSpc>
                        <a:spcBef>
                          <a:spcPts val="0"/>
                        </a:spcBef>
                        <a:spcAft>
                          <a:spcPts val="1000"/>
                        </a:spcAft>
                      </a:pPr>
                      <a:endParaRPr lang="en-US" sz="1000" dirty="0">
                        <a:latin typeface="Arial"/>
                        <a:ea typeface="Calibri"/>
                        <a:cs typeface="Times New Roman"/>
                      </a:endParaRPr>
                    </a:p>
                  </a:txBody>
                  <a:tcPr marL="68580" marR="68580" marT="0" marB="0"/>
                </a:tc>
                <a:extLst>
                  <a:ext uri="{0D108BD9-81ED-4DB2-BD59-A6C34878D82A}">
                    <a16:rowId xmlns:a16="http://schemas.microsoft.com/office/drawing/2014/main" val="10002"/>
                  </a:ext>
                </a:extLst>
              </a:tr>
              <a:tr h="622847">
                <a:tc>
                  <a:txBody>
                    <a:bodyPr/>
                    <a:lstStyle/>
                    <a:p>
                      <a:pPr marL="0" marR="0">
                        <a:lnSpc>
                          <a:spcPct val="115000"/>
                        </a:lnSpc>
                        <a:spcBef>
                          <a:spcPts val="0"/>
                        </a:spcBef>
                        <a:spcAft>
                          <a:spcPts val="1000"/>
                        </a:spcAft>
                      </a:pPr>
                      <a:r>
                        <a:rPr lang="en-US" sz="1000" dirty="0">
                          <a:latin typeface="Arial"/>
                          <a:ea typeface="Calibri"/>
                          <a:cs typeface="Times New Roman"/>
                        </a:rPr>
                        <a:t>11/03/2009</a:t>
                      </a:r>
                    </a:p>
                  </a:txBody>
                  <a:tcPr marL="68580" marR="68580" marT="0" marB="0"/>
                </a:tc>
                <a:tc>
                  <a:txBody>
                    <a:bodyPr/>
                    <a:lstStyle/>
                    <a:p>
                      <a:pPr marL="0" marR="0">
                        <a:lnSpc>
                          <a:spcPct val="115000"/>
                        </a:lnSpc>
                        <a:spcBef>
                          <a:spcPts val="0"/>
                        </a:spcBef>
                        <a:spcAft>
                          <a:spcPts val="1000"/>
                        </a:spcAft>
                      </a:pPr>
                      <a:r>
                        <a:rPr lang="en-US" sz="1000" dirty="0">
                          <a:latin typeface="Arial"/>
                          <a:ea typeface="Calibri"/>
                          <a:cs typeface="Times New Roman"/>
                        </a:rPr>
                        <a:t>0.3</a:t>
                      </a:r>
                    </a:p>
                  </a:txBody>
                  <a:tcPr marL="68580" marR="68580" marT="0" marB="0"/>
                </a:tc>
                <a:tc>
                  <a:txBody>
                    <a:bodyPr/>
                    <a:lstStyle/>
                    <a:p>
                      <a:pPr marL="0" marR="0">
                        <a:lnSpc>
                          <a:spcPct val="115000"/>
                        </a:lnSpc>
                        <a:spcBef>
                          <a:spcPts val="0"/>
                        </a:spcBef>
                        <a:spcAft>
                          <a:spcPts val="1000"/>
                        </a:spcAft>
                      </a:pPr>
                      <a:r>
                        <a:rPr lang="en-US" sz="1000" dirty="0">
                          <a:latin typeface="Arial"/>
                          <a:ea typeface="Calibri"/>
                          <a:cs typeface="Times New Roman"/>
                        </a:rPr>
                        <a:t>Review</a:t>
                      </a:r>
                      <a:r>
                        <a:rPr lang="en-US" sz="1000" baseline="0" dirty="0">
                          <a:latin typeface="Arial"/>
                          <a:ea typeface="Calibri"/>
                          <a:cs typeface="Times New Roman"/>
                        </a:rPr>
                        <a:t> and added other product basics other than D2E</a:t>
                      </a:r>
                      <a:endParaRPr lang="en-US" sz="1000" dirty="0">
                        <a:latin typeface="Arial"/>
                        <a:ea typeface="Calibri"/>
                        <a:cs typeface="Times New Roman"/>
                      </a:endParaRPr>
                    </a:p>
                  </a:txBody>
                  <a:tcPr marL="68580" marR="68580" marT="0" marB="0"/>
                </a:tc>
                <a:tc>
                  <a:txBody>
                    <a:bodyPr/>
                    <a:lstStyle/>
                    <a:p>
                      <a:pPr marL="0" marR="0">
                        <a:lnSpc>
                          <a:spcPct val="115000"/>
                        </a:lnSpc>
                        <a:spcBef>
                          <a:spcPts val="0"/>
                        </a:spcBef>
                        <a:spcAft>
                          <a:spcPts val="1000"/>
                        </a:spcAft>
                      </a:pPr>
                      <a:r>
                        <a:rPr lang="en-US" sz="1000" dirty="0">
                          <a:latin typeface="Arial"/>
                          <a:ea typeface="Calibri"/>
                          <a:cs typeface="Times New Roman"/>
                        </a:rPr>
                        <a:t>SurendraA, </a:t>
                      </a:r>
                      <a:r>
                        <a:rPr lang="en-US" sz="1000" dirty="0" err="1">
                          <a:latin typeface="Arial"/>
                          <a:ea typeface="Calibri"/>
                          <a:cs typeface="Times New Roman"/>
                        </a:rPr>
                        <a:t>RashmiP</a:t>
                      </a:r>
                      <a:r>
                        <a:rPr lang="en-US" sz="1000" dirty="0">
                          <a:latin typeface="Arial"/>
                          <a:ea typeface="Calibri"/>
                          <a:cs typeface="Times New Roman"/>
                        </a:rPr>
                        <a:t>, </a:t>
                      </a:r>
                      <a:r>
                        <a:rPr lang="en-US" sz="1000" dirty="0" err="1">
                          <a:latin typeface="Arial"/>
                          <a:ea typeface="Calibri"/>
                          <a:cs typeface="Times New Roman"/>
                        </a:rPr>
                        <a:t>NabinK</a:t>
                      </a:r>
                      <a:endParaRPr lang="en-US" sz="1000" dirty="0">
                        <a:latin typeface="Arial"/>
                        <a:ea typeface="Calibri"/>
                        <a:cs typeface="Times New Roman"/>
                      </a:endParaRPr>
                    </a:p>
                  </a:txBody>
                  <a:tcPr marL="68580" marR="68580" marT="0" marB="0"/>
                </a:tc>
                <a:tc>
                  <a:txBody>
                    <a:bodyPr/>
                    <a:lstStyle/>
                    <a:p>
                      <a:pPr marL="0" marR="0">
                        <a:lnSpc>
                          <a:spcPct val="115000"/>
                        </a:lnSpc>
                        <a:spcBef>
                          <a:spcPts val="0"/>
                        </a:spcBef>
                        <a:spcAft>
                          <a:spcPts val="1000"/>
                        </a:spcAft>
                      </a:pPr>
                      <a:endParaRPr lang="en-US" sz="1000" dirty="0">
                        <a:latin typeface="Arial"/>
                        <a:ea typeface="Calibri"/>
                        <a:cs typeface="Times New Roman"/>
                      </a:endParaRPr>
                    </a:p>
                  </a:txBody>
                  <a:tcPr marL="68580" marR="68580" marT="0" marB="0"/>
                </a:tc>
                <a:extLst>
                  <a:ext uri="{0D108BD9-81ED-4DB2-BD59-A6C34878D82A}">
                    <a16:rowId xmlns:a16="http://schemas.microsoft.com/office/drawing/2014/main" val="10003"/>
                  </a:ext>
                </a:extLst>
              </a:tr>
              <a:tr h="622847">
                <a:tc>
                  <a:txBody>
                    <a:bodyPr/>
                    <a:lstStyle/>
                    <a:p>
                      <a:pPr marL="0" marR="0">
                        <a:lnSpc>
                          <a:spcPct val="115000"/>
                        </a:lnSpc>
                        <a:spcBef>
                          <a:spcPts val="0"/>
                        </a:spcBef>
                        <a:spcAft>
                          <a:spcPts val="1000"/>
                        </a:spcAft>
                      </a:pPr>
                      <a:r>
                        <a:rPr lang="en-US" sz="1000" dirty="0">
                          <a:latin typeface="Arial"/>
                          <a:ea typeface="Calibri"/>
                          <a:cs typeface="Times New Roman"/>
                        </a:rPr>
                        <a:t>2/2/2010</a:t>
                      </a:r>
                    </a:p>
                  </a:txBody>
                  <a:tcPr marL="68580" marR="68580" marT="0" marB="0"/>
                </a:tc>
                <a:tc>
                  <a:txBody>
                    <a:bodyPr/>
                    <a:lstStyle/>
                    <a:p>
                      <a:pPr marL="0" marR="0">
                        <a:lnSpc>
                          <a:spcPct val="115000"/>
                        </a:lnSpc>
                        <a:spcBef>
                          <a:spcPts val="0"/>
                        </a:spcBef>
                        <a:spcAft>
                          <a:spcPts val="1000"/>
                        </a:spcAft>
                      </a:pPr>
                      <a:r>
                        <a:rPr lang="en-US" sz="1000" dirty="0">
                          <a:latin typeface="Arial"/>
                          <a:ea typeface="Calibri"/>
                          <a:cs typeface="Times New Roman"/>
                        </a:rPr>
                        <a:t>0.4</a:t>
                      </a:r>
                    </a:p>
                  </a:txBody>
                  <a:tcPr marL="68580" marR="68580" marT="0" marB="0"/>
                </a:tc>
                <a:tc>
                  <a:txBody>
                    <a:bodyPr/>
                    <a:lstStyle/>
                    <a:p>
                      <a:pPr marL="0" marR="0">
                        <a:lnSpc>
                          <a:spcPct val="115000"/>
                        </a:lnSpc>
                        <a:spcBef>
                          <a:spcPts val="0"/>
                        </a:spcBef>
                        <a:spcAft>
                          <a:spcPts val="1000"/>
                        </a:spcAft>
                      </a:pPr>
                      <a:r>
                        <a:rPr lang="en-US" sz="1000" dirty="0">
                          <a:latin typeface="Arial"/>
                          <a:ea typeface="Calibri"/>
                          <a:cs typeface="Times New Roman"/>
                        </a:rPr>
                        <a:t>New information on delivery added, D2E specific content removed</a:t>
                      </a:r>
                      <a:r>
                        <a:rPr lang="en-US" sz="1000" baseline="0" dirty="0">
                          <a:latin typeface="Arial"/>
                          <a:ea typeface="Calibri"/>
                          <a:cs typeface="Times New Roman"/>
                        </a:rPr>
                        <a:t> for coverage in D2E Training</a:t>
                      </a:r>
                      <a:endParaRPr lang="en-US" sz="1000" dirty="0">
                        <a:latin typeface="Arial"/>
                        <a:ea typeface="Calibri"/>
                        <a:cs typeface="Times New Roman"/>
                      </a:endParaRPr>
                    </a:p>
                  </a:txBody>
                  <a:tcPr marL="68580" marR="68580" marT="0" marB="0"/>
                </a:tc>
                <a:tc>
                  <a:txBody>
                    <a:bodyPr/>
                    <a:lstStyle/>
                    <a:p>
                      <a:pPr marL="0" marR="0">
                        <a:lnSpc>
                          <a:spcPct val="115000"/>
                        </a:lnSpc>
                        <a:spcBef>
                          <a:spcPts val="0"/>
                        </a:spcBef>
                        <a:spcAft>
                          <a:spcPts val="1000"/>
                        </a:spcAft>
                      </a:pPr>
                      <a:r>
                        <a:rPr lang="en-US" sz="1000" dirty="0" err="1">
                          <a:latin typeface="Arial"/>
                          <a:ea typeface="Calibri"/>
                          <a:cs typeface="Times New Roman"/>
                        </a:rPr>
                        <a:t>SajanS</a:t>
                      </a:r>
                      <a:endParaRPr lang="en-US" sz="1000" dirty="0">
                        <a:latin typeface="Arial"/>
                        <a:ea typeface="Calibri"/>
                        <a:cs typeface="Times New Roman"/>
                      </a:endParaRPr>
                    </a:p>
                  </a:txBody>
                  <a:tcPr marL="68580" marR="68580" marT="0" marB="0"/>
                </a:tc>
                <a:tc>
                  <a:txBody>
                    <a:bodyPr/>
                    <a:lstStyle/>
                    <a:p>
                      <a:pPr marL="0" marR="0">
                        <a:lnSpc>
                          <a:spcPct val="115000"/>
                        </a:lnSpc>
                        <a:spcBef>
                          <a:spcPts val="0"/>
                        </a:spcBef>
                        <a:spcAft>
                          <a:spcPts val="1000"/>
                        </a:spcAft>
                      </a:pPr>
                      <a:endParaRPr lang="en-US" sz="1000" dirty="0">
                        <a:latin typeface="Arial"/>
                        <a:ea typeface="Calibri"/>
                        <a:cs typeface="Times New Roman"/>
                      </a:endParaRPr>
                    </a:p>
                  </a:txBody>
                  <a:tcPr marL="68580" marR="68580" marT="0" marB="0"/>
                </a:tc>
                <a:extLst>
                  <a:ext uri="{0D108BD9-81ED-4DB2-BD59-A6C34878D82A}">
                    <a16:rowId xmlns:a16="http://schemas.microsoft.com/office/drawing/2014/main" val="10004"/>
                  </a:ext>
                </a:extLst>
              </a:tr>
              <a:tr h="622847">
                <a:tc>
                  <a:txBody>
                    <a:bodyPr/>
                    <a:lstStyle/>
                    <a:p>
                      <a:pPr marL="0" marR="0">
                        <a:lnSpc>
                          <a:spcPct val="115000"/>
                        </a:lnSpc>
                        <a:spcBef>
                          <a:spcPts val="0"/>
                        </a:spcBef>
                        <a:spcAft>
                          <a:spcPts val="1000"/>
                        </a:spcAft>
                      </a:pPr>
                      <a:r>
                        <a:rPr lang="en-US" sz="1000" dirty="0">
                          <a:latin typeface="Arial"/>
                          <a:ea typeface="Calibri"/>
                          <a:cs typeface="Times New Roman"/>
                        </a:rPr>
                        <a:t>12/22/2010</a:t>
                      </a:r>
                    </a:p>
                  </a:txBody>
                  <a:tcPr marL="68580" marR="68580" marT="0" marB="0"/>
                </a:tc>
                <a:tc>
                  <a:txBody>
                    <a:bodyPr/>
                    <a:lstStyle/>
                    <a:p>
                      <a:pPr marL="0" marR="0">
                        <a:lnSpc>
                          <a:spcPct val="115000"/>
                        </a:lnSpc>
                        <a:spcBef>
                          <a:spcPts val="0"/>
                        </a:spcBef>
                        <a:spcAft>
                          <a:spcPts val="1000"/>
                        </a:spcAft>
                      </a:pPr>
                      <a:r>
                        <a:rPr lang="en-US" sz="1000" dirty="0">
                          <a:latin typeface="Arial"/>
                          <a:ea typeface="Calibri"/>
                          <a:cs typeface="Times New Roman"/>
                        </a:rPr>
                        <a:t>1.0</a:t>
                      </a:r>
                    </a:p>
                  </a:txBody>
                  <a:tcPr marL="68580" marR="68580" marT="0" marB="0"/>
                </a:tc>
                <a:tc>
                  <a:txBody>
                    <a:bodyPr/>
                    <a:lstStyle/>
                    <a:p>
                      <a:pPr marL="0" marR="0">
                        <a:lnSpc>
                          <a:spcPct val="115000"/>
                        </a:lnSpc>
                        <a:spcBef>
                          <a:spcPts val="0"/>
                        </a:spcBef>
                        <a:spcAft>
                          <a:spcPts val="1000"/>
                        </a:spcAft>
                      </a:pPr>
                      <a:r>
                        <a:rPr lang="en-US" sz="1000" dirty="0">
                          <a:latin typeface="Arial"/>
                          <a:ea typeface="Calibri"/>
                          <a:cs typeface="Times New Roman"/>
                        </a:rPr>
                        <a:t>Current marke</a:t>
                      </a:r>
                      <a:r>
                        <a:rPr lang="en-US" sz="1000" baseline="0" dirty="0">
                          <a:latin typeface="Arial"/>
                          <a:ea typeface="Calibri"/>
                          <a:cs typeface="Times New Roman"/>
                        </a:rPr>
                        <a:t>t and other slides modified</a:t>
                      </a:r>
                      <a:endParaRPr lang="en-US" sz="1000" dirty="0">
                        <a:latin typeface="Arial"/>
                        <a:ea typeface="Calibri"/>
                        <a:cs typeface="Times New Roman"/>
                      </a:endParaRPr>
                    </a:p>
                  </a:txBody>
                  <a:tcPr marL="68580" marR="68580" marT="0" marB="0"/>
                </a:tc>
                <a:tc>
                  <a:txBody>
                    <a:bodyPr/>
                    <a:lstStyle/>
                    <a:p>
                      <a:pPr marL="0" marR="0">
                        <a:lnSpc>
                          <a:spcPct val="115000"/>
                        </a:lnSpc>
                        <a:spcBef>
                          <a:spcPts val="0"/>
                        </a:spcBef>
                        <a:spcAft>
                          <a:spcPts val="1000"/>
                        </a:spcAft>
                      </a:pPr>
                      <a:r>
                        <a:rPr lang="en-US" sz="1000" dirty="0" err="1">
                          <a:latin typeface="Arial"/>
                          <a:ea typeface="Calibri"/>
                          <a:cs typeface="Times New Roman"/>
                        </a:rPr>
                        <a:t>SurendraA</a:t>
                      </a:r>
                      <a:r>
                        <a:rPr lang="en-US" sz="1000" dirty="0">
                          <a:latin typeface="Arial"/>
                          <a:ea typeface="Calibri"/>
                          <a:cs typeface="Times New Roman"/>
                        </a:rPr>
                        <a:t> </a:t>
                      </a:r>
                    </a:p>
                  </a:txBody>
                  <a:tcPr marL="68580" marR="68580" marT="0" marB="0"/>
                </a:tc>
                <a:tc>
                  <a:txBody>
                    <a:bodyPr/>
                    <a:lstStyle/>
                    <a:p>
                      <a:pPr marL="0" marR="0">
                        <a:lnSpc>
                          <a:spcPct val="115000"/>
                        </a:lnSpc>
                        <a:spcBef>
                          <a:spcPts val="0"/>
                        </a:spcBef>
                        <a:spcAft>
                          <a:spcPts val="1000"/>
                        </a:spcAft>
                      </a:pPr>
                      <a:r>
                        <a:rPr lang="en-US" sz="1000" dirty="0" err="1">
                          <a:latin typeface="Arial"/>
                          <a:ea typeface="Calibri"/>
                          <a:cs typeface="Times New Roman"/>
                        </a:rPr>
                        <a:t>BinodB</a:t>
                      </a:r>
                      <a:r>
                        <a:rPr lang="en-US" sz="1000" dirty="0">
                          <a:latin typeface="Arial"/>
                          <a:ea typeface="Calibri"/>
                          <a:cs typeface="Times New Roman"/>
                        </a:rPr>
                        <a:t>, </a:t>
                      </a:r>
                      <a:r>
                        <a:rPr lang="en-US" sz="1000" dirty="0" err="1">
                          <a:latin typeface="Arial"/>
                          <a:ea typeface="Calibri"/>
                          <a:cs typeface="Times New Roman"/>
                        </a:rPr>
                        <a:t>JackieH</a:t>
                      </a:r>
                      <a:endParaRPr lang="en-US" sz="1000" dirty="0">
                        <a:latin typeface="Arial"/>
                        <a:ea typeface="Calibri"/>
                        <a:cs typeface="Times New Roman"/>
                      </a:endParaRPr>
                    </a:p>
                  </a:txBody>
                  <a:tcPr marL="68580" marR="68580" marT="0" marB="0"/>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432918082"/>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322" name="Picture 2" descr="C:\Documents and Settings\ssangaraula\Desktop\Training\healthcare\1 - flow of a claim.bmp">
            <a:extLst>
              <a:ext uri="{FF2B5EF4-FFF2-40B4-BE49-F238E27FC236}">
                <a16:creationId xmlns:a16="http://schemas.microsoft.com/office/drawing/2014/main" id="{E2946774-9271-495F-8AFC-48A03BB4B6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5401" y="-34925"/>
            <a:ext cx="9553575" cy="689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540499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a:extLst>
              <a:ext uri="{FF2B5EF4-FFF2-40B4-BE49-F238E27FC236}">
                <a16:creationId xmlns:a16="http://schemas.microsoft.com/office/drawing/2014/main" id="{972A4DB0-22AC-431C-AE9A-74E6771C2A64}"/>
              </a:ext>
            </a:extLst>
          </p:cNvPr>
          <p:cNvSpPr>
            <a:spLocks noGrp="1" noChangeArrowheads="1"/>
          </p:cNvSpPr>
          <p:nvPr>
            <p:ph type="title"/>
          </p:nvPr>
        </p:nvSpPr>
        <p:spPr/>
        <p:txBody>
          <a:bodyPr/>
          <a:lstStyle/>
          <a:p>
            <a:r>
              <a:rPr lang="en-US" altLang="en-US">
                <a:cs typeface="Times New Roman" panose="02020603050405020304" pitchFamily="18" charset="0"/>
              </a:rPr>
              <a:t>How Does Healthcare Work - III</a:t>
            </a:r>
          </a:p>
        </p:txBody>
      </p:sp>
      <p:pic>
        <p:nvPicPr>
          <p:cNvPr id="58371" name="Content Placeholder 22" descr="NIF_018C.jpg">
            <a:extLst>
              <a:ext uri="{FF2B5EF4-FFF2-40B4-BE49-F238E27FC236}">
                <a16:creationId xmlns:a16="http://schemas.microsoft.com/office/drawing/2014/main" id="{3533341B-134C-4ED8-96D2-1A0C42C21F99}"/>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4343400" y="4716463"/>
            <a:ext cx="1371600" cy="1689100"/>
          </a:xfrm>
        </p:spPr>
      </p:pic>
      <p:sp>
        <p:nvSpPr>
          <p:cNvPr id="58372" name="Slide Number Placeholder 14">
            <a:extLst>
              <a:ext uri="{FF2B5EF4-FFF2-40B4-BE49-F238E27FC236}">
                <a16:creationId xmlns:a16="http://schemas.microsoft.com/office/drawing/2014/main" id="{794167D8-6B91-46DC-93F7-14E5A60ECA87}"/>
              </a:ext>
            </a:extLst>
          </p:cNvPr>
          <p:cNvSpPr>
            <a:spLocks noGrp="1"/>
          </p:cNvSpPr>
          <p:nvPr>
            <p:ph type="sldNum" sz="quarter" idx="12"/>
          </p:nvPr>
        </p:nvSpPr>
        <p:spPr bwMode="auto">
          <a:xfrm>
            <a:off x="5127626" y="6602414"/>
            <a:ext cx="1692275" cy="27463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l" fontAlgn="base">
              <a:spcBef>
                <a:spcPct val="0"/>
              </a:spcBef>
              <a:spcAft>
                <a:spcPct val="0"/>
              </a:spcAft>
            </a:pPr>
            <a:fld id="{ACD68ED4-A800-4206-B009-23F2350800F9}" type="slidenum">
              <a:rPr lang="en-US" altLang="en-US" smtClean="0">
                <a:solidFill>
                  <a:srgbClr val="898989"/>
                </a:solidFill>
              </a:rPr>
              <a:pPr algn="l" fontAlgn="base">
                <a:spcBef>
                  <a:spcPct val="0"/>
                </a:spcBef>
                <a:spcAft>
                  <a:spcPct val="0"/>
                </a:spcAft>
              </a:pPr>
              <a:t>21</a:t>
            </a:fld>
            <a:endParaRPr lang="en-US" altLang="en-US">
              <a:solidFill>
                <a:srgbClr val="898989"/>
              </a:solidFill>
            </a:endParaRPr>
          </a:p>
        </p:txBody>
      </p:sp>
      <p:pic>
        <p:nvPicPr>
          <p:cNvPr id="58373" name="Picture 4" descr="j0249112">
            <a:extLst>
              <a:ext uri="{FF2B5EF4-FFF2-40B4-BE49-F238E27FC236}">
                <a16:creationId xmlns:a16="http://schemas.microsoft.com/office/drawing/2014/main" id="{E768F6E0-B9BF-44A5-899D-59643147BE5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77200" y="1549400"/>
            <a:ext cx="2078038" cy="96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374" name="Picture 12" descr="u16497653.jpg">
            <a:extLst>
              <a:ext uri="{FF2B5EF4-FFF2-40B4-BE49-F238E27FC236}">
                <a16:creationId xmlns:a16="http://schemas.microsoft.com/office/drawing/2014/main" id="{073B3CCB-6621-4EBD-B626-E16F263C0063}"/>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073651" y="1524001"/>
            <a:ext cx="2054225" cy="1147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375" name="Picture 20" descr="NER_057.jpg">
            <a:extLst>
              <a:ext uri="{FF2B5EF4-FFF2-40B4-BE49-F238E27FC236}">
                <a16:creationId xmlns:a16="http://schemas.microsoft.com/office/drawing/2014/main" id="{3879B73C-A1BD-4EB6-99DB-EA4F39D1E085}"/>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419350" y="1143001"/>
            <a:ext cx="1619250" cy="132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8376" name="Straight Arrow Connector 23">
            <a:extLst>
              <a:ext uri="{FF2B5EF4-FFF2-40B4-BE49-F238E27FC236}">
                <a16:creationId xmlns:a16="http://schemas.microsoft.com/office/drawing/2014/main" id="{DB7A6438-2387-408C-B811-6AD11F872935}"/>
              </a:ext>
            </a:extLst>
          </p:cNvPr>
          <p:cNvCxnSpPr>
            <a:cxnSpLocks noChangeShapeType="1"/>
          </p:cNvCxnSpPr>
          <p:nvPr/>
        </p:nvCxnSpPr>
        <p:spPr bwMode="auto">
          <a:xfrm>
            <a:off x="7391400" y="2057400"/>
            <a:ext cx="533400" cy="1588"/>
          </a:xfrm>
          <a:prstGeom prst="straightConnector1">
            <a:avLst/>
          </a:prstGeom>
          <a:noFill/>
          <a:ln w="9525" algn="ctr">
            <a:solidFill>
              <a:schemeClr val="tx2"/>
            </a:solidFill>
            <a:round/>
            <a:headEnd/>
            <a:tailEnd type="arrow" w="med" len="med"/>
          </a:ln>
          <a:extLst>
            <a:ext uri="{909E8E84-426E-40DD-AFC4-6F175D3DCCD1}">
              <a14:hiddenFill xmlns:a14="http://schemas.microsoft.com/office/drawing/2010/main">
                <a:noFill/>
              </a14:hiddenFill>
            </a:ext>
          </a:extLst>
        </p:spPr>
      </p:cxnSp>
      <p:cxnSp>
        <p:nvCxnSpPr>
          <p:cNvPr id="58377" name="Straight Arrow Connector 25">
            <a:extLst>
              <a:ext uri="{FF2B5EF4-FFF2-40B4-BE49-F238E27FC236}">
                <a16:creationId xmlns:a16="http://schemas.microsoft.com/office/drawing/2014/main" id="{C0CF2B8C-866E-451E-B243-B1634454132A}"/>
              </a:ext>
            </a:extLst>
          </p:cNvPr>
          <p:cNvCxnSpPr>
            <a:cxnSpLocks noChangeShapeType="1"/>
          </p:cNvCxnSpPr>
          <p:nvPr/>
        </p:nvCxnSpPr>
        <p:spPr bwMode="auto">
          <a:xfrm rot="5400000">
            <a:off x="9447213" y="3351213"/>
            <a:ext cx="762000" cy="3175"/>
          </a:xfrm>
          <a:prstGeom prst="straightConnector1">
            <a:avLst/>
          </a:prstGeom>
          <a:noFill/>
          <a:ln w="9525" algn="ctr">
            <a:solidFill>
              <a:schemeClr val="tx2"/>
            </a:solidFill>
            <a:round/>
            <a:headEnd/>
            <a:tailEnd type="arrow" w="med" len="med"/>
          </a:ln>
          <a:extLst>
            <a:ext uri="{909E8E84-426E-40DD-AFC4-6F175D3DCCD1}">
              <a14:hiddenFill xmlns:a14="http://schemas.microsoft.com/office/drawing/2010/main">
                <a:noFill/>
              </a14:hiddenFill>
            </a:ext>
          </a:extLst>
        </p:spPr>
      </p:cxnSp>
      <p:cxnSp>
        <p:nvCxnSpPr>
          <p:cNvPr id="58378" name="Straight Arrow Connector 27">
            <a:extLst>
              <a:ext uri="{FF2B5EF4-FFF2-40B4-BE49-F238E27FC236}">
                <a16:creationId xmlns:a16="http://schemas.microsoft.com/office/drawing/2014/main" id="{443967B8-D55F-4FAB-B26D-E7B39C8E22E9}"/>
              </a:ext>
            </a:extLst>
          </p:cNvPr>
          <p:cNvCxnSpPr>
            <a:cxnSpLocks noChangeShapeType="1"/>
          </p:cNvCxnSpPr>
          <p:nvPr/>
        </p:nvCxnSpPr>
        <p:spPr bwMode="auto">
          <a:xfrm rot="10800000">
            <a:off x="5867400" y="5791200"/>
            <a:ext cx="2667000" cy="1588"/>
          </a:xfrm>
          <a:prstGeom prst="straightConnector1">
            <a:avLst/>
          </a:prstGeom>
          <a:noFill/>
          <a:ln w="9525" algn="ctr">
            <a:solidFill>
              <a:schemeClr val="tx2"/>
            </a:solidFill>
            <a:round/>
            <a:headEnd/>
            <a:tailEnd type="arrow" w="med" len="med"/>
          </a:ln>
          <a:extLst>
            <a:ext uri="{909E8E84-426E-40DD-AFC4-6F175D3DCCD1}">
              <a14:hiddenFill xmlns:a14="http://schemas.microsoft.com/office/drawing/2010/main">
                <a:noFill/>
              </a14:hiddenFill>
            </a:ext>
          </a:extLst>
        </p:spPr>
      </p:cxnSp>
      <p:cxnSp>
        <p:nvCxnSpPr>
          <p:cNvPr id="58379" name="Straight Arrow Connector 31">
            <a:extLst>
              <a:ext uri="{FF2B5EF4-FFF2-40B4-BE49-F238E27FC236}">
                <a16:creationId xmlns:a16="http://schemas.microsoft.com/office/drawing/2014/main" id="{288EA0FB-811F-4F58-ABF9-78C1FD0CAB72}"/>
              </a:ext>
            </a:extLst>
          </p:cNvPr>
          <p:cNvCxnSpPr>
            <a:cxnSpLocks noChangeShapeType="1"/>
          </p:cNvCxnSpPr>
          <p:nvPr/>
        </p:nvCxnSpPr>
        <p:spPr bwMode="auto">
          <a:xfrm>
            <a:off x="4419600" y="2252664"/>
            <a:ext cx="609600" cy="1587"/>
          </a:xfrm>
          <a:prstGeom prst="straightConnector1">
            <a:avLst/>
          </a:prstGeom>
          <a:noFill/>
          <a:ln w="9525" algn="ctr">
            <a:solidFill>
              <a:schemeClr val="tx2"/>
            </a:solidFill>
            <a:round/>
            <a:headEnd/>
            <a:tailEnd type="arrow" w="med" len="med"/>
          </a:ln>
          <a:extLst>
            <a:ext uri="{909E8E84-426E-40DD-AFC4-6F175D3DCCD1}">
              <a14:hiddenFill xmlns:a14="http://schemas.microsoft.com/office/drawing/2010/main">
                <a:noFill/>
              </a14:hiddenFill>
            </a:ext>
          </a:extLst>
        </p:spPr>
      </p:cxnSp>
      <p:pic>
        <p:nvPicPr>
          <p:cNvPr id="58380" name="Picture 32" descr="u14985999.jpg">
            <a:extLst>
              <a:ext uri="{FF2B5EF4-FFF2-40B4-BE49-F238E27FC236}">
                <a16:creationId xmlns:a16="http://schemas.microsoft.com/office/drawing/2014/main" id="{035B847D-AADA-48F6-AEC2-4FAE226C06C6}"/>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8972550" y="4629150"/>
            <a:ext cx="1466850" cy="161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381" name="Picture 2" descr="http://th4.photobucket.com/albums/y120/kenalice/Vintage%20family/th_1981ColesbabyKMC.jpg">
            <a:hlinkClick r:id="rId8"/>
            <a:extLst>
              <a:ext uri="{FF2B5EF4-FFF2-40B4-BE49-F238E27FC236}">
                <a16:creationId xmlns:a16="http://schemas.microsoft.com/office/drawing/2014/main" id="{38FF1480-7979-43DB-A69B-B22FC2415D9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419350" y="2590800"/>
            <a:ext cx="152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8382" name="Straight Arrow Connector 31">
            <a:extLst>
              <a:ext uri="{FF2B5EF4-FFF2-40B4-BE49-F238E27FC236}">
                <a16:creationId xmlns:a16="http://schemas.microsoft.com/office/drawing/2014/main" id="{BB1F5FA0-FC99-4580-B057-7BC1D33DE402}"/>
              </a:ext>
            </a:extLst>
          </p:cNvPr>
          <p:cNvCxnSpPr>
            <a:cxnSpLocks noChangeShapeType="1"/>
          </p:cNvCxnSpPr>
          <p:nvPr/>
        </p:nvCxnSpPr>
        <p:spPr bwMode="auto">
          <a:xfrm flipV="1">
            <a:off x="4092575" y="2252663"/>
            <a:ext cx="1035050" cy="838200"/>
          </a:xfrm>
          <a:prstGeom prst="straightConnector1">
            <a:avLst/>
          </a:prstGeom>
          <a:noFill/>
          <a:ln w="9525" algn="ctr">
            <a:solidFill>
              <a:schemeClr val="tx2"/>
            </a:solidFill>
            <a:round/>
            <a:headEnd/>
            <a:tailEnd type="arrow" w="med" len="med"/>
          </a:ln>
          <a:extLst>
            <a:ext uri="{909E8E84-426E-40DD-AFC4-6F175D3DCCD1}">
              <a14:hiddenFill xmlns:a14="http://schemas.microsoft.com/office/drawing/2010/main">
                <a:noFill/>
              </a14:hiddenFill>
            </a:ext>
          </a:extLst>
        </p:spPr>
      </p:cxnSp>
      <p:cxnSp>
        <p:nvCxnSpPr>
          <p:cNvPr id="58383" name="Straight Arrow Connector 31">
            <a:extLst>
              <a:ext uri="{FF2B5EF4-FFF2-40B4-BE49-F238E27FC236}">
                <a16:creationId xmlns:a16="http://schemas.microsoft.com/office/drawing/2014/main" id="{71ADCE75-1A30-4A99-BD1A-F81871B0689B}"/>
              </a:ext>
            </a:extLst>
          </p:cNvPr>
          <p:cNvCxnSpPr>
            <a:cxnSpLocks noChangeShapeType="1"/>
          </p:cNvCxnSpPr>
          <p:nvPr/>
        </p:nvCxnSpPr>
        <p:spPr bwMode="auto">
          <a:xfrm flipV="1">
            <a:off x="5289550" y="4267200"/>
            <a:ext cx="1035050" cy="838200"/>
          </a:xfrm>
          <a:prstGeom prst="straightConnector1">
            <a:avLst/>
          </a:prstGeom>
          <a:noFill/>
          <a:ln w="9525" algn="ctr">
            <a:solidFill>
              <a:schemeClr val="tx2"/>
            </a:solidFill>
            <a:round/>
            <a:headEnd/>
            <a:tailEnd type="arrow" w="med" len="med"/>
          </a:ln>
          <a:extLst>
            <a:ext uri="{909E8E84-426E-40DD-AFC4-6F175D3DCCD1}">
              <a14:hiddenFill xmlns:a14="http://schemas.microsoft.com/office/drawing/2010/main">
                <a:noFill/>
              </a14:hiddenFill>
            </a:ext>
          </a:extLst>
        </p:spPr>
      </p:cxnSp>
      <p:pic>
        <p:nvPicPr>
          <p:cNvPr id="58384" name="Picture 5">
            <a:extLst>
              <a:ext uri="{FF2B5EF4-FFF2-40B4-BE49-F238E27FC236}">
                <a16:creationId xmlns:a16="http://schemas.microsoft.com/office/drawing/2014/main" id="{44D9B1F2-2130-4D1F-8506-530C6CE139A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467476" y="2590801"/>
            <a:ext cx="2066925" cy="301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05436494"/>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Title 1">
            <a:extLst>
              <a:ext uri="{FF2B5EF4-FFF2-40B4-BE49-F238E27FC236}">
                <a16:creationId xmlns:a16="http://schemas.microsoft.com/office/drawing/2014/main" id="{E0384912-9B5F-4B7A-B082-44890C89E29D}"/>
              </a:ext>
            </a:extLst>
          </p:cNvPr>
          <p:cNvSpPr>
            <a:spLocks noGrp="1" noChangeArrowheads="1"/>
          </p:cNvSpPr>
          <p:nvPr>
            <p:ph type="title"/>
          </p:nvPr>
        </p:nvSpPr>
        <p:spPr/>
        <p:txBody>
          <a:bodyPr/>
          <a:lstStyle/>
          <a:p>
            <a:r>
              <a:rPr lang="en-US" altLang="en-US"/>
              <a:t>Sample Insurance Cards</a:t>
            </a:r>
          </a:p>
        </p:txBody>
      </p:sp>
      <p:sp>
        <p:nvSpPr>
          <p:cNvPr id="60419" name="Content Placeholder 11">
            <a:extLst>
              <a:ext uri="{FF2B5EF4-FFF2-40B4-BE49-F238E27FC236}">
                <a16:creationId xmlns:a16="http://schemas.microsoft.com/office/drawing/2014/main" id="{765AA8F3-9687-4539-BAC7-C396A629A0E5}"/>
              </a:ext>
            </a:extLst>
          </p:cNvPr>
          <p:cNvSpPr>
            <a:spLocks noGrp="1" noChangeArrowheads="1"/>
          </p:cNvSpPr>
          <p:nvPr>
            <p:ph idx="1"/>
          </p:nvPr>
        </p:nvSpPr>
        <p:spPr bwMode="auto">
          <a:xfrm>
            <a:off x="1752600" y="1665289"/>
            <a:ext cx="8686800" cy="4937125"/>
          </a:xfrm>
        </p:spPr>
        <p:txBody>
          <a:bodyPr wrap="square" numCol="1" anchorCtr="0" compatLnSpc="1">
            <a:prstTxWarp prst="textNoShape">
              <a:avLst/>
            </a:prstTxWarp>
          </a:bodyPr>
          <a:lstStyle/>
          <a:p>
            <a:r>
              <a:rPr lang="en-US" altLang="en-US"/>
              <a:t>This should be supplied to get </a:t>
            </a:r>
          </a:p>
          <a:p>
            <a:pPr>
              <a:buFont typeface="Arial" panose="020B0604020202020204" pitchFamily="34" charset="0"/>
              <a:buNone/>
            </a:pPr>
            <a:r>
              <a:rPr lang="en-US" altLang="en-US"/>
              <a:t>any type of medical service</a:t>
            </a:r>
          </a:p>
          <a:p>
            <a:endParaRPr lang="en-US" altLang="en-US"/>
          </a:p>
          <a:p>
            <a:r>
              <a:rPr lang="en-US" altLang="en-US"/>
              <a:t>Health Insurance card front page</a:t>
            </a:r>
          </a:p>
          <a:p>
            <a:endParaRPr lang="en-US" altLang="en-US" sz="1200"/>
          </a:p>
          <a:p>
            <a:endParaRPr lang="en-US" altLang="en-US" sz="800"/>
          </a:p>
          <a:p>
            <a:endParaRPr lang="en-US" altLang="en-US" sz="1200"/>
          </a:p>
          <a:p>
            <a:endParaRPr lang="en-US" altLang="en-US" sz="1200"/>
          </a:p>
          <a:p>
            <a:endParaRPr lang="en-US" altLang="en-US" sz="1200"/>
          </a:p>
          <a:p>
            <a:endParaRPr lang="en-US" altLang="en-US" sz="1200"/>
          </a:p>
          <a:p>
            <a:endParaRPr lang="en-US" altLang="en-US" sz="1200"/>
          </a:p>
          <a:p>
            <a:endParaRPr lang="en-US" altLang="en-US" sz="1200"/>
          </a:p>
          <a:p>
            <a:r>
              <a:rPr lang="en-US" altLang="en-US"/>
              <a:t>Health Insurance card back page</a:t>
            </a:r>
          </a:p>
          <a:p>
            <a:endParaRPr lang="en-US" altLang="en-US" sz="1200"/>
          </a:p>
        </p:txBody>
      </p:sp>
      <p:sp>
        <p:nvSpPr>
          <p:cNvPr id="60420" name="Slide Number Placeholder 3">
            <a:extLst>
              <a:ext uri="{FF2B5EF4-FFF2-40B4-BE49-F238E27FC236}">
                <a16:creationId xmlns:a16="http://schemas.microsoft.com/office/drawing/2014/main" id="{E5898C01-2165-4456-9B52-5501BB166CBB}"/>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fontAlgn="base">
              <a:spcBef>
                <a:spcPct val="0"/>
              </a:spcBef>
              <a:spcAft>
                <a:spcPct val="0"/>
              </a:spcAft>
            </a:pPr>
            <a:fld id="{4C1C21C2-7A13-4D3A-A535-EB54FD098D46}" type="slidenum">
              <a:rPr lang="en-US" altLang="en-US" smtClean="0">
                <a:solidFill>
                  <a:srgbClr val="898989"/>
                </a:solidFill>
                <a:latin typeface="Calibri" panose="020F0502020204030204" pitchFamily="34" charset="0"/>
              </a:rPr>
              <a:pPr fontAlgn="base">
                <a:spcBef>
                  <a:spcPct val="0"/>
                </a:spcBef>
                <a:spcAft>
                  <a:spcPct val="0"/>
                </a:spcAft>
              </a:pPr>
              <a:t>22</a:t>
            </a:fld>
            <a:endParaRPr lang="en-US" altLang="en-US">
              <a:solidFill>
                <a:srgbClr val="898989"/>
              </a:solidFill>
              <a:latin typeface="Calibri" panose="020F0502020204030204" pitchFamily="34" charset="0"/>
            </a:endParaRPr>
          </a:p>
        </p:txBody>
      </p:sp>
      <p:pic>
        <p:nvPicPr>
          <p:cNvPr id="60421" name="Picture 3">
            <a:extLst>
              <a:ext uri="{FF2B5EF4-FFF2-40B4-BE49-F238E27FC236}">
                <a16:creationId xmlns:a16="http://schemas.microsoft.com/office/drawing/2014/main" id="{8CB8AB34-F713-4D95-BBE9-C45CE822CA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62601" y="1601789"/>
            <a:ext cx="3057525" cy="500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373771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4EDA46A8-A560-4106-892C-ECB04419C005}"/>
              </a:ext>
            </a:extLst>
          </p:cNvPr>
          <p:cNvSpPr>
            <a:spLocks noGrp="1" noChangeArrowheads="1"/>
          </p:cNvSpPr>
          <p:nvPr>
            <p:ph type="title"/>
          </p:nvPr>
        </p:nvSpPr>
        <p:spPr/>
        <p:txBody>
          <a:bodyPr/>
          <a:lstStyle/>
          <a:p>
            <a:r>
              <a:rPr lang="en-US" altLang="en-US">
                <a:cs typeface="Times New Roman" panose="02020603050405020304" pitchFamily="18" charset="0"/>
              </a:rPr>
              <a:t>How is medical claim generated?</a:t>
            </a:r>
          </a:p>
        </p:txBody>
      </p:sp>
      <p:sp>
        <p:nvSpPr>
          <p:cNvPr id="62467" name="Slide Number Placeholder 13">
            <a:extLst>
              <a:ext uri="{FF2B5EF4-FFF2-40B4-BE49-F238E27FC236}">
                <a16:creationId xmlns:a16="http://schemas.microsoft.com/office/drawing/2014/main" id="{E7A4805F-B55C-4C2F-A71F-154D00912AD9}"/>
              </a:ext>
            </a:extLst>
          </p:cNvPr>
          <p:cNvSpPr>
            <a:spLocks noGrp="1"/>
          </p:cNvSpPr>
          <p:nvPr>
            <p:ph type="sldNum" sz="quarter" idx="12"/>
          </p:nvPr>
        </p:nvSpPr>
        <p:spPr bwMode="auto">
          <a:xfrm>
            <a:off x="5127626" y="6602414"/>
            <a:ext cx="1692275" cy="27463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l" fontAlgn="base">
              <a:spcBef>
                <a:spcPct val="0"/>
              </a:spcBef>
              <a:spcAft>
                <a:spcPct val="0"/>
              </a:spcAft>
            </a:pPr>
            <a:fld id="{FA39F57D-7E2C-47E8-9CB4-2A59DE9F0E8D}" type="slidenum">
              <a:rPr lang="en-US" altLang="en-US" smtClean="0">
                <a:solidFill>
                  <a:srgbClr val="898989"/>
                </a:solidFill>
              </a:rPr>
              <a:pPr algn="l" fontAlgn="base">
                <a:spcBef>
                  <a:spcPct val="0"/>
                </a:spcBef>
                <a:spcAft>
                  <a:spcPct val="0"/>
                </a:spcAft>
              </a:pPr>
              <a:t>23</a:t>
            </a:fld>
            <a:endParaRPr lang="en-US" altLang="en-US">
              <a:solidFill>
                <a:srgbClr val="898989"/>
              </a:solidFill>
            </a:endParaRPr>
          </a:p>
        </p:txBody>
      </p:sp>
      <p:pic>
        <p:nvPicPr>
          <p:cNvPr id="62468" name="Picture 16" descr="doctor.jpg">
            <a:extLst>
              <a:ext uri="{FF2B5EF4-FFF2-40B4-BE49-F238E27FC236}">
                <a16:creationId xmlns:a16="http://schemas.microsoft.com/office/drawing/2014/main" id="{1A4AC98A-722E-43A5-B21B-D59A88AA6AE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962400" y="3181350"/>
            <a:ext cx="1352550" cy="161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69" name="Picture 18" descr="u12011184.jpg">
            <a:extLst>
              <a:ext uri="{FF2B5EF4-FFF2-40B4-BE49-F238E27FC236}">
                <a16:creationId xmlns:a16="http://schemas.microsoft.com/office/drawing/2014/main" id="{B073C1D4-FC28-48B3-B574-B7D19367272F}"/>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858001" y="3181350"/>
            <a:ext cx="1552575" cy="161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62470" name="Straight Arrow Connector 20">
            <a:extLst>
              <a:ext uri="{FF2B5EF4-FFF2-40B4-BE49-F238E27FC236}">
                <a16:creationId xmlns:a16="http://schemas.microsoft.com/office/drawing/2014/main" id="{7F9441B0-FF11-4CF8-9CCE-05EB34B548E3}"/>
              </a:ext>
            </a:extLst>
          </p:cNvPr>
          <p:cNvCxnSpPr>
            <a:cxnSpLocks noChangeShapeType="1"/>
          </p:cNvCxnSpPr>
          <p:nvPr/>
        </p:nvCxnSpPr>
        <p:spPr bwMode="auto">
          <a:xfrm rot="10800000" flipV="1">
            <a:off x="4800600" y="2514600"/>
            <a:ext cx="609600" cy="533400"/>
          </a:xfrm>
          <a:prstGeom prst="straightConnector1">
            <a:avLst/>
          </a:prstGeom>
          <a:noFill/>
          <a:ln w="9525" algn="ctr">
            <a:solidFill>
              <a:schemeClr val="tx2"/>
            </a:solidFill>
            <a:round/>
            <a:headEnd/>
            <a:tailEnd type="arrow" w="med" len="med"/>
          </a:ln>
          <a:extLst>
            <a:ext uri="{909E8E84-426E-40DD-AFC4-6F175D3DCCD1}">
              <a14:hiddenFill xmlns:a14="http://schemas.microsoft.com/office/drawing/2010/main">
                <a:noFill/>
              </a14:hiddenFill>
            </a:ext>
          </a:extLst>
        </p:spPr>
      </p:cxnSp>
      <p:cxnSp>
        <p:nvCxnSpPr>
          <p:cNvPr id="62471" name="Straight Arrow Connector 22">
            <a:extLst>
              <a:ext uri="{FF2B5EF4-FFF2-40B4-BE49-F238E27FC236}">
                <a16:creationId xmlns:a16="http://schemas.microsoft.com/office/drawing/2014/main" id="{175A6A9E-F5AD-42F3-A1D0-2717F7BA1869}"/>
              </a:ext>
            </a:extLst>
          </p:cNvPr>
          <p:cNvCxnSpPr>
            <a:cxnSpLocks noChangeShapeType="1"/>
          </p:cNvCxnSpPr>
          <p:nvPr/>
        </p:nvCxnSpPr>
        <p:spPr bwMode="auto">
          <a:xfrm>
            <a:off x="6629400" y="2514600"/>
            <a:ext cx="609600" cy="457200"/>
          </a:xfrm>
          <a:prstGeom prst="straightConnector1">
            <a:avLst/>
          </a:prstGeom>
          <a:noFill/>
          <a:ln w="9525" algn="ctr">
            <a:solidFill>
              <a:schemeClr val="tx2"/>
            </a:solidFill>
            <a:round/>
            <a:headEnd/>
            <a:tailEnd type="arrow" w="med" len="med"/>
          </a:ln>
          <a:extLst>
            <a:ext uri="{909E8E84-426E-40DD-AFC4-6F175D3DCCD1}">
              <a14:hiddenFill xmlns:a14="http://schemas.microsoft.com/office/drawing/2010/main">
                <a:noFill/>
              </a14:hiddenFill>
            </a:ext>
          </a:extLst>
        </p:spPr>
      </p:cxnSp>
      <p:cxnSp>
        <p:nvCxnSpPr>
          <p:cNvPr id="62472" name="Straight Arrow Connector 24">
            <a:extLst>
              <a:ext uri="{FF2B5EF4-FFF2-40B4-BE49-F238E27FC236}">
                <a16:creationId xmlns:a16="http://schemas.microsoft.com/office/drawing/2014/main" id="{32C972B2-C5D7-41CD-954F-AC46A384BFC2}"/>
              </a:ext>
            </a:extLst>
          </p:cNvPr>
          <p:cNvCxnSpPr>
            <a:cxnSpLocks noChangeShapeType="1"/>
          </p:cNvCxnSpPr>
          <p:nvPr/>
        </p:nvCxnSpPr>
        <p:spPr bwMode="auto">
          <a:xfrm rot="5400000">
            <a:off x="7323138" y="5037138"/>
            <a:ext cx="590550" cy="3175"/>
          </a:xfrm>
          <a:prstGeom prst="straightConnector1">
            <a:avLst/>
          </a:prstGeom>
          <a:noFill/>
          <a:ln w="9525" algn="ctr">
            <a:solidFill>
              <a:schemeClr val="tx2"/>
            </a:solidFill>
            <a:round/>
            <a:headEnd/>
            <a:tailEnd type="arrow" w="med" len="med"/>
          </a:ln>
          <a:extLst>
            <a:ext uri="{909E8E84-426E-40DD-AFC4-6F175D3DCCD1}">
              <a14:hiddenFill xmlns:a14="http://schemas.microsoft.com/office/drawing/2010/main">
                <a:noFill/>
              </a14:hiddenFill>
            </a:ext>
          </a:extLst>
        </p:spPr>
      </p:cxnSp>
      <p:sp>
        <p:nvSpPr>
          <p:cNvPr id="13" name="Rectangle 12">
            <a:extLst>
              <a:ext uri="{FF2B5EF4-FFF2-40B4-BE49-F238E27FC236}">
                <a16:creationId xmlns:a16="http://schemas.microsoft.com/office/drawing/2014/main" id="{5C70CDCD-89CA-4F8D-992C-F9035D907205}"/>
              </a:ext>
            </a:extLst>
          </p:cNvPr>
          <p:cNvSpPr/>
          <p:nvPr/>
        </p:nvSpPr>
        <p:spPr>
          <a:xfrm>
            <a:off x="7134226" y="5410201"/>
            <a:ext cx="1095375" cy="9239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62474" name="Text Box 26">
            <a:extLst>
              <a:ext uri="{FF2B5EF4-FFF2-40B4-BE49-F238E27FC236}">
                <a16:creationId xmlns:a16="http://schemas.microsoft.com/office/drawing/2014/main" id="{F4694F45-3EED-40D9-852C-41A35ACD92AA}"/>
              </a:ext>
            </a:extLst>
          </p:cNvPr>
          <p:cNvSpPr txBox="1">
            <a:spLocks noChangeArrowheads="1"/>
          </p:cNvSpPr>
          <p:nvPr/>
        </p:nvSpPr>
        <p:spPr bwMode="auto">
          <a:xfrm>
            <a:off x="7239000" y="5421314"/>
            <a:ext cx="1066800"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buFont typeface="Wingdings" panose="05000000000000000000" pitchFamily="2" charset="2"/>
              <a:buNone/>
            </a:pPr>
            <a:r>
              <a:rPr lang="en-US" altLang="en-US" sz="1000">
                <a:solidFill>
                  <a:schemeClr val="bg1"/>
                </a:solidFill>
              </a:rPr>
              <a:t>UB 92 Facility (Hospital, Nursing Home)</a:t>
            </a:r>
          </a:p>
        </p:txBody>
      </p:sp>
      <p:sp>
        <p:nvSpPr>
          <p:cNvPr id="17" name="Rectangle 16">
            <a:extLst>
              <a:ext uri="{FF2B5EF4-FFF2-40B4-BE49-F238E27FC236}">
                <a16:creationId xmlns:a16="http://schemas.microsoft.com/office/drawing/2014/main" id="{BDFE1A20-4399-42C0-8E33-A5E516253A84}"/>
              </a:ext>
            </a:extLst>
          </p:cNvPr>
          <p:cNvSpPr/>
          <p:nvPr/>
        </p:nvSpPr>
        <p:spPr>
          <a:xfrm>
            <a:off x="4100514" y="5410201"/>
            <a:ext cx="1095375" cy="9239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18" name="Text Box 26">
            <a:extLst>
              <a:ext uri="{FF2B5EF4-FFF2-40B4-BE49-F238E27FC236}">
                <a16:creationId xmlns:a16="http://schemas.microsoft.com/office/drawing/2014/main" id="{087F1D88-82B6-4F60-8F30-70C652F3882F}"/>
              </a:ext>
            </a:extLst>
          </p:cNvPr>
          <p:cNvSpPr txBox="1">
            <a:spLocks noChangeArrowheads="1"/>
          </p:cNvSpPr>
          <p:nvPr/>
        </p:nvSpPr>
        <p:spPr bwMode="auto">
          <a:xfrm>
            <a:off x="4209255" y="5421312"/>
            <a:ext cx="986633" cy="553998"/>
          </a:xfrm>
          <a:prstGeom prst="rect">
            <a:avLst/>
          </a:prstGeom>
          <a:noFill/>
          <a:ln w="9525">
            <a:noFill/>
            <a:miter lim="800000"/>
            <a:headEnd/>
            <a:tailEnd/>
          </a:ln>
        </p:spPr>
        <p:txBody>
          <a:bodyPr wrap="square">
            <a:spAutoFit/>
          </a:bodyPr>
          <a:lstStyle/>
          <a:p>
            <a:pPr eaLnBrk="1" fontAlgn="auto" hangingPunct="1">
              <a:spcBef>
                <a:spcPct val="50000"/>
              </a:spcBef>
              <a:spcAft>
                <a:spcPts val="0"/>
              </a:spcAft>
              <a:buFont typeface="Wingdings" pitchFamily="2" charset="2"/>
              <a:buNone/>
              <a:defRPr/>
            </a:pPr>
            <a:r>
              <a:rPr lang="en-US" sz="1000" dirty="0">
                <a:solidFill>
                  <a:schemeClr val="bg1"/>
                </a:solidFill>
                <a:latin typeface="+mn-lt"/>
              </a:rPr>
              <a:t>CMS 1500 Professional  </a:t>
            </a:r>
            <a:r>
              <a:rPr lang="en-US" sz="1000" dirty="0">
                <a:noFill/>
                <a:latin typeface="+mn-lt"/>
              </a:rPr>
              <a:t>1500</a:t>
            </a:r>
          </a:p>
        </p:txBody>
      </p:sp>
      <p:cxnSp>
        <p:nvCxnSpPr>
          <p:cNvPr id="62477" name="Straight Arrow Connector 24">
            <a:extLst>
              <a:ext uri="{FF2B5EF4-FFF2-40B4-BE49-F238E27FC236}">
                <a16:creationId xmlns:a16="http://schemas.microsoft.com/office/drawing/2014/main" id="{D6EC32A4-384B-4960-8FEF-9B5AE46DDE62}"/>
              </a:ext>
            </a:extLst>
          </p:cNvPr>
          <p:cNvCxnSpPr>
            <a:cxnSpLocks noChangeShapeType="1"/>
          </p:cNvCxnSpPr>
          <p:nvPr/>
        </p:nvCxnSpPr>
        <p:spPr bwMode="auto">
          <a:xfrm rot="5400000">
            <a:off x="4351338" y="5037138"/>
            <a:ext cx="590550" cy="3175"/>
          </a:xfrm>
          <a:prstGeom prst="straightConnector1">
            <a:avLst/>
          </a:prstGeom>
          <a:noFill/>
          <a:ln w="9525" algn="ctr">
            <a:solidFill>
              <a:schemeClr val="tx2"/>
            </a:solidFill>
            <a:round/>
            <a:headEnd/>
            <a:tailEnd type="arrow" w="med" len="med"/>
          </a:ln>
          <a:extLst>
            <a:ext uri="{909E8E84-426E-40DD-AFC4-6F175D3DCCD1}">
              <a14:hiddenFill xmlns:a14="http://schemas.microsoft.com/office/drawing/2010/main">
                <a:noFill/>
              </a14:hiddenFill>
            </a:ext>
          </a:extLst>
        </p:spPr>
      </p:cxnSp>
      <p:pic>
        <p:nvPicPr>
          <p:cNvPr id="62478" name="Picture 20" descr="NER_057.jpg">
            <a:extLst>
              <a:ext uri="{FF2B5EF4-FFF2-40B4-BE49-F238E27FC236}">
                <a16:creationId xmlns:a16="http://schemas.microsoft.com/office/drawing/2014/main" id="{16ED8164-902C-48F9-819F-F49DF5F9DFC5}"/>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324350" y="1266826"/>
            <a:ext cx="1619250" cy="132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79" name="Picture 2" descr="http://th4.photobucket.com/albums/y120/kenalice/Vintage%20family/th_1981ColesbabyKMC.jpg">
            <a:hlinkClick r:id="rId6"/>
            <a:extLst>
              <a:ext uri="{FF2B5EF4-FFF2-40B4-BE49-F238E27FC236}">
                <a16:creationId xmlns:a16="http://schemas.microsoft.com/office/drawing/2014/main" id="{2555E10D-BC74-4291-AE33-A573E15014B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19800" y="1447800"/>
            <a:ext cx="152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781065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Title 1">
            <a:extLst>
              <a:ext uri="{FF2B5EF4-FFF2-40B4-BE49-F238E27FC236}">
                <a16:creationId xmlns:a16="http://schemas.microsoft.com/office/drawing/2014/main" id="{AA7F4A07-729F-4293-9AA4-ACD43FCD79C6}"/>
              </a:ext>
            </a:extLst>
          </p:cNvPr>
          <p:cNvSpPr>
            <a:spLocks noGrp="1" noChangeArrowheads="1"/>
          </p:cNvSpPr>
          <p:nvPr>
            <p:ph type="title"/>
          </p:nvPr>
        </p:nvSpPr>
        <p:spPr/>
        <p:txBody>
          <a:bodyPr/>
          <a:lstStyle/>
          <a:p>
            <a:r>
              <a:rPr lang="en-US" altLang="en-US"/>
              <a:t>CMS 1500 and UB 92</a:t>
            </a:r>
          </a:p>
        </p:txBody>
      </p:sp>
      <p:pic>
        <p:nvPicPr>
          <p:cNvPr id="64515" name="Picture 2">
            <a:extLst>
              <a:ext uri="{FF2B5EF4-FFF2-40B4-BE49-F238E27FC236}">
                <a16:creationId xmlns:a16="http://schemas.microsoft.com/office/drawing/2014/main" id="{3CF876AD-EBAE-49C2-880F-D9577CE8EB97}"/>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4070350" y="1395413"/>
            <a:ext cx="4051300" cy="4781550"/>
          </a:xfrm>
        </p:spPr>
      </p:pic>
      <p:sp>
        <p:nvSpPr>
          <p:cNvPr id="64516" name="Slide Number Placeholder 3">
            <a:extLst>
              <a:ext uri="{FF2B5EF4-FFF2-40B4-BE49-F238E27FC236}">
                <a16:creationId xmlns:a16="http://schemas.microsoft.com/office/drawing/2014/main" id="{205425FD-4B7A-422F-A19F-0D57F97011B8}"/>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fontAlgn="base">
              <a:spcBef>
                <a:spcPct val="0"/>
              </a:spcBef>
              <a:spcAft>
                <a:spcPct val="0"/>
              </a:spcAft>
            </a:pPr>
            <a:fld id="{331236AA-2491-43B7-8C36-1AEFDD523FD5}" type="slidenum">
              <a:rPr lang="en-US" altLang="en-US" smtClean="0">
                <a:solidFill>
                  <a:srgbClr val="898989"/>
                </a:solidFill>
                <a:latin typeface="Calibri" panose="020F0502020204030204" pitchFamily="34" charset="0"/>
              </a:rPr>
              <a:pPr fontAlgn="base">
                <a:spcBef>
                  <a:spcPct val="0"/>
                </a:spcBef>
                <a:spcAft>
                  <a:spcPct val="0"/>
                </a:spcAft>
              </a:pPr>
              <a:t>24</a:t>
            </a:fld>
            <a:endParaRPr lang="en-US" altLang="en-US">
              <a:solidFill>
                <a:srgbClr val="898989"/>
              </a:solidFill>
              <a:latin typeface="Calibri" panose="020F0502020204030204" pitchFamily="34" charset="0"/>
            </a:endParaRPr>
          </a:p>
        </p:txBody>
      </p:sp>
      <p:pic>
        <p:nvPicPr>
          <p:cNvPr id="64517" name="Picture 1">
            <a:extLst>
              <a:ext uri="{FF2B5EF4-FFF2-40B4-BE49-F238E27FC236}">
                <a16:creationId xmlns:a16="http://schemas.microsoft.com/office/drawing/2014/main" id="{292A954A-5464-4AD2-BA98-4F8020D4303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52600" y="1665288"/>
            <a:ext cx="4438650" cy="4938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518" name="TextBox 7">
            <a:extLst>
              <a:ext uri="{FF2B5EF4-FFF2-40B4-BE49-F238E27FC236}">
                <a16:creationId xmlns:a16="http://schemas.microsoft.com/office/drawing/2014/main" id="{CB05982A-D8A3-4084-A54A-31684FBD34A8}"/>
              </a:ext>
            </a:extLst>
          </p:cNvPr>
          <p:cNvSpPr txBox="1">
            <a:spLocks noChangeArrowheads="1"/>
          </p:cNvSpPr>
          <p:nvPr/>
        </p:nvSpPr>
        <p:spPr bwMode="auto">
          <a:xfrm>
            <a:off x="3733800" y="1741488"/>
            <a:ext cx="13716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r>
              <a:rPr lang="en-US" altLang="en-US">
                <a:solidFill>
                  <a:srgbClr val="FF0000"/>
                </a:solidFill>
              </a:rPr>
              <a:t>CMS 1500</a:t>
            </a:r>
          </a:p>
        </p:txBody>
      </p:sp>
      <p:sp>
        <p:nvSpPr>
          <p:cNvPr id="64519" name="TextBox 10">
            <a:extLst>
              <a:ext uri="{FF2B5EF4-FFF2-40B4-BE49-F238E27FC236}">
                <a16:creationId xmlns:a16="http://schemas.microsoft.com/office/drawing/2014/main" id="{DCEB8A2E-822A-43B2-9BA2-2050DF21DE80}"/>
              </a:ext>
            </a:extLst>
          </p:cNvPr>
          <p:cNvSpPr txBox="1">
            <a:spLocks noChangeArrowheads="1"/>
          </p:cNvSpPr>
          <p:nvPr/>
        </p:nvSpPr>
        <p:spPr bwMode="auto">
          <a:xfrm>
            <a:off x="7772400" y="1122364"/>
            <a:ext cx="9144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r>
              <a:rPr lang="en-US" altLang="en-US">
                <a:solidFill>
                  <a:srgbClr val="FF0000"/>
                </a:solidFill>
              </a:rPr>
              <a:t>UB 92</a:t>
            </a:r>
          </a:p>
        </p:txBody>
      </p:sp>
    </p:spTree>
    <p:extLst>
      <p:ext uri="{BB962C8B-B14F-4D97-AF65-F5344CB8AC3E}">
        <p14:creationId xmlns:p14="http://schemas.microsoft.com/office/powerpoint/2010/main" val="39139719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a:extLst>
              <a:ext uri="{FF2B5EF4-FFF2-40B4-BE49-F238E27FC236}">
                <a16:creationId xmlns:a16="http://schemas.microsoft.com/office/drawing/2014/main" id="{DF7909E4-C15F-4945-B0F3-6D8287275956}"/>
              </a:ext>
            </a:extLst>
          </p:cNvPr>
          <p:cNvSpPr>
            <a:spLocks noChangeArrowheads="1"/>
          </p:cNvSpPr>
          <p:nvPr/>
        </p:nvSpPr>
        <p:spPr bwMode="auto">
          <a:xfrm>
            <a:off x="152400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aphicFrame>
        <p:nvGraphicFramePr>
          <p:cNvPr id="66563" name="Object 1">
            <a:extLst>
              <a:ext uri="{FF2B5EF4-FFF2-40B4-BE49-F238E27FC236}">
                <a16:creationId xmlns:a16="http://schemas.microsoft.com/office/drawing/2014/main" id="{5B0EB6A5-9AD8-4783-9C17-E2F7DA8B4FE7}"/>
              </a:ext>
            </a:extLst>
          </p:cNvPr>
          <p:cNvGraphicFramePr>
            <a:graphicFrameLocks noChangeAspect="1"/>
          </p:cNvGraphicFramePr>
          <p:nvPr/>
        </p:nvGraphicFramePr>
        <p:xfrm>
          <a:off x="1905000" y="876300"/>
          <a:ext cx="8534400" cy="5372100"/>
        </p:xfrm>
        <a:graphic>
          <a:graphicData uri="http://schemas.openxmlformats.org/presentationml/2006/ole">
            <mc:AlternateContent xmlns:mc="http://schemas.openxmlformats.org/markup-compatibility/2006">
              <mc:Choice xmlns:v="urn:schemas-microsoft-com:vml" Requires="v">
                <p:oleObj spid="_x0000_s6147" name="Visio" r:id="rId4" imgW="9567367" imgH="7090867" progId="">
                  <p:embed/>
                </p:oleObj>
              </mc:Choice>
              <mc:Fallback>
                <p:oleObj name="Visio" r:id="rId4" imgW="9567367" imgH="7090867" progId="">
                  <p:embed/>
                  <p:pic>
                    <p:nvPicPr>
                      <p:cNvPr id="66563" name="Object 1">
                        <a:extLst>
                          <a:ext uri="{FF2B5EF4-FFF2-40B4-BE49-F238E27FC236}">
                            <a16:creationId xmlns:a16="http://schemas.microsoft.com/office/drawing/2014/main" id="{5B0EB6A5-9AD8-4783-9C17-E2F7DA8B4FE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05000" y="876300"/>
                        <a:ext cx="8534400" cy="537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6564" name="Rectangle 4">
            <a:extLst>
              <a:ext uri="{FF2B5EF4-FFF2-40B4-BE49-F238E27FC236}">
                <a16:creationId xmlns:a16="http://schemas.microsoft.com/office/drawing/2014/main" id="{A97B9D7C-B759-4B4B-B1FE-9CA2A4BA0083}"/>
              </a:ext>
            </a:extLst>
          </p:cNvPr>
          <p:cNvSpPr>
            <a:spLocks noChangeArrowheads="1"/>
          </p:cNvSpPr>
          <p:nvPr/>
        </p:nvSpPr>
        <p:spPr bwMode="auto">
          <a:xfrm>
            <a:off x="1905000" y="914400"/>
            <a:ext cx="2819400" cy="407988"/>
          </a:xfrm>
          <a:prstGeom prst="rect">
            <a:avLst/>
          </a:prstGeom>
          <a:solidFill>
            <a:srgbClr val="FFFFFF"/>
          </a:solidFill>
          <a:ln w="9525">
            <a:solidFill>
              <a:schemeClr val="accent1"/>
            </a:solidFill>
            <a:miter lim="800000"/>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r>
              <a:rPr lang="en-US" altLang="en-US" sz="2000" b="1">
                <a:latin typeface="Calibri" panose="020F0502020204030204" pitchFamily="34" charset="0"/>
                <a:cs typeface="Times New Roman" panose="02020603050405020304" pitchFamily="18" charset="0"/>
              </a:rPr>
              <a:t>Medical Claim Process</a:t>
            </a:r>
            <a:endParaRPr lang="en-US" altLang="en-US" sz="2000" b="1"/>
          </a:p>
        </p:txBody>
      </p:sp>
    </p:spTree>
    <p:extLst>
      <p:ext uri="{BB962C8B-B14F-4D97-AF65-F5344CB8AC3E}">
        <p14:creationId xmlns:p14="http://schemas.microsoft.com/office/powerpoint/2010/main" val="29509048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Title 1">
            <a:extLst>
              <a:ext uri="{FF2B5EF4-FFF2-40B4-BE49-F238E27FC236}">
                <a16:creationId xmlns:a16="http://schemas.microsoft.com/office/drawing/2014/main" id="{20FA14B4-86EC-4651-BD68-19DBE0B35787}"/>
              </a:ext>
            </a:extLst>
          </p:cNvPr>
          <p:cNvSpPr>
            <a:spLocks noGrp="1" noChangeArrowheads="1"/>
          </p:cNvSpPr>
          <p:nvPr>
            <p:ph type="title"/>
          </p:nvPr>
        </p:nvSpPr>
        <p:spPr/>
        <p:txBody>
          <a:bodyPr/>
          <a:lstStyle/>
          <a:p>
            <a:r>
              <a:rPr lang="en-US" altLang="en-US"/>
              <a:t>Adjudication process</a:t>
            </a:r>
          </a:p>
        </p:txBody>
      </p:sp>
      <p:sp>
        <p:nvSpPr>
          <p:cNvPr id="68611" name="Content Placeholder 2">
            <a:extLst>
              <a:ext uri="{FF2B5EF4-FFF2-40B4-BE49-F238E27FC236}">
                <a16:creationId xmlns:a16="http://schemas.microsoft.com/office/drawing/2014/main" id="{51686123-AE8C-4B50-8407-3502CA6F4C8C}"/>
              </a:ext>
            </a:extLst>
          </p:cNvPr>
          <p:cNvSpPr>
            <a:spLocks noGrp="1" noChangeArrowheads="1"/>
          </p:cNvSpPr>
          <p:nvPr>
            <p:ph idx="1"/>
          </p:nvPr>
        </p:nvSpPr>
        <p:spPr bwMode="auto"/>
        <p:txBody>
          <a:bodyPr wrap="square" numCol="1" anchorCtr="0" compatLnSpc="1">
            <a:prstTxWarp prst="textNoShape">
              <a:avLst/>
            </a:prstTxWarp>
          </a:bodyPr>
          <a:lstStyle/>
          <a:p>
            <a:r>
              <a:rPr lang="en-US" altLang="en-US"/>
              <a:t>The process used by health plans to determine the amount of benefit payment for a covered health care service. The term usually refers to the processing of a health care claim. </a:t>
            </a:r>
          </a:p>
          <a:p>
            <a:r>
              <a:rPr lang="en-US" altLang="en-US"/>
              <a:t>The process includes a review of whether the service is covered by the health plan and whether deductibles, co-insurance, co-payments or other benefit limits apply.</a:t>
            </a:r>
          </a:p>
        </p:txBody>
      </p:sp>
      <p:sp>
        <p:nvSpPr>
          <p:cNvPr id="68612" name="Slide Number Placeholder 3">
            <a:extLst>
              <a:ext uri="{FF2B5EF4-FFF2-40B4-BE49-F238E27FC236}">
                <a16:creationId xmlns:a16="http://schemas.microsoft.com/office/drawing/2014/main" id="{16D22DEF-52B5-4905-B238-5D4123A02E8B}"/>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fontAlgn="base">
              <a:spcBef>
                <a:spcPct val="0"/>
              </a:spcBef>
              <a:spcAft>
                <a:spcPct val="0"/>
              </a:spcAft>
            </a:pPr>
            <a:fld id="{B16A289E-B2D9-430D-A7FD-76106EF43AD5}" type="slidenum">
              <a:rPr lang="en-US" altLang="en-US" smtClean="0">
                <a:solidFill>
                  <a:srgbClr val="898989"/>
                </a:solidFill>
                <a:latin typeface="Calibri" panose="020F0502020204030204" pitchFamily="34" charset="0"/>
              </a:rPr>
              <a:pPr fontAlgn="base">
                <a:spcBef>
                  <a:spcPct val="0"/>
                </a:spcBef>
                <a:spcAft>
                  <a:spcPct val="0"/>
                </a:spcAft>
              </a:pPr>
              <a:t>26</a:t>
            </a:fld>
            <a:endParaRPr lang="en-US" altLang="en-US">
              <a:solidFill>
                <a:srgbClr val="898989"/>
              </a:solidFill>
              <a:latin typeface="Calibri" panose="020F0502020204030204" pitchFamily="34" charset="0"/>
            </a:endParaRPr>
          </a:p>
        </p:txBody>
      </p:sp>
      <p:graphicFrame>
        <p:nvGraphicFramePr>
          <p:cNvPr id="6" name="Table 5">
            <a:extLst>
              <a:ext uri="{FF2B5EF4-FFF2-40B4-BE49-F238E27FC236}">
                <a16:creationId xmlns:a16="http://schemas.microsoft.com/office/drawing/2014/main" id="{32DE455F-9D29-49EE-A547-BA041C2DBA27}"/>
              </a:ext>
            </a:extLst>
          </p:cNvPr>
          <p:cNvGraphicFramePr>
            <a:graphicFrameLocks noGrp="1"/>
          </p:cNvGraphicFramePr>
          <p:nvPr/>
        </p:nvGraphicFramePr>
        <p:xfrm>
          <a:off x="1984375" y="3222626"/>
          <a:ext cx="8458200" cy="3562351"/>
        </p:xfrm>
        <a:graphic>
          <a:graphicData uri="http://schemas.openxmlformats.org/drawingml/2006/table">
            <a:tbl>
              <a:tblPr firstRow="1" bandRow="1">
                <a:tableStyleId>{5C22544A-7EE6-4342-B048-85BDC9FD1C3A}</a:tableStyleId>
              </a:tblPr>
              <a:tblGrid>
                <a:gridCol w="762000">
                  <a:extLst>
                    <a:ext uri="{9D8B030D-6E8A-4147-A177-3AD203B41FA5}">
                      <a16:colId xmlns:a16="http://schemas.microsoft.com/office/drawing/2014/main" val="20000"/>
                    </a:ext>
                  </a:extLst>
                </a:gridCol>
                <a:gridCol w="758825">
                  <a:extLst>
                    <a:ext uri="{9D8B030D-6E8A-4147-A177-3AD203B41FA5}">
                      <a16:colId xmlns:a16="http://schemas.microsoft.com/office/drawing/2014/main" val="20001"/>
                    </a:ext>
                  </a:extLst>
                </a:gridCol>
                <a:gridCol w="914400">
                  <a:extLst>
                    <a:ext uri="{9D8B030D-6E8A-4147-A177-3AD203B41FA5}">
                      <a16:colId xmlns:a16="http://schemas.microsoft.com/office/drawing/2014/main" val="20002"/>
                    </a:ext>
                  </a:extLst>
                </a:gridCol>
                <a:gridCol w="762000">
                  <a:extLst>
                    <a:ext uri="{9D8B030D-6E8A-4147-A177-3AD203B41FA5}">
                      <a16:colId xmlns:a16="http://schemas.microsoft.com/office/drawing/2014/main" val="20003"/>
                    </a:ext>
                  </a:extLst>
                </a:gridCol>
                <a:gridCol w="1066800">
                  <a:extLst>
                    <a:ext uri="{9D8B030D-6E8A-4147-A177-3AD203B41FA5}">
                      <a16:colId xmlns:a16="http://schemas.microsoft.com/office/drawing/2014/main" val="20004"/>
                    </a:ext>
                  </a:extLst>
                </a:gridCol>
                <a:gridCol w="914400">
                  <a:extLst>
                    <a:ext uri="{9D8B030D-6E8A-4147-A177-3AD203B41FA5}">
                      <a16:colId xmlns:a16="http://schemas.microsoft.com/office/drawing/2014/main" val="20005"/>
                    </a:ext>
                  </a:extLst>
                </a:gridCol>
                <a:gridCol w="838200">
                  <a:extLst>
                    <a:ext uri="{9D8B030D-6E8A-4147-A177-3AD203B41FA5}">
                      <a16:colId xmlns:a16="http://schemas.microsoft.com/office/drawing/2014/main" val="20006"/>
                    </a:ext>
                  </a:extLst>
                </a:gridCol>
                <a:gridCol w="2441575">
                  <a:extLst>
                    <a:ext uri="{9D8B030D-6E8A-4147-A177-3AD203B41FA5}">
                      <a16:colId xmlns:a16="http://schemas.microsoft.com/office/drawing/2014/main" val="20007"/>
                    </a:ext>
                  </a:extLst>
                </a:gridCol>
              </a:tblGrid>
              <a:tr h="1158324">
                <a:tc>
                  <a:txBody>
                    <a:bodyPr/>
                    <a:lstStyle/>
                    <a:p>
                      <a:r>
                        <a:rPr lang="en-US" sz="1400" dirty="0"/>
                        <a:t>Claim</a:t>
                      </a:r>
                    </a:p>
                  </a:txBody>
                  <a:tcPr marT="45719" marB="45719"/>
                </a:tc>
                <a:tc>
                  <a:txBody>
                    <a:bodyPr/>
                    <a:lstStyle/>
                    <a:p>
                      <a:r>
                        <a:rPr lang="en-US" sz="1400" dirty="0"/>
                        <a:t>Billed  amt </a:t>
                      </a:r>
                    </a:p>
                    <a:p>
                      <a:r>
                        <a:rPr lang="en-US" sz="1400" dirty="0"/>
                        <a:t>(A)</a:t>
                      </a:r>
                    </a:p>
                  </a:txBody>
                  <a:tcPr marT="45719" marB="45719"/>
                </a:tc>
                <a:tc>
                  <a:txBody>
                    <a:bodyPr/>
                    <a:lstStyle/>
                    <a:p>
                      <a:r>
                        <a:rPr lang="en-US" sz="1400" dirty="0" err="1"/>
                        <a:t>Copay</a:t>
                      </a:r>
                      <a:r>
                        <a:rPr lang="en-US" sz="1400" dirty="0"/>
                        <a:t> (B)</a:t>
                      </a:r>
                    </a:p>
                  </a:txBody>
                  <a:tcPr marT="45719" marB="45719"/>
                </a:tc>
                <a:tc>
                  <a:txBody>
                    <a:bodyPr/>
                    <a:lstStyle/>
                    <a:p>
                      <a:r>
                        <a:rPr lang="en-US" sz="1400" dirty="0"/>
                        <a:t>Invoice (C) = A-B</a:t>
                      </a:r>
                    </a:p>
                  </a:txBody>
                  <a:tcPr marT="45719" marB="45719"/>
                </a:tc>
                <a:tc>
                  <a:txBody>
                    <a:bodyPr/>
                    <a:lstStyle/>
                    <a:p>
                      <a:r>
                        <a:rPr lang="en-US" sz="1400" dirty="0"/>
                        <a:t>Allowed amt (D)</a:t>
                      </a:r>
                    </a:p>
                  </a:txBody>
                  <a:tcPr marT="45719" marB="45719"/>
                </a:tc>
                <a:tc>
                  <a:txBody>
                    <a:bodyPr/>
                    <a:lstStyle/>
                    <a:p>
                      <a:r>
                        <a:rPr lang="en-US" sz="1400" dirty="0"/>
                        <a:t>Disc: NW</a:t>
                      </a:r>
                      <a:r>
                        <a:rPr lang="en-US" sz="1400" baseline="0" dirty="0"/>
                        <a:t> based in  % of D </a:t>
                      </a:r>
                      <a:r>
                        <a:rPr lang="en-US" sz="1400" dirty="0"/>
                        <a:t>(E) </a:t>
                      </a:r>
                    </a:p>
                  </a:txBody>
                  <a:tcPr marT="45719" marB="45719"/>
                </a:tc>
                <a:tc>
                  <a:txBody>
                    <a:bodyPr/>
                    <a:lstStyle/>
                    <a:p>
                      <a:r>
                        <a:rPr lang="en-US" sz="1400" dirty="0"/>
                        <a:t>Net  amt (F) = D-B-E</a:t>
                      </a:r>
                    </a:p>
                  </a:txBody>
                  <a:tcPr marT="45719" marB="45719"/>
                </a:tc>
                <a:tc>
                  <a:txBody>
                    <a:bodyPr/>
                    <a:lstStyle/>
                    <a:p>
                      <a:r>
                        <a:rPr lang="en-US" sz="1400" dirty="0"/>
                        <a:t>Ins company</a:t>
                      </a:r>
                    </a:p>
                  </a:txBody>
                  <a:tcPr marT="45719" marB="45719"/>
                </a:tc>
                <a:extLst>
                  <a:ext uri="{0D108BD9-81ED-4DB2-BD59-A6C34878D82A}">
                    <a16:rowId xmlns:a16="http://schemas.microsoft.com/office/drawing/2014/main" val="10000"/>
                  </a:ext>
                </a:extLst>
              </a:tr>
              <a:tr h="518192">
                <a:tc>
                  <a:txBody>
                    <a:bodyPr/>
                    <a:lstStyle/>
                    <a:p>
                      <a:r>
                        <a:rPr lang="en-US" sz="1400" dirty="0"/>
                        <a:t>C1</a:t>
                      </a:r>
                    </a:p>
                  </a:txBody>
                  <a:tcPr marT="45719" marB="45719"/>
                </a:tc>
                <a:tc>
                  <a:txBody>
                    <a:bodyPr/>
                    <a:lstStyle/>
                    <a:p>
                      <a:r>
                        <a:rPr lang="en-US" sz="1400" dirty="0"/>
                        <a:t>175</a:t>
                      </a:r>
                    </a:p>
                  </a:txBody>
                  <a:tcPr marT="45719" marB="45719"/>
                </a:tc>
                <a:tc>
                  <a:txBody>
                    <a:bodyPr/>
                    <a:lstStyle/>
                    <a:p>
                      <a:r>
                        <a:rPr lang="en-US" sz="1400" dirty="0"/>
                        <a:t>25</a:t>
                      </a:r>
                    </a:p>
                  </a:txBody>
                  <a:tcPr marT="45719" marB="45719"/>
                </a:tc>
                <a:tc>
                  <a:txBody>
                    <a:bodyPr/>
                    <a:lstStyle/>
                    <a:p>
                      <a:r>
                        <a:rPr lang="en-US" sz="1400" dirty="0"/>
                        <a:t>150</a:t>
                      </a:r>
                    </a:p>
                  </a:txBody>
                  <a:tcPr marT="45719" marB="45719"/>
                </a:tc>
                <a:tc>
                  <a:txBody>
                    <a:bodyPr/>
                    <a:lstStyle/>
                    <a:p>
                      <a:r>
                        <a:rPr lang="en-US" sz="1400" dirty="0"/>
                        <a:t>120</a:t>
                      </a:r>
                    </a:p>
                  </a:txBody>
                  <a:tcPr marT="45719" marB="45719"/>
                </a:tc>
                <a:tc>
                  <a:txBody>
                    <a:bodyPr/>
                    <a:lstStyle/>
                    <a:p>
                      <a:r>
                        <a:rPr lang="en-US" sz="1400" dirty="0"/>
                        <a:t>30</a:t>
                      </a:r>
                    </a:p>
                  </a:txBody>
                  <a:tcPr marT="45719" marB="45719"/>
                </a:tc>
                <a:tc>
                  <a:txBody>
                    <a:bodyPr/>
                    <a:lstStyle/>
                    <a:p>
                      <a:r>
                        <a:rPr lang="en-US" sz="1400" dirty="0"/>
                        <a:t>120-36-25</a:t>
                      </a:r>
                    </a:p>
                  </a:txBody>
                  <a:tcPr marT="45719" marB="45719"/>
                </a:tc>
                <a:tc>
                  <a:txBody>
                    <a:bodyPr/>
                    <a:lstStyle/>
                    <a:p>
                      <a:r>
                        <a:rPr lang="en-US" sz="1400" dirty="0"/>
                        <a:t>Tufts HP</a:t>
                      </a:r>
                    </a:p>
                  </a:txBody>
                  <a:tcPr marT="45719" marB="45719"/>
                </a:tc>
                <a:extLst>
                  <a:ext uri="{0D108BD9-81ED-4DB2-BD59-A6C34878D82A}">
                    <a16:rowId xmlns:a16="http://schemas.microsoft.com/office/drawing/2014/main" val="10001"/>
                  </a:ext>
                </a:extLst>
              </a:tr>
              <a:tr h="485695">
                <a:tc>
                  <a:txBody>
                    <a:bodyPr/>
                    <a:lstStyle/>
                    <a:p>
                      <a:r>
                        <a:rPr lang="en-US" sz="1400" dirty="0"/>
                        <a:t>C2</a:t>
                      </a:r>
                    </a:p>
                  </a:txBody>
                  <a:tcPr marT="45719" marB="45719"/>
                </a:tc>
                <a:tc>
                  <a:txBody>
                    <a:bodyPr/>
                    <a:lstStyle/>
                    <a:p>
                      <a:r>
                        <a:rPr lang="en-US" sz="1400" dirty="0"/>
                        <a:t>175</a:t>
                      </a:r>
                    </a:p>
                  </a:txBody>
                  <a:tcPr marT="45719" marB="45719"/>
                </a:tc>
                <a:tc>
                  <a:txBody>
                    <a:bodyPr/>
                    <a:lstStyle/>
                    <a:p>
                      <a:r>
                        <a:rPr lang="en-US" sz="1400" dirty="0"/>
                        <a:t>25</a:t>
                      </a:r>
                    </a:p>
                  </a:txBody>
                  <a:tcPr marT="45719" marB="45719"/>
                </a:tc>
                <a:tc>
                  <a:txBody>
                    <a:bodyPr/>
                    <a:lstStyle/>
                    <a:p>
                      <a:r>
                        <a:rPr lang="en-US" sz="1400" dirty="0"/>
                        <a:t>150</a:t>
                      </a:r>
                    </a:p>
                  </a:txBody>
                  <a:tcPr marT="45719" marB="45719"/>
                </a:tc>
                <a:tc>
                  <a:txBody>
                    <a:bodyPr/>
                    <a:lstStyle/>
                    <a:p>
                      <a:r>
                        <a:rPr lang="en-US" sz="1400" dirty="0"/>
                        <a:t>90</a:t>
                      </a:r>
                    </a:p>
                  </a:txBody>
                  <a:tcPr marT="45719" marB="45719"/>
                </a:tc>
                <a:tc>
                  <a:txBody>
                    <a:bodyPr/>
                    <a:lstStyle/>
                    <a:p>
                      <a:r>
                        <a:rPr lang="en-US" sz="1400" dirty="0"/>
                        <a:t>20</a:t>
                      </a:r>
                    </a:p>
                  </a:txBody>
                  <a:tcPr marT="45719" marB="45719"/>
                </a:tc>
                <a:tc>
                  <a:txBody>
                    <a:bodyPr/>
                    <a:lstStyle/>
                    <a:p>
                      <a:r>
                        <a:rPr lang="en-US" sz="1400" dirty="0"/>
                        <a:t>47</a:t>
                      </a:r>
                    </a:p>
                  </a:txBody>
                  <a:tcPr marT="45719" marB="45719"/>
                </a:tc>
                <a:tc>
                  <a:txBody>
                    <a:bodyPr/>
                    <a:lstStyle/>
                    <a:p>
                      <a:r>
                        <a:rPr lang="en-US" sz="1400" dirty="0"/>
                        <a:t>BCBS</a:t>
                      </a:r>
                    </a:p>
                  </a:txBody>
                  <a:tcPr marT="45719" marB="45719"/>
                </a:tc>
                <a:extLst>
                  <a:ext uri="{0D108BD9-81ED-4DB2-BD59-A6C34878D82A}">
                    <a16:rowId xmlns:a16="http://schemas.microsoft.com/office/drawing/2014/main" val="10002"/>
                  </a:ext>
                </a:extLst>
              </a:tr>
              <a:tr h="304815">
                <a:tc>
                  <a:txBody>
                    <a:bodyPr/>
                    <a:lstStyle/>
                    <a:p>
                      <a:r>
                        <a:rPr lang="en-US" sz="1400" dirty="0"/>
                        <a:t>C3</a:t>
                      </a:r>
                    </a:p>
                  </a:txBody>
                  <a:tcPr marT="45719" marB="45719"/>
                </a:tc>
                <a:tc>
                  <a:txBody>
                    <a:bodyPr/>
                    <a:lstStyle/>
                    <a:p>
                      <a:r>
                        <a:rPr lang="en-US" sz="1400" dirty="0"/>
                        <a:t>175</a:t>
                      </a:r>
                    </a:p>
                  </a:txBody>
                  <a:tcPr marT="45719" marB="45719"/>
                </a:tc>
                <a:tc>
                  <a:txBody>
                    <a:bodyPr/>
                    <a:lstStyle/>
                    <a:p>
                      <a:r>
                        <a:rPr lang="en-US" sz="1400" dirty="0"/>
                        <a:t>0</a:t>
                      </a:r>
                    </a:p>
                  </a:txBody>
                  <a:tcPr marT="45719" marB="45719"/>
                </a:tc>
                <a:tc>
                  <a:txBody>
                    <a:bodyPr/>
                    <a:lstStyle/>
                    <a:p>
                      <a:r>
                        <a:rPr lang="en-US" sz="1400" dirty="0"/>
                        <a:t>175</a:t>
                      </a:r>
                    </a:p>
                  </a:txBody>
                  <a:tcPr marT="45719" marB="45719"/>
                </a:tc>
                <a:tc>
                  <a:txBody>
                    <a:bodyPr/>
                    <a:lstStyle/>
                    <a:p>
                      <a:r>
                        <a:rPr lang="en-US" sz="1400" dirty="0"/>
                        <a:t>50</a:t>
                      </a:r>
                    </a:p>
                  </a:txBody>
                  <a:tcPr marT="45719" marB="45719"/>
                </a:tc>
                <a:tc>
                  <a:txBody>
                    <a:bodyPr/>
                    <a:lstStyle/>
                    <a:p>
                      <a:r>
                        <a:rPr lang="en-US" sz="1400" dirty="0"/>
                        <a:t>10</a:t>
                      </a:r>
                    </a:p>
                  </a:txBody>
                  <a:tcPr marT="45719" marB="45719"/>
                </a:tc>
                <a:tc>
                  <a:txBody>
                    <a:bodyPr/>
                    <a:lstStyle/>
                    <a:p>
                      <a:r>
                        <a:rPr lang="en-US" sz="1400" dirty="0"/>
                        <a:t>45</a:t>
                      </a:r>
                    </a:p>
                  </a:txBody>
                  <a:tcPr marT="45719" marB="45719"/>
                </a:tc>
                <a:tc>
                  <a:txBody>
                    <a:bodyPr/>
                    <a:lstStyle/>
                    <a:p>
                      <a:r>
                        <a:rPr lang="en-US" sz="1400" dirty="0"/>
                        <a:t>Medicare</a:t>
                      </a:r>
                    </a:p>
                  </a:txBody>
                  <a:tcPr marT="45719" marB="45719"/>
                </a:tc>
                <a:extLst>
                  <a:ext uri="{0D108BD9-81ED-4DB2-BD59-A6C34878D82A}">
                    <a16:rowId xmlns:a16="http://schemas.microsoft.com/office/drawing/2014/main" val="10003"/>
                  </a:ext>
                </a:extLst>
              </a:tr>
              <a:tr h="485695">
                <a:tc>
                  <a:txBody>
                    <a:bodyPr/>
                    <a:lstStyle/>
                    <a:p>
                      <a:r>
                        <a:rPr lang="en-US" sz="1400" dirty="0"/>
                        <a:t>C4</a:t>
                      </a:r>
                    </a:p>
                  </a:txBody>
                  <a:tcPr marT="45719" marB="45719"/>
                </a:tc>
                <a:tc>
                  <a:txBody>
                    <a:bodyPr/>
                    <a:lstStyle/>
                    <a:p>
                      <a:r>
                        <a:rPr lang="en-US" sz="1400" dirty="0"/>
                        <a:t>3500</a:t>
                      </a:r>
                    </a:p>
                  </a:txBody>
                  <a:tcPr marT="45719" marB="45719"/>
                </a:tc>
                <a:tc>
                  <a:txBody>
                    <a:bodyPr/>
                    <a:lstStyle/>
                    <a:p>
                      <a:endParaRPr lang="en-US" sz="1400" dirty="0"/>
                    </a:p>
                  </a:txBody>
                  <a:tcPr marT="45719" marB="45719"/>
                </a:tc>
                <a:tc>
                  <a:txBody>
                    <a:bodyPr/>
                    <a:lstStyle/>
                    <a:p>
                      <a:endParaRPr lang="en-US" sz="1400" dirty="0"/>
                    </a:p>
                  </a:txBody>
                  <a:tcPr marT="45719" marB="45719"/>
                </a:tc>
                <a:tc>
                  <a:txBody>
                    <a:bodyPr/>
                    <a:lstStyle/>
                    <a:p>
                      <a:r>
                        <a:rPr lang="en-US" sz="1400" dirty="0"/>
                        <a:t>2000</a:t>
                      </a:r>
                    </a:p>
                  </a:txBody>
                  <a:tcPr marT="45719" marB="45719"/>
                </a:tc>
                <a:tc>
                  <a:txBody>
                    <a:bodyPr/>
                    <a:lstStyle/>
                    <a:p>
                      <a:r>
                        <a:rPr lang="en-US" sz="1400" dirty="0"/>
                        <a:t>20</a:t>
                      </a:r>
                    </a:p>
                  </a:txBody>
                  <a:tcPr marT="45719" marB="45719"/>
                </a:tc>
                <a:tc>
                  <a:txBody>
                    <a:bodyPr/>
                    <a:lstStyle/>
                    <a:p>
                      <a:r>
                        <a:rPr lang="en-US" sz="1400" dirty="0"/>
                        <a:t>1600</a:t>
                      </a:r>
                    </a:p>
                  </a:txBody>
                  <a:tcPr marT="45719" marB="45719"/>
                </a:tc>
                <a:tc>
                  <a:txBody>
                    <a:bodyPr/>
                    <a:lstStyle/>
                    <a:p>
                      <a:r>
                        <a:rPr lang="en-US" sz="1400" dirty="0"/>
                        <a:t>Hospitals for</a:t>
                      </a:r>
                      <a:r>
                        <a:rPr lang="en-US" sz="1400" baseline="0" dirty="0"/>
                        <a:t> R&amp;B</a:t>
                      </a:r>
                      <a:endParaRPr lang="en-US" sz="1400" dirty="0"/>
                    </a:p>
                  </a:txBody>
                  <a:tcPr marT="45719" marB="45719"/>
                </a:tc>
                <a:extLst>
                  <a:ext uri="{0D108BD9-81ED-4DB2-BD59-A6C34878D82A}">
                    <a16:rowId xmlns:a16="http://schemas.microsoft.com/office/drawing/2014/main" val="10004"/>
                  </a:ext>
                </a:extLst>
              </a:tr>
              <a:tr h="304815">
                <a:tc>
                  <a:txBody>
                    <a:bodyPr/>
                    <a:lstStyle/>
                    <a:p>
                      <a:r>
                        <a:rPr lang="en-US" sz="1400" dirty="0"/>
                        <a:t>C5</a:t>
                      </a:r>
                    </a:p>
                  </a:txBody>
                  <a:tcPr marT="45719" marB="45719"/>
                </a:tc>
                <a:tc>
                  <a:txBody>
                    <a:bodyPr/>
                    <a:lstStyle/>
                    <a:p>
                      <a:r>
                        <a:rPr lang="en-US" sz="1400" dirty="0"/>
                        <a:t>-3500</a:t>
                      </a:r>
                    </a:p>
                  </a:txBody>
                  <a:tcPr marT="45719" marB="45719"/>
                </a:tc>
                <a:tc>
                  <a:txBody>
                    <a:bodyPr/>
                    <a:lstStyle/>
                    <a:p>
                      <a:endParaRPr lang="en-US" sz="1400" dirty="0"/>
                    </a:p>
                  </a:txBody>
                  <a:tcPr marT="45719" marB="45719"/>
                </a:tc>
                <a:tc>
                  <a:txBody>
                    <a:bodyPr/>
                    <a:lstStyle/>
                    <a:p>
                      <a:endParaRPr lang="en-US" sz="1400" dirty="0"/>
                    </a:p>
                  </a:txBody>
                  <a:tcPr marT="45719" marB="45719"/>
                </a:tc>
                <a:tc>
                  <a:txBody>
                    <a:bodyPr/>
                    <a:lstStyle/>
                    <a:p>
                      <a:r>
                        <a:rPr lang="en-US" sz="1400" dirty="0"/>
                        <a:t>-2000</a:t>
                      </a:r>
                    </a:p>
                  </a:txBody>
                  <a:tcPr marT="45719" marB="45719"/>
                </a:tc>
                <a:tc>
                  <a:txBody>
                    <a:bodyPr/>
                    <a:lstStyle/>
                    <a:p>
                      <a:r>
                        <a:rPr lang="en-US" sz="1400" dirty="0"/>
                        <a:t>-20</a:t>
                      </a:r>
                    </a:p>
                  </a:txBody>
                  <a:tcPr marT="45719" marB="45719"/>
                </a:tc>
                <a:tc>
                  <a:txBody>
                    <a:bodyPr/>
                    <a:lstStyle/>
                    <a:p>
                      <a:r>
                        <a:rPr lang="en-US" sz="1400" dirty="0"/>
                        <a:t>-1600</a:t>
                      </a:r>
                    </a:p>
                  </a:txBody>
                  <a:tcPr marT="45719" marB="45719"/>
                </a:tc>
                <a:tc>
                  <a:txBody>
                    <a:bodyPr/>
                    <a:lstStyle/>
                    <a:p>
                      <a:r>
                        <a:rPr lang="en-US" sz="1400" dirty="0"/>
                        <a:t>Needed to correct</a:t>
                      </a:r>
                    </a:p>
                  </a:txBody>
                  <a:tcPr marT="45719" marB="45719"/>
                </a:tc>
                <a:extLst>
                  <a:ext uri="{0D108BD9-81ED-4DB2-BD59-A6C34878D82A}">
                    <a16:rowId xmlns:a16="http://schemas.microsoft.com/office/drawing/2014/main" val="10005"/>
                  </a:ext>
                </a:extLst>
              </a:tr>
              <a:tr h="304815">
                <a:tc>
                  <a:txBody>
                    <a:bodyPr/>
                    <a:lstStyle/>
                    <a:p>
                      <a:r>
                        <a:rPr lang="en-US" sz="1400" dirty="0"/>
                        <a:t>C6</a:t>
                      </a:r>
                    </a:p>
                  </a:txBody>
                  <a:tcPr marT="45719" marB="45719"/>
                </a:tc>
                <a:tc>
                  <a:txBody>
                    <a:bodyPr/>
                    <a:lstStyle/>
                    <a:p>
                      <a:r>
                        <a:rPr lang="en-US" sz="1400" dirty="0"/>
                        <a:t>3000</a:t>
                      </a:r>
                    </a:p>
                  </a:txBody>
                  <a:tcPr marT="45719" marB="45719"/>
                </a:tc>
                <a:tc>
                  <a:txBody>
                    <a:bodyPr/>
                    <a:lstStyle/>
                    <a:p>
                      <a:endParaRPr lang="en-US" sz="1400" dirty="0"/>
                    </a:p>
                  </a:txBody>
                  <a:tcPr marT="45719" marB="45719"/>
                </a:tc>
                <a:tc>
                  <a:txBody>
                    <a:bodyPr/>
                    <a:lstStyle/>
                    <a:p>
                      <a:endParaRPr lang="en-US" sz="1400" dirty="0"/>
                    </a:p>
                  </a:txBody>
                  <a:tcPr marT="45719" marB="45719"/>
                </a:tc>
                <a:tc>
                  <a:txBody>
                    <a:bodyPr/>
                    <a:lstStyle/>
                    <a:p>
                      <a:r>
                        <a:rPr lang="en-US" sz="1400" dirty="0"/>
                        <a:t>2500</a:t>
                      </a:r>
                    </a:p>
                  </a:txBody>
                  <a:tcPr marT="45719" marB="45719"/>
                </a:tc>
                <a:tc>
                  <a:txBody>
                    <a:bodyPr/>
                    <a:lstStyle/>
                    <a:p>
                      <a:r>
                        <a:rPr lang="en-US" sz="1400" dirty="0"/>
                        <a:t>30</a:t>
                      </a:r>
                    </a:p>
                  </a:txBody>
                  <a:tcPr marT="45719" marB="45719"/>
                </a:tc>
                <a:tc>
                  <a:txBody>
                    <a:bodyPr/>
                    <a:lstStyle/>
                    <a:p>
                      <a:r>
                        <a:rPr lang="en-US" sz="1400" dirty="0"/>
                        <a:t>1875</a:t>
                      </a:r>
                    </a:p>
                  </a:txBody>
                  <a:tcPr marT="45719" marB="45719"/>
                </a:tc>
                <a:tc>
                  <a:txBody>
                    <a:bodyPr/>
                    <a:lstStyle/>
                    <a:p>
                      <a:endParaRPr lang="en-US" sz="1400" dirty="0"/>
                    </a:p>
                  </a:txBody>
                  <a:tcPr marT="45719" marB="45719"/>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41944861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658" name="Picture 20">
            <a:extLst>
              <a:ext uri="{FF2B5EF4-FFF2-40B4-BE49-F238E27FC236}">
                <a16:creationId xmlns:a16="http://schemas.microsoft.com/office/drawing/2014/main" id="{62FD9F9A-B9EE-46EC-903B-8B73AD5260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0" y="4845050"/>
            <a:ext cx="914400" cy="1250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659" name="Text Box 25">
            <a:extLst>
              <a:ext uri="{FF2B5EF4-FFF2-40B4-BE49-F238E27FC236}">
                <a16:creationId xmlns:a16="http://schemas.microsoft.com/office/drawing/2014/main" id="{CF1C4FEA-ABA7-42E5-9D38-B2E5300F0C40}"/>
              </a:ext>
            </a:extLst>
          </p:cNvPr>
          <p:cNvSpPr txBox="1">
            <a:spLocks noChangeArrowheads="1"/>
          </p:cNvSpPr>
          <p:nvPr/>
        </p:nvSpPr>
        <p:spPr bwMode="auto">
          <a:xfrm>
            <a:off x="2362200" y="5257800"/>
            <a:ext cx="13716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ctr" eaLnBrk="1" hangingPunct="1">
              <a:spcBef>
                <a:spcPct val="50000"/>
              </a:spcBef>
              <a:buFont typeface="Wingdings" panose="05000000000000000000" pitchFamily="2" charset="2"/>
              <a:buNone/>
            </a:pPr>
            <a:r>
              <a:rPr lang="en-US" altLang="en-US" sz="1200">
                <a:solidFill>
                  <a:schemeClr val="bg1"/>
                </a:solidFill>
                <a:latin typeface="Times New Roman" panose="02020603050405020304" pitchFamily="18" charset="0"/>
              </a:rPr>
              <a:t>RX Database</a:t>
            </a:r>
          </a:p>
        </p:txBody>
      </p:sp>
      <p:sp>
        <p:nvSpPr>
          <p:cNvPr id="27" name="Rectangle 26">
            <a:extLst>
              <a:ext uri="{FF2B5EF4-FFF2-40B4-BE49-F238E27FC236}">
                <a16:creationId xmlns:a16="http://schemas.microsoft.com/office/drawing/2014/main" id="{EE68914E-A8B8-43A4-AECC-9A5ED3E606DE}"/>
              </a:ext>
            </a:extLst>
          </p:cNvPr>
          <p:cNvSpPr txBox="1">
            <a:spLocks noChangeArrowheads="1"/>
          </p:cNvSpPr>
          <p:nvPr/>
        </p:nvSpPr>
        <p:spPr bwMode="auto">
          <a:xfrm>
            <a:off x="1905000" y="419100"/>
            <a:ext cx="7772400" cy="838200"/>
          </a:xfrm>
          <a:prstGeom prst="rect">
            <a:avLst/>
          </a:prstGeom>
          <a:noFill/>
          <a:ln w="9525">
            <a:noFill/>
            <a:miter lim="800000"/>
            <a:headEnd/>
            <a:tailEnd/>
          </a:ln>
          <a:effectLst/>
        </p:spPr>
        <p:txBody>
          <a:bodyPr anchor="b"/>
          <a:lstStyle/>
          <a:p>
            <a:pPr eaLnBrk="1" fontAlgn="auto" hangingPunct="1">
              <a:spcBef>
                <a:spcPts val="0"/>
              </a:spcBef>
              <a:spcAft>
                <a:spcPts val="0"/>
              </a:spcAft>
              <a:buFont typeface="Wingdings" pitchFamily="2" charset="2"/>
              <a:buNone/>
              <a:defRPr/>
            </a:pPr>
            <a:r>
              <a:rPr lang="en-US" sz="3600" kern="0" dirty="0">
                <a:solidFill>
                  <a:schemeClr val="accent1"/>
                </a:solidFill>
                <a:latin typeface="+mj-lt"/>
                <a:ea typeface="+mj-ea"/>
                <a:cs typeface="Times New Roman" pitchFamily="18" charset="0"/>
              </a:rPr>
              <a:t>How is Pharmacy Claims generated ?</a:t>
            </a:r>
          </a:p>
        </p:txBody>
      </p:sp>
      <p:cxnSp>
        <p:nvCxnSpPr>
          <p:cNvPr id="70661" name="Straight Arrow Connector 30">
            <a:extLst>
              <a:ext uri="{FF2B5EF4-FFF2-40B4-BE49-F238E27FC236}">
                <a16:creationId xmlns:a16="http://schemas.microsoft.com/office/drawing/2014/main" id="{81C9572A-964D-4936-9AD3-9B97EEF853EB}"/>
              </a:ext>
            </a:extLst>
          </p:cNvPr>
          <p:cNvCxnSpPr>
            <a:cxnSpLocks noChangeShapeType="1"/>
          </p:cNvCxnSpPr>
          <p:nvPr/>
        </p:nvCxnSpPr>
        <p:spPr bwMode="auto">
          <a:xfrm>
            <a:off x="4038600" y="2741614"/>
            <a:ext cx="685800" cy="1587"/>
          </a:xfrm>
          <a:prstGeom prst="straightConnector1">
            <a:avLst/>
          </a:prstGeom>
          <a:noFill/>
          <a:ln w="9525" algn="ctr">
            <a:solidFill>
              <a:schemeClr val="tx2"/>
            </a:solidFill>
            <a:round/>
            <a:headEnd/>
            <a:tailEnd type="arrow" w="med" len="med"/>
          </a:ln>
          <a:extLst>
            <a:ext uri="{909E8E84-426E-40DD-AFC4-6F175D3DCCD1}">
              <a14:hiddenFill xmlns:a14="http://schemas.microsoft.com/office/drawing/2010/main">
                <a:noFill/>
              </a14:hiddenFill>
            </a:ext>
          </a:extLst>
        </p:spPr>
      </p:cxnSp>
      <p:cxnSp>
        <p:nvCxnSpPr>
          <p:cNvPr id="70662" name="Straight Arrow Connector 31">
            <a:extLst>
              <a:ext uri="{FF2B5EF4-FFF2-40B4-BE49-F238E27FC236}">
                <a16:creationId xmlns:a16="http://schemas.microsoft.com/office/drawing/2014/main" id="{842D170B-717E-4D49-93AD-3394B5B6A6FA}"/>
              </a:ext>
            </a:extLst>
          </p:cNvPr>
          <p:cNvCxnSpPr>
            <a:cxnSpLocks noChangeShapeType="1"/>
          </p:cNvCxnSpPr>
          <p:nvPr/>
        </p:nvCxnSpPr>
        <p:spPr bwMode="auto">
          <a:xfrm>
            <a:off x="6934200" y="2741614"/>
            <a:ext cx="685800" cy="1587"/>
          </a:xfrm>
          <a:prstGeom prst="straightConnector1">
            <a:avLst/>
          </a:prstGeom>
          <a:noFill/>
          <a:ln w="9525" algn="ctr">
            <a:solidFill>
              <a:schemeClr val="tx2"/>
            </a:solidFill>
            <a:round/>
            <a:headEnd/>
            <a:tailEnd type="arrow" w="med" len="med"/>
          </a:ln>
          <a:extLst>
            <a:ext uri="{909E8E84-426E-40DD-AFC4-6F175D3DCCD1}">
              <a14:hiddenFill xmlns:a14="http://schemas.microsoft.com/office/drawing/2010/main">
                <a:noFill/>
              </a14:hiddenFill>
            </a:ext>
          </a:extLst>
        </p:spPr>
      </p:cxnSp>
      <p:cxnSp>
        <p:nvCxnSpPr>
          <p:cNvPr id="70663" name="Straight Arrow Connector 34">
            <a:extLst>
              <a:ext uri="{FF2B5EF4-FFF2-40B4-BE49-F238E27FC236}">
                <a16:creationId xmlns:a16="http://schemas.microsoft.com/office/drawing/2014/main" id="{92363A8C-3E56-459C-8BAE-DBF1F58786ED}"/>
              </a:ext>
            </a:extLst>
          </p:cNvPr>
          <p:cNvCxnSpPr>
            <a:cxnSpLocks noChangeShapeType="1"/>
          </p:cNvCxnSpPr>
          <p:nvPr/>
        </p:nvCxnSpPr>
        <p:spPr bwMode="auto">
          <a:xfrm rot="5400000">
            <a:off x="8764588" y="4113213"/>
            <a:ext cx="762000" cy="3175"/>
          </a:xfrm>
          <a:prstGeom prst="straightConnector1">
            <a:avLst/>
          </a:prstGeom>
          <a:noFill/>
          <a:ln w="9525" algn="ctr">
            <a:solidFill>
              <a:schemeClr val="tx2"/>
            </a:solidFill>
            <a:round/>
            <a:headEnd/>
            <a:tailEnd type="arrow" w="med" len="med"/>
          </a:ln>
          <a:extLst>
            <a:ext uri="{909E8E84-426E-40DD-AFC4-6F175D3DCCD1}">
              <a14:hiddenFill xmlns:a14="http://schemas.microsoft.com/office/drawing/2010/main">
                <a:noFill/>
              </a14:hiddenFill>
            </a:ext>
          </a:extLst>
        </p:spPr>
      </p:cxnSp>
      <p:cxnSp>
        <p:nvCxnSpPr>
          <p:cNvPr id="70664" name="Straight Arrow Connector 36">
            <a:extLst>
              <a:ext uri="{FF2B5EF4-FFF2-40B4-BE49-F238E27FC236}">
                <a16:creationId xmlns:a16="http://schemas.microsoft.com/office/drawing/2014/main" id="{C31444ED-BFAD-444C-B773-CAE17DE189D8}"/>
              </a:ext>
            </a:extLst>
          </p:cNvPr>
          <p:cNvCxnSpPr>
            <a:cxnSpLocks noChangeShapeType="1"/>
          </p:cNvCxnSpPr>
          <p:nvPr/>
        </p:nvCxnSpPr>
        <p:spPr bwMode="auto">
          <a:xfrm rot="10800000">
            <a:off x="7086600" y="5484814"/>
            <a:ext cx="990600" cy="1587"/>
          </a:xfrm>
          <a:prstGeom prst="straightConnector1">
            <a:avLst/>
          </a:prstGeom>
          <a:noFill/>
          <a:ln w="9525" algn="ctr">
            <a:solidFill>
              <a:schemeClr val="tx2"/>
            </a:solidFill>
            <a:round/>
            <a:headEnd/>
            <a:tailEnd type="arrow" w="med" len="med"/>
          </a:ln>
          <a:extLst>
            <a:ext uri="{909E8E84-426E-40DD-AFC4-6F175D3DCCD1}">
              <a14:hiddenFill xmlns:a14="http://schemas.microsoft.com/office/drawing/2010/main">
                <a:noFill/>
              </a14:hiddenFill>
            </a:ext>
          </a:extLst>
        </p:spPr>
      </p:cxnSp>
      <p:pic>
        <p:nvPicPr>
          <p:cNvPr id="70665" name="Picture 17" descr="nri0200.jpg">
            <a:extLst>
              <a:ext uri="{FF2B5EF4-FFF2-40B4-BE49-F238E27FC236}">
                <a16:creationId xmlns:a16="http://schemas.microsoft.com/office/drawing/2014/main" id="{C9CA6166-60E7-471B-9F0F-8EF58ED5C199}"/>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105400" y="1885950"/>
            <a:ext cx="1181100" cy="161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666" name="Picture 18" descr="nri0217.jpg">
            <a:extLst>
              <a:ext uri="{FF2B5EF4-FFF2-40B4-BE49-F238E27FC236}">
                <a16:creationId xmlns:a16="http://schemas.microsoft.com/office/drawing/2014/main" id="{D9189DB6-BB9E-4DE6-B2BC-28EEFBCD6676}"/>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8686801" y="4800600"/>
            <a:ext cx="1171575"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667" name="Picture 19" descr="nri0245.jpg">
            <a:extLst>
              <a:ext uri="{FF2B5EF4-FFF2-40B4-BE49-F238E27FC236}">
                <a16:creationId xmlns:a16="http://schemas.microsoft.com/office/drawing/2014/main" id="{10ED8DEB-F6AD-4194-8383-BFDD9CB0F53D}"/>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8534400" y="1885950"/>
            <a:ext cx="1314450" cy="161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668" name="Picture 21" descr="vmo0035.jpg">
            <a:extLst>
              <a:ext uri="{FF2B5EF4-FFF2-40B4-BE49-F238E27FC236}">
                <a16:creationId xmlns:a16="http://schemas.microsoft.com/office/drawing/2014/main" id="{89115AD2-50C8-4319-904F-28BF5A15ED54}"/>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2514600" y="2057400"/>
            <a:ext cx="1143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669" name="Slide Number Placeholder 15">
            <a:extLst>
              <a:ext uri="{FF2B5EF4-FFF2-40B4-BE49-F238E27FC236}">
                <a16:creationId xmlns:a16="http://schemas.microsoft.com/office/drawing/2014/main" id="{3287CC15-557B-4E0B-82F2-212E71E301F7}"/>
              </a:ext>
            </a:extLst>
          </p:cNvPr>
          <p:cNvSpPr>
            <a:spLocks noGrp="1"/>
          </p:cNvSpPr>
          <p:nvPr>
            <p:ph type="sldNum" sz="quarter" idx="12"/>
          </p:nvPr>
        </p:nvSpPr>
        <p:spPr bwMode="auto">
          <a:xfrm>
            <a:off x="5127626" y="6602414"/>
            <a:ext cx="1692275" cy="27463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l" fontAlgn="base">
              <a:spcBef>
                <a:spcPct val="0"/>
              </a:spcBef>
              <a:spcAft>
                <a:spcPct val="0"/>
              </a:spcAft>
            </a:pPr>
            <a:fld id="{934DEB79-401E-42CD-8328-6B75E2D5B6CC}" type="slidenum">
              <a:rPr lang="en-US" altLang="en-US" smtClean="0">
                <a:solidFill>
                  <a:srgbClr val="898989"/>
                </a:solidFill>
              </a:rPr>
              <a:pPr algn="l" fontAlgn="base">
                <a:spcBef>
                  <a:spcPct val="0"/>
                </a:spcBef>
                <a:spcAft>
                  <a:spcPct val="0"/>
                </a:spcAft>
              </a:pPr>
              <a:t>27</a:t>
            </a:fld>
            <a:endParaRPr lang="en-US" altLang="en-US">
              <a:solidFill>
                <a:srgbClr val="898989"/>
              </a:solidFill>
            </a:endParaRPr>
          </a:p>
        </p:txBody>
      </p:sp>
    </p:spTree>
    <p:extLst>
      <p:ext uri="{BB962C8B-B14F-4D97-AF65-F5344CB8AC3E}">
        <p14:creationId xmlns:p14="http://schemas.microsoft.com/office/powerpoint/2010/main" val="654444019"/>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a:extLst>
              <a:ext uri="{FF2B5EF4-FFF2-40B4-BE49-F238E27FC236}">
                <a16:creationId xmlns:a16="http://schemas.microsoft.com/office/drawing/2014/main" id="{78F34B87-39B0-4742-9F3F-7F8C2EBA0B4A}"/>
              </a:ext>
            </a:extLst>
          </p:cNvPr>
          <p:cNvSpPr>
            <a:spLocks noChangeArrowheads="1"/>
          </p:cNvSpPr>
          <p:nvPr/>
        </p:nvSpPr>
        <p:spPr bwMode="auto">
          <a:xfrm>
            <a:off x="152400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72707" name="Rectangle 25">
            <a:extLst>
              <a:ext uri="{FF2B5EF4-FFF2-40B4-BE49-F238E27FC236}">
                <a16:creationId xmlns:a16="http://schemas.microsoft.com/office/drawing/2014/main" id="{66452099-4F65-4114-A2A1-0D7E3162B77A}"/>
              </a:ext>
            </a:extLst>
          </p:cNvPr>
          <p:cNvSpPr>
            <a:spLocks noChangeArrowheads="1"/>
          </p:cNvSpPr>
          <p:nvPr/>
        </p:nvSpPr>
        <p:spPr bwMode="auto">
          <a:xfrm>
            <a:off x="152400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nvGrpSpPr>
          <p:cNvPr id="72708" name="Group 44">
            <a:extLst>
              <a:ext uri="{FF2B5EF4-FFF2-40B4-BE49-F238E27FC236}">
                <a16:creationId xmlns:a16="http://schemas.microsoft.com/office/drawing/2014/main" id="{D697EAC7-F8F8-4E8D-90F7-B486FAE32FF1}"/>
              </a:ext>
            </a:extLst>
          </p:cNvPr>
          <p:cNvGrpSpPr>
            <a:grpSpLocks noChangeAspect="1"/>
          </p:cNvGrpSpPr>
          <p:nvPr/>
        </p:nvGrpSpPr>
        <p:grpSpPr bwMode="auto">
          <a:xfrm>
            <a:off x="2133600" y="1304925"/>
            <a:ext cx="8305800" cy="4248150"/>
            <a:chOff x="0" y="0"/>
            <a:chExt cx="8480" cy="5147"/>
          </a:xfrm>
        </p:grpSpPr>
        <p:sp>
          <p:nvSpPr>
            <p:cNvPr id="72711" name="AutoShape 24">
              <a:extLst>
                <a:ext uri="{FF2B5EF4-FFF2-40B4-BE49-F238E27FC236}">
                  <a16:creationId xmlns:a16="http://schemas.microsoft.com/office/drawing/2014/main" id="{41EDCDF4-A67A-4E8E-9509-14C3C9DFE473}"/>
                </a:ext>
              </a:extLst>
            </p:cNvPr>
            <p:cNvSpPr>
              <a:spLocks noChangeAspect="1" noChangeArrowheads="1" noTextEdit="1"/>
            </p:cNvSpPr>
            <p:nvPr/>
          </p:nvSpPr>
          <p:spPr bwMode="auto">
            <a:xfrm>
              <a:off x="0" y="0"/>
              <a:ext cx="7961" cy="5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2712" name="Rectangle 46">
              <a:extLst>
                <a:ext uri="{FF2B5EF4-FFF2-40B4-BE49-F238E27FC236}">
                  <a16:creationId xmlns:a16="http://schemas.microsoft.com/office/drawing/2014/main" id="{1370A0A1-394B-4751-88C0-22276778F8E0}"/>
                </a:ext>
              </a:extLst>
            </p:cNvPr>
            <p:cNvSpPr>
              <a:spLocks noChangeArrowheads="1"/>
            </p:cNvSpPr>
            <p:nvPr/>
          </p:nvSpPr>
          <p:spPr bwMode="auto">
            <a:xfrm>
              <a:off x="2871" y="313"/>
              <a:ext cx="563" cy="496"/>
            </a:xfrm>
            <a:prstGeom prst="rect">
              <a:avLst/>
            </a:prstGeom>
            <a:solidFill>
              <a:srgbClr val="FFFFFF"/>
            </a:solidFill>
            <a:ln w="9525">
              <a:solidFill>
                <a:schemeClr val="accent1"/>
              </a:solidFill>
              <a:miter lim="800000"/>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r>
                <a:rPr lang="en-US" altLang="en-US" sz="1400">
                  <a:latin typeface="Calibri" panose="020F0502020204030204" pitchFamily="34" charset="0"/>
                  <a:ea typeface="Calibri" panose="020F0502020204030204" pitchFamily="34" charset="0"/>
                  <a:cs typeface="Times New Roman" panose="02020603050405020304" pitchFamily="18" charset="0"/>
                </a:rPr>
                <a:t>PCP</a:t>
              </a:r>
              <a:endParaRPr lang="en-US" altLang="en-US" sz="1400">
                <a:ea typeface="Calibri" panose="020F0502020204030204" pitchFamily="34" charset="0"/>
                <a:cs typeface="Times New Roman" panose="02020603050405020304" pitchFamily="18" charset="0"/>
              </a:endParaRPr>
            </a:p>
          </p:txBody>
        </p:sp>
        <p:sp>
          <p:nvSpPr>
            <p:cNvPr id="72713" name="Rectangle 47">
              <a:extLst>
                <a:ext uri="{FF2B5EF4-FFF2-40B4-BE49-F238E27FC236}">
                  <a16:creationId xmlns:a16="http://schemas.microsoft.com/office/drawing/2014/main" id="{6AC8EF8A-13E6-49C9-AEB1-8F2F27D596B4}"/>
                </a:ext>
              </a:extLst>
            </p:cNvPr>
            <p:cNvSpPr>
              <a:spLocks noChangeArrowheads="1"/>
            </p:cNvSpPr>
            <p:nvPr/>
          </p:nvSpPr>
          <p:spPr bwMode="auto">
            <a:xfrm>
              <a:off x="5333" y="279"/>
              <a:ext cx="1806" cy="554"/>
            </a:xfrm>
            <a:prstGeom prst="rect">
              <a:avLst/>
            </a:prstGeom>
            <a:solidFill>
              <a:srgbClr val="FFFFFF"/>
            </a:solidFill>
            <a:ln w="9525">
              <a:solidFill>
                <a:schemeClr val="accent1"/>
              </a:solidFill>
              <a:miter lim="800000"/>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r>
                <a:rPr lang="en-US" altLang="en-US" sz="1400">
                  <a:latin typeface="Calibri" panose="020F0502020204030204" pitchFamily="34" charset="0"/>
                  <a:ea typeface="Calibri" panose="020F0502020204030204" pitchFamily="34" charset="0"/>
                  <a:cs typeface="Times New Roman" panose="02020603050405020304" pitchFamily="18" charset="0"/>
                </a:rPr>
                <a:t>Pharmacy Retailer</a:t>
              </a:r>
              <a:endParaRPr lang="en-US" altLang="en-US" sz="1400">
                <a:ea typeface="Calibri" panose="020F0502020204030204" pitchFamily="34" charset="0"/>
                <a:cs typeface="Times New Roman" panose="02020603050405020304" pitchFamily="18" charset="0"/>
              </a:endParaRPr>
            </a:p>
          </p:txBody>
        </p:sp>
        <p:cxnSp>
          <p:nvCxnSpPr>
            <p:cNvPr id="72714" name="AutoShape 20">
              <a:extLst>
                <a:ext uri="{FF2B5EF4-FFF2-40B4-BE49-F238E27FC236}">
                  <a16:creationId xmlns:a16="http://schemas.microsoft.com/office/drawing/2014/main" id="{DAE69314-D1B6-45A7-B116-A0EF9655AC50}"/>
                </a:ext>
              </a:extLst>
            </p:cNvPr>
            <p:cNvCxnSpPr>
              <a:cxnSpLocks noChangeShapeType="1"/>
            </p:cNvCxnSpPr>
            <p:nvPr/>
          </p:nvCxnSpPr>
          <p:spPr bwMode="auto">
            <a:xfrm>
              <a:off x="3615" y="555"/>
              <a:ext cx="1038" cy="1"/>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72715" name="AutoShape 19">
              <a:extLst>
                <a:ext uri="{FF2B5EF4-FFF2-40B4-BE49-F238E27FC236}">
                  <a16:creationId xmlns:a16="http://schemas.microsoft.com/office/drawing/2014/main" id="{8C112AD2-CFBE-4A0F-9C19-68694949A55C}"/>
                </a:ext>
              </a:extLst>
            </p:cNvPr>
            <p:cNvCxnSpPr>
              <a:cxnSpLocks noChangeShapeType="1"/>
            </p:cNvCxnSpPr>
            <p:nvPr/>
          </p:nvCxnSpPr>
          <p:spPr bwMode="auto">
            <a:xfrm>
              <a:off x="1823" y="543"/>
              <a:ext cx="928" cy="1"/>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72716" name="AutoShape 18">
              <a:extLst>
                <a:ext uri="{FF2B5EF4-FFF2-40B4-BE49-F238E27FC236}">
                  <a16:creationId xmlns:a16="http://schemas.microsoft.com/office/drawing/2014/main" id="{C16507E0-BDC9-4902-8252-F28149B3A82D}"/>
                </a:ext>
              </a:extLst>
            </p:cNvPr>
            <p:cNvCxnSpPr>
              <a:cxnSpLocks noChangeShapeType="1"/>
            </p:cNvCxnSpPr>
            <p:nvPr/>
          </p:nvCxnSpPr>
          <p:spPr bwMode="auto">
            <a:xfrm>
              <a:off x="6196" y="833"/>
              <a:ext cx="1" cy="566"/>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72717" name="AutoShape 17">
              <a:extLst>
                <a:ext uri="{FF2B5EF4-FFF2-40B4-BE49-F238E27FC236}">
                  <a16:creationId xmlns:a16="http://schemas.microsoft.com/office/drawing/2014/main" id="{C11531AC-B543-4A34-B556-6248E34D905D}"/>
                </a:ext>
              </a:extLst>
            </p:cNvPr>
            <p:cNvCxnSpPr>
              <a:cxnSpLocks noChangeShapeType="1"/>
            </p:cNvCxnSpPr>
            <p:nvPr/>
          </p:nvCxnSpPr>
          <p:spPr bwMode="auto">
            <a:xfrm>
              <a:off x="1263" y="762"/>
              <a:ext cx="3957" cy="1454"/>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sp>
          <p:nvSpPr>
            <p:cNvPr id="72718" name="Rectangle 52">
              <a:extLst>
                <a:ext uri="{FF2B5EF4-FFF2-40B4-BE49-F238E27FC236}">
                  <a16:creationId xmlns:a16="http://schemas.microsoft.com/office/drawing/2014/main" id="{03E46278-18F4-41AF-8623-6A96B2775397}"/>
                </a:ext>
              </a:extLst>
            </p:cNvPr>
            <p:cNvSpPr>
              <a:spLocks noChangeArrowheads="1"/>
            </p:cNvSpPr>
            <p:nvPr/>
          </p:nvSpPr>
          <p:spPr bwMode="auto">
            <a:xfrm>
              <a:off x="709" y="313"/>
              <a:ext cx="1108" cy="495"/>
            </a:xfrm>
            <a:prstGeom prst="rect">
              <a:avLst/>
            </a:prstGeom>
            <a:solidFill>
              <a:srgbClr val="FFFFFF"/>
            </a:solidFill>
            <a:ln w="9525">
              <a:solidFill>
                <a:schemeClr val="accent1"/>
              </a:solidFill>
              <a:miter lim="800000"/>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r>
                <a:rPr lang="en-US" altLang="en-US" sz="1400">
                  <a:latin typeface="Calibri" panose="020F0502020204030204" pitchFamily="34" charset="0"/>
                  <a:ea typeface="Calibri" panose="020F0502020204030204" pitchFamily="34" charset="0"/>
                  <a:cs typeface="Times New Roman" panose="02020603050405020304" pitchFamily="18" charset="0"/>
                </a:rPr>
                <a:t>Patient</a:t>
              </a:r>
              <a:endParaRPr lang="en-US" altLang="en-US" sz="1400">
                <a:ea typeface="Calibri" panose="020F0502020204030204" pitchFamily="34" charset="0"/>
                <a:cs typeface="Times New Roman" panose="02020603050405020304" pitchFamily="18" charset="0"/>
              </a:endParaRPr>
            </a:p>
          </p:txBody>
        </p:sp>
        <p:sp>
          <p:nvSpPr>
            <p:cNvPr id="72719" name="Rectangle 53">
              <a:extLst>
                <a:ext uri="{FF2B5EF4-FFF2-40B4-BE49-F238E27FC236}">
                  <a16:creationId xmlns:a16="http://schemas.microsoft.com/office/drawing/2014/main" id="{1BEA2978-974F-4713-8EF6-42485EDBCD2A}"/>
                </a:ext>
              </a:extLst>
            </p:cNvPr>
            <p:cNvSpPr>
              <a:spLocks noChangeArrowheads="1"/>
            </p:cNvSpPr>
            <p:nvPr/>
          </p:nvSpPr>
          <p:spPr bwMode="auto">
            <a:xfrm>
              <a:off x="5515" y="1387"/>
              <a:ext cx="1362" cy="288"/>
            </a:xfrm>
            <a:prstGeom prst="rect">
              <a:avLst/>
            </a:prstGeom>
            <a:solidFill>
              <a:srgbClr val="FFFFFF"/>
            </a:solidFill>
            <a:ln w="9525">
              <a:solidFill>
                <a:schemeClr val="accent1"/>
              </a:solidFill>
              <a:miter lim="800000"/>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r>
                <a:rPr lang="en-US" altLang="en-US" sz="1400">
                  <a:latin typeface="Calibri" panose="020F0502020204030204" pitchFamily="34" charset="0"/>
                  <a:ea typeface="Calibri" panose="020F0502020204030204" pitchFamily="34" charset="0"/>
                  <a:cs typeface="Times New Roman" panose="02020603050405020304" pitchFamily="18" charset="0"/>
                </a:rPr>
                <a:t>Fill/ Dispense</a:t>
              </a:r>
              <a:endParaRPr lang="en-US" altLang="en-US" sz="1400">
                <a:ea typeface="Calibri" panose="020F0502020204030204" pitchFamily="34" charset="0"/>
                <a:cs typeface="Times New Roman" panose="02020603050405020304" pitchFamily="18" charset="0"/>
              </a:endParaRPr>
            </a:p>
          </p:txBody>
        </p:sp>
        <p:sp>
          <p:nvSpPr>
            <p:cNvPr id="72720" name="Rectangle 54">
              <a:extLst>
                <a:ext uri="{FF2B5EF4-FFF2-40B4-BE49-F238E27FC236}">
                  <a16:creationId xmlns:a16="http://schemas.microsoft.com/office/drawing/2014/main" id="{5F71A7E5-0C60-4929-960B-B78B858DAA58}"/>
                </a:ext>
              </a:extLst>
            </p:cNvPr>
            <p:cNvSpPr>
              <a:spLocks noChangeArrowheads="1"/>
            </p:cNvSpPr>
            <p:nvPr/>
          </p:nvSpPr>
          <p:spPr bwMode="auto">
            <a:xfrm>
              <a:off x="6511" y="1743"/>
              <a:ext cx="1969" cy="94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r>
                <a:rPr lang="en-US" altLang="en-US" sz="1400">
                  <a:latin typeface="Calibri" panose="020F0502020204030204" pitchFamily="34" charset="0"/>
                  <a:ea typeface="Calibri" panose="020F0502020204030204" pitchFamily="34" charset="0"/>
                  <a:cs typeface="Times New Roman" panose="02020603050405020304" pitchFamily="18" charset="0"/>
                </a:rPr>
                <a:t>Show insurance card</a:t>
              </a:r>
              <a:endParaRPr lang="en-US" altLang="en-US" sz="1400">
                <a:ea typeface="Calibri" panose="020F0502020204030204" pitchFamily="34" charset="0"/>
                <a:cs typeface="Times New Roman" panose="02020603050405020304" pitchFamily="18" charset="0"/>
              </a:endParaRPr>
            </a:p>
            <a:p>
              <a:pPr eaLnBrk="1" hangingPunct="1"/>
              <a:r>
                <a:rPr lang="en-US" altLang="en-US" sz="1400">
                  <a:latin typeface="Calibri" panose="020F0502020204030204" pitchFamily="34" charset="0"/>
                  <a:ea typeface="Calibri" panose="020F0502020204030204" pitchFamily="34" charset="0"/>
                  <a:cs typeface="Times New Roman" panose="02020603050405020304" pitchFamily="18" charset="0"/>
                </a:rPr>
                <a:t>Copay, Deductible applied</a:t>
              </a:r>
              <a:endParaRPr lang="en-US" altLang="en-US" sz="1400">
                <a:ea typeface="Calibri" panose="020F0502020204030204" pitchFamily="34" charset="0"/>
                <a:cs typeface="Times New Roman" panose="02020603050405020304" pitchFamily="18" charset="0"/>
              </a:endParaRPr>
            </a:p>
          </p:txBody>
        </p:sp>
        <p:cxnSp>
          <p:nvCxnSpPr>
            <p:cNvPr id="72721" name="AutoShape 13">
              <a:extLst>
                <a:ext uri="{FF2B5EF4-FFF2-40B4-BE49-F238E27FC236}">
                  <a16:creationId xmlns:a16="http://schemas.microsoft.com/office/drawing/2014/main" id="{9B863BE0-EDF7-4AB1-824E-74C3D148F585}"/>
                </a:ext>
              </a:extLst>
            </p:cNvPr>
            <p:cNvCxnSpPr>
              <a:cxnSpLocks noChangeShapeType="1"/>
            </p:cNvCxnSpPr>
            <p:nvPr/>
          </p:nvCxnSpPr>
          <p:spPr bwMode="auto">
            <a:xfrm flipH="1">
              <a:off x="6206" y="1687"/>
              <a:ext cx="1" cy="2652"/>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sp>
          <p:nvSpPr>
            <p:cNvPr id="72722" name="Rectangle 56">
              <a:extLst>
                <a:ext uri="{FF2B5EF4-FFF2-40B4-BE49-F238E27FC236}">
                  <a16:creationId xmlns:a16="http://schemas.microsoft.com/office/drawing/2014/main" id="{4D26780F-55B2-42CC-9129-F6BB38B9DDA5}"/>
                </a:ext>
              </a:extLst>
            </p:cNvPr>
            <p:cNvSpPr>
              <a:spLocks noChangeArrowheads="1"/>
            </p:cNvSpPr>
            <p:nvPr/>
          </p:nvSpPr>
          <p:spPr bwMode="auto">
            <a:xfrm>
              <a:off x="0" y="2626"/>
              <a:ext cx="1263" cy="1355"/>
            </a:xfrm>
            <a:prstGeom prst="rect">
              <a:avLst/>
            </a:prstGeom>
            <a:solidFill>
              <a:srgbClr val="FFFFFF"/>
            </a:solidFill>
            <a:ln w="9525">
              <a:solidFill>
                <a:srgbClr val="000000"/>
              </a:solidFill>
              <a:miter lim="800000"/>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r>
                <a:rPr lang="en-US" altLang="en-US" sz="1400">
                  <a:latin typeface="Calibri" panose="020F0502020204030204" pitchFamily="34" charset="0"/>
                  <a:ea typeface="Calibri" panose="020F0502020204030204" pitchFamily="34" charset="0"/>
                  <a:cs typeface="Times New Roman" panose="02020603050405020304" pitchFamily="18" charset="0"/>
                </a:rPr>
                <a:t>Ins company</a:t>
              </a:r>
              <a:endParaRPr lang="en-US" altLang="en-US" sz="1400">
                <a:ea typeface="Calibri" panose="020F0502020204030204" pitchFamily="34" charset="0"/>
                <a:cs typeface="Times New Roman" panose="02020603050405020304" pitchFamily="18" charset="0"/>
              </a:endParaRPr>
            </a:p>
            <a:p>
              <a:pPr eaLnBrk="1" hangingPunct="1"/>
              <a:r>
                <a:rPr lang="en-US" altLang="en-US" sz="1400">
                  <a:latin typeface="Calibri" panose="020F0502020204030204" pitchFamily="34" charset="0"/>
                  <a:ea typeface="Calibri" panose="020F0502020204030204" pitchFamily="34" charset="0"/>
                  <a:cs typeface="Times New Roman" panose="02020603050405020304" pitchFamily="18" charset="0"/>
                </a:rPr>
                <a:t>Govt</a:t>
              </a:r>
              <a:endParaRPr lang="en-US" altLang="en-US" sz="1400">
                <a:ea typeface="Calibri" panose="020F0502020204030204" pitchFamily="34" charset="0"/>
                <a:cs typeface="Times New Roman" panose="02020603050405020304" pitchFamily="18" charset="0"/>
              </a:endParaRPr>
            </a:p>
            <a:p>
              <a:pPr eaLnBrk="1" hangingPunct="1"/>
              <a:r>
                <a:rPr lang="en-US" altLang="en-US" sz="1400">
                  <a:latin typeface="Calibri" panose="020F0502020204030204" pitchFamily="34" charset="0"/>
                  <a:ea typeface="Calibri" panose="020F0502020204030204" pitchFamily="34" charset="0"/>
                  <a:cs typeface="Times New Roman" panose="02020603050405020304" pitchFamily="18" charset="0"/>
                </a:rPr>
                <a:t>ASO</a:t>
              </a:r>
              <a:endParaRPr lang="en-US" altLang="en-US" sz="1400">
                <a:ea typeface="Calibri" panose="020F0502020204030204" pitchFamily="34" charset="0"/>
                <a:cs typeface="Times New Roman" panose="02020603050405020304" pitchFamily="18" charset="0"/>
              </a:endParaRPr>
            </a:p>
            <a:p>
              <a:pPr eaLnBrk="1" hangingPunct="1"/>
              <a:r>
                <a:rPr lang="en-US" altLang="en-US" sz="1400">
                  <a:latin typeface="Calibri" panose="020F0502020204030204" pitchFamily="34" charset="0"/>
                  <a:ea typeface="Calibri" panose="020F0502020204030204" pitchFamily="34" charset="0"/>
                  <a:cs typeface="Times New Roman" panose="02020603050405020304" pitchFamily="18" charset="0"/>
                </a:rPr>
                <a:t>TPA</a:t>
              </a:r>
              <a:endParaRPr lang="en-US" altLang="en-US" sz="1400">
                <a:ea typeface="Calibri" panose="020F0502020204030204" pitchFamily="34" charset="0"/>
                <a:cs typeface="Times New Roman" panose="02020603050405020304" pitchFamily="18" charset="0"/>
              </a:endParaRPr>
            </a:p>
            <a:p>
              <a:pPr eaLnBrk="1" hangingPunct="1"/>
              <a:r>
                <a:rPr lang="en-US" altLang="en-US" sz="1400">
                  <a:latin typeface="Calibri" panose="020F0502020204030204" pitchFamily="34" charset="0"/>
                  <a:ea typeface="Calibri" panose="020F0502020204030204" pitchFamily="34" charset="0"/>
                  <a:cs typeface="Times New Roman" panose="02020603050405020304" pitchFamily="18" charset="0"/>
                </a:rPr>
                <a:t>Employer</a:t>
              </a:r>
              <a:endParaRPr lang="en-US" altLang="en-US" sz="1400">
                <a:ea typeface="Calibri" panose="020F0502020204030204" pitchFamily="34" charset="0"/>
                <a:cs typeface="Times New Roman" panose="02020603050405020304" pitchFamily="18" charset="0"/>
              </a:endParaRPr>
            </a:p>
          </p:txBody>
        </p:sp>
        <p:sp>
          <p:nvSpPr>
            <p:cNvPr id="72723" name="Rectangle 57">
              <a:extLst>
                <a:ext uri="{FF2B5EF4-FFF2-40B4-BE49-F238E27FC236}">
                  <a16:creationId xmlns:a16="http://schemas.microsoft.com/office/drawing/2014/main" id="{98A1F8F9-0353-489F-957D-F699FE40D04D}"/>
                </a:ext>
              </a:extLst>
            </p:cNvPr>
            <p:cNvSpPr>
              <a:spLocks noChangeArrowheads="1"/>
            </p:cNvSpPr>
            <p:nvPr/>
          </p:nvSpPr>
          <p:spPr bwMode="auto">
            <a:xfrm>
              <a:off x="1074" y="1853"/>
              <a:ext cx="1548" cy="3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r>
                <a:rPr lang="en-US" altLang="en-US" sz="1100">
                  <a:latin typeface="Calibri" panose="020F0502020204030204" pitchFamily="34" charset="0"/>
                  <a:ea typeface="Calibri" panose="020F0502020204030204" pitchFamily="34" charset="0"/>
                  <a:cs typeface="Times New Roman" panose="02020603050405020304" pitchFamily="18" charset="0"/>
                </a:rPr>
                <a:t>Pay back to PBM</a:t>
              </a:r>
              <a:endParaRPr lang="en-US" altLang="en-US">
                <a:ea typeface="Calibri" panose="020F0502020204030204" pitchFamily="34" charset="0"/>
                <a:cs typeface="Times New Roman" panose="02020603050405020304" pitchFamily="18" charset="0"/>
              </a:endParaRPr>
            </a:p>
          </p:txBody>
        </p:sp>
        <p:sp>
          <p:nvSpPr>
            <p:cNvPr id="72724" name="Rectangle 58">
              <a:extLst>
                <a:ext uri="{FF2B5EF4-FFF2-40B4-BE49-F238E27FC236}">
                  <a16:creationId xmlns:a16="http://schemas.microsoft.com/office/drawing/2014/main" id="{EBD5A8A3-03DC-4A85-8CD8-5A708C4C2140}"/>
                </a:ext>
              </a:extLst>
            </p:cNvPr>
            <p:cNvSpPr>
              <a:spLocks noChangeArrowheads="1"/>
            </p:cNvSpPr>
            <p:nvPr/>
          </p:nvSpPr>
          <p:spPr bwMode="auto">
            <a:xfrm>
              <a:off x="5213" y="2689"/>
              <a:ext cx="2240" cy="845"/>
            </a:xfrm>
            <a:prstGeom prst="rect">
              <a:avLst/>
            </a:prstGeom>
            <a:solidFill>
              <a:srgbClr val="FFFFFF"/>
            </a:solidFill>
            <a:ln w="9525">
              <a:solidFill>
                <a:schemeClr val="accent1"/>
              </a:solidFill>
              <a:miter lim="800000"/>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r>
                <a:rPr lang="en-US" altLang="en-US" sz="1400">
                  <a:latin typeface="Calibri" panose="020F0502020204030204" pitchFamily="34" charset="0"/>
                  <a:ea typeface="Calibri" panose="020F0502020204030204" pitchFamily="34" charset="0"/>
                  <a:cs typeface="Times New Roman" panose="02020603050405020304" pitchFamily="18" charset="0"/>
                </a:rPr>
                <a:t>Retailer gives medicine to patient and sends record to PBM</a:t>
              </a:r>
              <a:endParaRPr lang="en-US" altLang="en-US" sz="1400">
                <a:ea typeface="Calibri" panose="020F0502020204030204" pitchFamily="34" charset="0"/>
                <a:cs typeface="Times New Roman" panose="02020603050405020304" pitchFamily="18" charset="0"/>
              </a:endParaRPr>
            </a:p>
          </p:txBody>
        </p:sp>
        <p:cxnSp>
          <p:nvCxnSpPr>
            <p:cNvPr id="72725" name="AutoShape 9">
              <a:extLst>
                <a:ext uri="{FF2B5EF4-FFF2-40B4-BE49-F238E27FC236}">
                  <a16:creationId xmlns:a16="http://schemas.microsoft.com/office/drawing/2014/main" id="{4FF3FEA8-11D1-49DA-B996-15B0EF71B97F}"/>
                </a:ext>
              </a:extLst>
            </p:cNvPr>
            <p:cNvCxnSpPr>
              <a:cxnSpLocks noChangeShapeType="1"/>
            </p:cNvCxnSpPr>
            <p:nvPr/>
          </p:nvCxnSpPr>
          <p:spPr bwMode="auto">
            <a:xfrm flipH="1">
              <a:off x="4250" y="3195"/>
              <a:ext cx="946" cy="1"/>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sp>
          <p:nvSpPr>
            <p:cNvPr id="72726" name="Rectangle 60">
              <a:extLst>
                <a:ext uri="{FF2B5EF4-FFF2-40B4-BE49-F238E27FC236}">
                  <a16:creationId xmlns:a16="http://schemas.microsoft.com/office/drawing/2014/main" id="{43AD0B16-8A08-4C28-86B0-7CCC35D84390}"/>
                </a:ext>
              </a:extLst>
            </p:cNvPr>
            <p:cNvSpPr>
              <a:spLocks noChangeArrowheads="1"/>
            </p:cNvSpPr>
            <p:nvPr/>
          </p:nvSpPr>
          <p:spPr bwMode="auto">
            <a:xfrm>
              <a:off x="4799" y="4387"/>
              <a:ext cx="2800" cy="403"/>
            </a:xfrm>
            <a:prstGeom prst="rect">
              <a:avLst/>
            </a:prstGeom>
            <a:solidFill>
              <a:srgbClr val="FFFFFF"/>
            </a:solidFill>
            <a:ln w="9525">
              <a:solidFill>
                <a:schemeClr val="accent1"/>
              </a:solidFill>
              <a:miter lim="800000"/>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r>
                <a:rPr lang="en-US" altLang="en-US" sz="1400">
                  <a:latin typeface="Calibri" panose="020F0502020204030204" pitchFamily="34" charset="0"/>
                  <a:ea typeface="Calibri" panose="020F0502020204030204" pitchFamily="34" charset="0"/>
                  <a:cs typeface="Times New Roman" panose="02020603050405020304" pitchFamily="18" charset="0"/>
                </a:rPr>
                <a:t>Get medicine with dose note</a:t>
              </a:r>
              <a:endParaRPr lang="en-US" altLang="en-US" sz="1400">
                <a:ea typeface="Calibri" panose="020F0502020204030204" pitchFamily="34" charset="0"/>
                <a:cs typeface="Times New Roman" panose="02020603050405020304" pitchFamily="18" charset="0"/>
              </a:endParaRPr>
            </a:p>
          </p:txBody>
        </p:sp>
        <p:sp>
          <p:nvSpPr>
            <p:cNvPr id="72727" name="Rectangle 61">
              <a:extLst>
                <a:ext uri="{FF2B5EF4-FFF2-40B4-BE49-F238E27FC236}">
                  <a16:creationId xmlns:a16="http://schemas.microsoft.com/office/drawing/2014/main" id="{F4F3F3DD-0341-4386-BA12-004798D7981F}"/>
                </a:ext>
              </a:extLst>
            </p:cNvPr>
            <p:cNvSpPr>
              <a:spLocks noChangeArrowheads="1"/>
            </p:cNvSpPr>
            <p:nvPr/>
          </p:nvSpPr>
          <p:spPr bwMode="auto">
            <a:xfrm>
              <a:off x="2356" y="2389"/>
              <a:ext cx="1894" cy="1592"/>
            </a:xfrm>
            <a:prstGeom prst="rect">
              <a:avLst/>
            </a:prstGeom>
            <a:solidFill>
              <a:srgbClr val="FFFFFF"/>
            </a:solidFill>
            <a:ln w="3175">
              <a:solidFill>
                <a:schemeClr val="accent1"/>
              </a:solidFill>
              <a:miter lim="800000"/>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r>
                <a:rPr lang="en-US" altLang="en-US" sz="1400">
                  <a:latin typeface="Calibri" panose="020F0502020204030204" pitchFamily="34" charset="0"/>
                  <a:ea typeface="Calibri" panose="020F0502020204030204" pitchFamily="34" charset="0"/>
                  <a:cs typeface="Times New Roman" panose="02020603050405020304" pitchFamily="18" charset="0"/>
                </a:rPr>
                <a:t>PBM/ Payer</a:t>
              </a:r>
              <a:endParaRPr lang="en-US" altLang="en-US" sz="1400">
                <a:ea typeface="Calibri" panose="020F0502020204030204" pitchFamily="34" charset="0"/>
                <a:cs typeface="Times New Roman" panose="02020603050405020304" pitchFamily="18" charset="0"/>
              </a:endParaRPr>
            </a:p>
            <a:p>
              <a:pPr eaLnBrk="1" hangingPunct="1"/>
              <a:r>
                <a:rPr lang="en-US" altLang="en-US" sz="1400">
                  <a:latin typeface="Calibri" panose="020F0502020204030204" pitchFamily="34" charset="0"/>
                  <a:ea typeface="Calibri" panose="020F0502020204030204" pitchFamily="34" charset="0"/>
                  <a:cs typeface="Times New Roman" panose="02020603050405020304" pitchFamily="18" charset="0"/>
                </a:rPr>
                <a:t>PBM pays the amount to retailer and sends the file/ dates to Payor</a:t>
              </a:r>
              <a:endParaRPr lang="en-US" altLang="en-US" sz="1400">
                <a:ea typeface="Calibri" panose="020F0502020204030204" pitchFamily="34" charset="0"/>
                <a:cs typeface="Times New Roman" panose="02020603050405020304" pitchFamily="18" charset="0"/>
              </a:endParaRPr>
            </a:p>
          </p:txBody>
        </p:sp>
        <p:cxnSp>
          <p:nvCxnSpPr>
            <p:cNvPr id="72728" name="AutoShape 5">
              <a:extLst>
                <a:ext uri="{FF2B5EF4-FFF2-40B4-BE49-F238E27FC236}">
                  <a16:creationId xmlns:a16="http://schemas.microsoft.com/office/drawing/2014/main" id="{A9577CD2-C7A0-4FBF-B0F5-A08233249FE8}"/>
                </a:ext>
              </a:extLst>
            </p:cNvPr>
            <p:cNvCxnSpPr>
              <a:cxnSpLocks noChangeShapeType="1"/>
            </p:cNvCxnSpPr>
            <p:nvPr/>
          </p:nvCxnSpPr>
          <p:spPr bwMode="auto">
            <a:xfrm flipH="1">
              <a:off x="1308" y="3219"/>
              <a:ext cx="1017" cy="1"/>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grpSp>
      <p:sp>
        <p:nvSpPr>
          <p:cNvPr id="72709" name="Rectangle 63">
            <a:extLst>
              <a:ext uri="{FF2B5EF4-FFF2-40B4-BE49-F238E27FC236}">
                <a16:creationId xmlns:a16="http://schemas.microsoft.com/office/drawing/2014/main" id="{24472D6A-A86C-4D4C-A0A4-1A7A1A8BACAC}"/>
              </a:ext>
            </a:extLst>
          </p:cNvPr>
          <p:cNvSpPr>
            <a:spLocks noChangeArrowheads="1"/>
          </p:cNvSpPr>
          <p:nvPr/>
        </p:nvSpPr>
        <p:spPr bwMode="auto">
          <a:xfrm>
            <a:off x="2057401" y="685800"/>
            <a:ext cx="2894013" cy="407988"/>
          </a:xfrm>
          <a:prstGeom prst="rect">
            <a:avLst/>
          </a:prstGeom>
          <a:solidFill>
            <a:srgbClr val="FFFFFF"/>
          </a:solidFill>
          <a:ln w="9525">
            <a:solidFill>
              <a:schemeClr val="accent1"/>
            </a:solidFill>
            <a:miter lim="800000"/>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r>
              <a:rPr lang="en-US" altLang="en-US" sz="2000" b="1">
                <a:latin typeface="Calibri" panose="020F0502020204030204" pitchFamily="34" charset="0"/>
                <a:cs typeface="Times New Roman" panose="02020603050405020304" pitchFamily="18" charset="0"/>
              </a:rPr>
              <a:t>Pharmacy claim process</a:t>
            </a:r>
            <a:endParaRPr lang="en-US" altLang="en-US" sz="2000" b="1"/>
          </a:p>
        </p:txBody>
      </p:sp>
      <p:cxnSp>
        <p:nvCxnSpPr>
          <p:cNvPr id="72710" name="AutoShape 20">
            <a:extLst>
              <a:ext uri="{FF2B5EF4-FFF2-40B4-BE49-F238E27FC236}">
                <a16:creationId xmlns:a16="http://schemas.microsoft.com/office/drawing/2014/main" id="{BFC3881E-6479-4537-8233-55A5F349AB17}"/>
              </a:ext>
            </a:extLst>
          </p:cNvPr>
          <p:cNvCxnSpPr>
            <a:cxnSpLocks noChangeShapeType="1"/>
          </p:cNvCxnSpPr>
          <p:nvPr/>
        </p:nvCxnSpPr>
        <p:spPr bwMode="auto">
          <a:xfrm>
            <a:off x="3657601" y="4191000"/>
            <a:ext cx="923925" cy="1588"/>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2688901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4">
            <a:extLst>
              <a:ext uri="{FF2B5EF4-FFF2-40B4-BE49-F238E27FC236}">
                <a16:creationId xmlns:a16="http://schemas.microsoft.com/office/drawing/2014/main" id="{B7D657DF-1909-4FED-BA93-8139C5A4336F}"/>
              </a:ext>
            </a:extLst>
          </p:cNvPr>
          <p:cNvSpPr>
            <a:spLocks noChangeArrowheads="1"/>
          </p:cNvSpPr>
          <p:nvPr/>
        </p:nvSpPr>
        <p:spPr bwMode="auto">
          <a:xfrm>
            <a:off x="1828801" y="6324600"/>
            <a:ext cx="1293813"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buFont typeface="Wingdings" panose="05000000000000000000" pitchFamily="2" charset="2"/>
              <a:buNone/>
            </a:pPr>
            <a:fld id="{0907A4CE-B156-4AF5-A38E-B2863BE40AAC}" type="datetime5">
              <a:rPr lang="en-US" altLang="en-US" sz="1100">
                <a:solidFill>
                  <a:schemeClr val="bg1"/>
                </a:solidFill>
              </a:rPr>
              <a:pPr eaLnBrk="1" hangingPunct="1">
                <a:buFont typeface="Wingdings" panose="05000000000000000000" pitchFamily="2" charset="2"/>
                <a:buNone/>
              </a:pPr>
              <a:t>19-Nov-21</a:t>
            </a:fld>
            <a:endParaRPr lang="en-US" altLang="en-US">
              <a:solidFill>
                <a:schemeClr val="bg1"/>
              </a:solidFill>
            </a:endParaRPr>
          </a:p>
        </p:txBody>
      </p:sp>
      <p:sp>
        <p:nvSpPr>
          <p:cNvPr id="74755" name="Footer Placeholder 10">
            <a:extLst>
              <a:ext uri="{FF2B5EF4-FFF2-40B4-BE49-F238E27FC236}">
                <a16:creationId xmlns:a16="http://schemas.microsoft.com/office/drawing/2014/main" id="{ED1E9C71-F4EE-4BA5-AB72-976123188A15}"/>
              </a:ext>
            </a:extLst>
          </p:cNvPr>
          <p:cNvSpPr>
            <a:spLocks noGrp="1"/>
          </p:cNvSpPr>
          <p:nvPr>
            <p:ph type="ftr" sz="quarter" idx="11"/>
          </p:nvPr>
        </p:nvSpPr>
        <p:spPr bwMode="auto">
          <a:xfrm>
            <a:off x="8077200" y="6332538"/>
            <a:ext cx="2133600" cy="4762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r" fontAlgn="base">
              <a:spcBef>
                <a:spcPct val="0"/>
              </a:spcBef>
              <a:spcAft>
                <a:spcPct val="0"/>
              </a:spcAft>
            </a:pPr>
            <a:r>
              <a:rPr lang="en-US" altLang="en-US">
                <a:solidFill>
                  <a:schemeClr val="bg1"/>
                </a:solidFill>
              </a:rPr>
              <a:t>©2008 D2HawkeyeServices, All Rights Reserved.</a:t>
            </a:r>
          </a:p>
        </p:txBody>
      </p:sp>
      <p:sp>
        <p:nvSpPr>
          <p:cNvPr id="74756" name="Slide Number Placeholder 9">
            <a:extLst>
              <a:ext uri="{FF2B5EF4-FFF2-40B4-BE49-F238E27FC236}">
                <a16:creationId xmlns:a16="http://schemas.microsoft.com/office/drawing/2014/main" id="{638A2A52-9627-4F57-81DB-31451A214FBF}"/>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fontAlgn="base">
              <a:spcBef>
                <a:spcPct val="0"/>
              </a:spcBef>
              <a:spcAft>
                <a:spcPct val="0"/>
              </a:spcAft>
            </a:pPr>
            <a:fld id="{8938A718-519E-4354-A753-59B6A784DDA2}" type="slidenum">
              <a:rPr lang="en-US" altLang="en-US" smtClean="0">
                <a:solidFill>
                  <a:srgbClr val="898989"/>
                </a:solidFill>
                <a:latin typeface="Calibri" panose="020F0502020204030204" pitchFamily="34" charset="0"/>
              </a:rPr>
              <a:pPr fontAlgn="base">
                <a:spcBef>
                  <a:spcPct val="0"/>
                </a:spcBef>
                <a:spcAft>
                  <a:spcPct val="0"/>
                </a:spcAft>
              </a:pPr>
              <a:t>29</a:t>
            </a:fld>
            <a:endParaRPr lang="en-US" altLang="en-US">
              <a:solidFill>
                <a:srgbClr val="898989"/>
              </a:solidFill>
              <a:latin typeface="Calibri" panose="020F0502020204030204" pitchFamily="34" charset="0"/>
            </a:endParaRPr>
          </a:p>
        </p:txBody>
      </p:sp>
      <p:pic>
        <p:nvPicPr>
          <p:cNvPr id="74757" name="Picture 2" descr="C:\Documents and Settings\ssangaraula\Desktop\Training\healthcare\cartoon1.jpg">
            <a:extLst>
              <a:ext uri="{FF2B5EF4-FFF2-40B4-BE49-F238E27FC236}">
                <a16:creationId xmlns:a16="http://schemas.microsoft.com/office/drawing/2014/main" id="{654E7207-793E-486F-92BF-BF63C5D5C3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228600"/>
            <a:ext cx="9144000" cy="662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31686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a:extLst>
              <a:ext uri="{FF2B5EF4-FFF2-40B4-BE49-F238E27FC236}">
                <a16:creationId xmlns:a16="http://schemas.microsoft.com/office/drawing/2014/main" id="{100BF5A0-C2BC-4991-A66C-0BB59F2B3071}"/>
              </a:ext>
            </a:extLst>
          </p:cNvPr>
          <p:cNvSpPr>
            <a:spLocks noGrp="1" noChangeArrowheads="1"/>
          </p:cNvSpPr>
          <p:nvPr>
            <p:ph type="title"/>
          </p:nvPr>
        </p:nvSpPr>
        <p:spPr/>
        <p:txBody>
          <a:bodyPr/>
          <a:lstStyle/>
          <a:p>
            <a:r>
              <a:rPr lang="en-US" altLang="en-US">
                <a:cs typeface="Times New Roman" panose="02020603050405020304" pitchFamily="18" charset="0"/>
              </a:rPr>
              <a:t>Facts and figures </a:t>
            </a:r>
          </a:p>
        </p:txBody>
      </p:sp>
      <p:sp>
        <p:nvSpPr>
          <p:cNvPr id="21507" name="Content Placeholder 2">
            <a:extLst>
              <a:ext uri="{FF2B5EF4-FFF2-40B4-BE49-F238E27FC236}">
                <a16:creationId xmlns:a16="http://schemas.microsoft.com/office/drawing/2014/main" id="{9DDBECE1-D3EF-451C-A6A6-A15423D57D4B}"/>
              </a:ext>
            </a:extLst>
          </p:cNvPr>
          <p:cNvSpPr>
            <a:spLocks noGrp="1" noChangeArrowheads="1"/>
          </p:cNvSpPr>
          <p:nvPr>
            <p:ph idx="1"/>
          </p:nvPr>
        </p:nvSpPr>
        <p:spPr bwMode="auto">
          <a:xfrm>
            <a:off x="2057400" y="1752601"/>
            <a:ext cx="8229600" cy="4716463"/>
          </a:xfrm>
        </p:spPr>
        <p:txBody>
          <a:bodyPr wrap="square" numCol="1" anchorCtr="0" compatLnSpc="1">
            <a:prstTxWarp prst="textNoShape">
              <a:avLst/>
            </a:prstTxWarp>
          </a:bodyPr>
          <a:lstStyle/>
          <a:p>
            <a:pPr>
              <a:buFont typeface="Wingdings" panose="05000000000000000000" pitchFamily="2" charset="2"/>
              <a:buChar char="q"/>
            </a:pPr>
            <a:r>
              <a:rPr lang="en-US" altLang="en-US">
                <a:latin typeface="Times New Roman" panose="02020603050405020304" pitchFamily="18" charset="0"/>
                <a:cs typeface="Times New Roman" panose="02020603050405020304" pitchFamily="18" charset="0"/>
              </a:rPr>
              <a:t>U.S. (308 Million) spends more on health care per person any other nation in the world.</a:t>
            </a:r>
          </a:p>
          <a:p>
            <a:pPr>
              <a:buFont typeface="Wingdings" panose="05000000000000000000" pitchFamily="2" charset="2"/>
              <a:buChar char="q"/>
            </a:pPr>
            <a:r>
              <a:rPr lang="en-US" altLang="en-US">
                <a:latin typeface="Times New Roman" panose="02020603050405020304" pitchFamily="18" charset="0"/>
                <a:cs typeface="Times New Roman" panose="02020603050405020304" pitchFamily="18" charset="0"/>
              </a:rPr>
              <a:t>National health spending reached $2.5 trillion in 2009, accounting for 17.6 percent of the gross domestic product (GDP).</a:t>
            </a:r>
          </a:p>
          <a:p>
            <a:pPr>
              <a:buFont typeface="Wingdings" panose="05000000000000000000" pitchFamily="2" charset="2"/>
              <a:buChar char="q"/>
            </a:pPr>
            <a:r>
              <a:rPr lang="en-US" altLang="en-US">
                <a:latin typeface="Times New Roman" panose="02020603050405020304" pitchFamily="18" charset="0"/>
                <a:cs typeface="Times New Roman" panose="02020603050405020304" pitchFamily="18" charset="0"/>
              </a:rPr>
              <a:t>By 2018, national health care expenditures are expected to reach $4.4 trillion—more than double 2007 spending.</a:t>
            </a:r>
          </a:p>
          <a:p>
            <a:pPr>
              <a:buFont typeface="Wingdings" panose="05000000000000000000" pitchFamily="2" charset="2"/>
              <a:buChar char="q"/>
            </a:pPr>
            <a:r>
              <a:rPr lang="en-US" altLang="en-US">
                <a:latin typeface="Times New Roman" panose="02020603050405020304" pitchFamily="18" charset="0"/>
                <a:cs typeface="Times New Roman" panose="02020603050405020304" pitchFamily="18" charset="0"/>
              </a:rPr>
              <a:t>Medicare spending is projected to grow 8.1% in 2008 and average 7.3% per year over the projection period.</a:t>
            </a:r>
          </a:p>
          <a:p>
            <a:pPr>
              <a:buFont typeface="Wingdings" panose="05000000000000000000" pitchFamily="2" charset="2"/>
              <a:buChar char="q"/>
            </a:pPr>
            <a:r>
              <a:rPr lang="en-US" altLang="en-US">
                <a:latin typeface="Times New Roman" panose="02020603050405020304" pitchFamily="18" charset="0"/>
                <a:cs typeface="Times New Roman" panose="02020603050405020304" pitchFamily="18" charset="0"/>
              </a:rPr>
              <a:t>Medicaid spending is projected to grow 6.9% in 2008 and average 8.4% per year over the projection period.</a:t>
            </a:r>
          </a:p>
          <a:p>
            <a:pPr>
              <a:buFont typeface="Wingdings" panose="05000000000000000000" pitchFamily="2" charset="2"/>
              <a:buChar char="q"/>
            </a:pPr>
            <a:r>
              <a:rPr lang="en-US" altLang="en-US">
                <a:latin typeface="Times New Roman" panose="02020603050405020304" pitchFamily="18" charset="0"/>
                <a:cs typeface="Times New Roman" panose="02020603050405020304" pitchFamily="18" charset="0"/>
              </a:rPr>
              <a:t>Private spending is projected to grow 5.3% in 2008 and average 5.3% per year over the projection period. </a:t>
            </a:r>
          </a:p>
          <a:p>
            <a:pPr>
              <a:buFont typeface="Wingdings" panose="05000000000000000000" pitchFamily="2" charset="2"/>
              <a:buNone/>
            </a:pPr>
            <a:r>
              <a:rPr lang="en-US" altLang="en-US" sz="1600">
                <a:latin typeface="Times New Roman" panose="02020603050405020304" pitchFamily="18" charset="0"/>
                <a:cs typeface="Times New Roman" panose="02020603050405020304" pitchFamily="18" charset="0"/>
              </a:rPr>
              <a:t>								</a:t>
            </a:r>
            <a:r>
              <a:rPr lang="en-US" altLang="en-US" sz="1200">
                <a:latin typeface="Times New Roman" panose="02020603050405020304" pitchFamily="18" charset="0"/>
                <a:cs typeface="Times New Roman" panose="02020603050405020304" pitchFamily="18" charset="0"/>
              </a:rPr>
              <a:t>SOURCE: WIKI </a:t>
            </a:r>
            <a:endParaRPr lang="en-US" altLang="en-US" sz="1600">
              <a:latin typeface="Times New Roman" panose="02020603050405020304" pitchFamily="18" charset="0"/>
              <a:cs typeface="Times New Roman" panose="02020603050405020304" pitchFamily="18" charset="0"/>
            </a:endParaRPr>
          </a:p>
          <a:p>
            <a:endParaRPr lang="en-US" altLang="en-US" sz="1600"/>
          </a:p>
        </p:txBody>
      </p:sp>
      <p:sp>
        <p:nvSpPr>
          <p:cNvPr id="21508" name="Slide Number Placeholder 6">
            <a:extLst>
              <a:ext uri="{FF2B5EF4-FFF2-40B4-BE49-F238E27FC236}">
                <a16:creationId xmlns:a16="http://schemas.microsoft.com/office/drawing/2014/main" id="{CE99A035-C045-4233-B81C-A4AB9FC3F79E}"/>
              </a:ext>
            </a:extLst>
          </p:cNvPr>
          <p:cNvSpPr>
            <a:spLocks noGrp="1"/>
          </p:cNvSpPr>
          <p:nvPr>
            <p:ph type="sldNum" sz="quarter" idx="12"/>
          </p:nvPr>
        </p:nvSpPr>
        <p:spPr bwMode="auto">
          <a:xfrm>
            <a:off x="5127626" y="6602414"/>
            <a:ext cx="1692275" cy="27463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l" fontAlgn="base">
              <a:spcBef>
                <a:spcPct val="0"/>
              </a:spcBef>
              <a:spcAft>
                <a:spcPct val="0"/>
              </a:spcAft>
            </a:pPr>
            <a:fld id="{E4B710B2-7864-439B-9F37-9F30C914DDF1}" type="slidenum">
              <a:rPr lang="en-US" altLang="en-US" smtClean="0">
                <a:solidFill>
                  <a:srgbClr val="898989"/>
                </a:solidFill>
              </a:rPr>
              <a:pPr algn="l" fontAlgn="base">
                <a:spcBef>
                  <a:spcPct val="0"/>
                </a:spcBef>
                <a:spcAft>
                  <a:spcPct val="0"/>
                </a:spcAft>
              </a:pPr>
              <a:t>3</a:t>
            </a:fld>
            <a:endParaRPr lang="en-US" altLang="en-US">
              <a:solidFill>
                <a:srgbClr val="898989"/>
              </a:solidFill>
            </a:endParaRPr>
          </a:p>
        </p:txBody>
      </p:sp>
    </p:spTree>
    <p:extLst>
      <p:ext uri="{BB962C8B-B14F-4D97-AF65-F5344CB8AC3E}">
        <p14:creationId xmlns:p14="http://schemas.microsoft.com/office/powerpoint/2010/main" val="4290604335"/>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Title 1">
            <a:extLst>
              <a:ext uri="{FF2B5EF4-FFF2-40B4-BE49-F238E27FC236}">
                <a16:creationId xmlns:a16="http://schemas.microsoft.com/office/drawing/2014/main" id="{97D6E8D4-85EA-419A-BB23-CFCD8A874DF1}"/>
              </a:ext>
            </a:extLst>
          </p:cNvPr>
          <p:cNvSpPr>
            <a:spLocks noGrp="1" noChangeArrowheads="1"/>
          </p:cNvSpPr>
          <p:nvPr>
            <p:ph type="title"/>
          </p:nvPr>
        </p:nvSpPr>
        <p:spPr/>
        <p:txBody>
          <a:bodyPr/>
          <a:lstStyle/>
          <a:p>
            <a:r>
              <a:rPr lang="en-US" altLang="en-US">
                <a:cs typeface="Times New Roman" panose="02020603050405020304" pitchFamily="18" charset="0"/>
              </a:rPr>
              <a:t>Types of Healthcare Plans</a:t>
            </a:r>
            <a:endParaRPr lang="en-US" altLang="en-US"/>
          </a:p>
        </p:txBody>
      </p:sp>
      <p:sp>
        <p:nvSpPr>
          <p:cNvPr id="76803" name="Content Placeholder 2">
            <a:extLst>
              <a:ext uri="{FF2B5EF4-FFF2-40B4-BE49-F238E27FC236}">
                <a16:creationId xmlns:a16="http://schemas.microsoft.com/office/drawing/2014/main" id="{62E32536-B66E-4BC4-85FF-B651AB5249AC}"/>
              </a:ext>
            </a:extLst>
          </p:cNvPr>
          <p:cNvSpPr>
            <a:spLocks noGrp="1" noChangeArrowheads="1"/>
          </p:cNvSpPr>
          <p:nvPr>
            <p:ph idx="1"/>
          </p:nvPr>
        </p:nvSpPr>
        <p:spPr bwMode="auto"/>
        <p:txBody>
          <a:bodyPr wrap="square" numCol="1" anchorCtr="0" compatLnSpc="1">
            <a:prstTxWarp prst="textNoShape">
              <a:avLst/>
            </a:prstTxWarp>
          </a:bodyPr>
          <a:lstStyle/>
          <a:p>
            <a:pPr>
              <a:spcAft>
                <a:spcPct val="0"/>
              </a:spcAft>
              <a:buFont typeface="Arial" panose="020B0604020202020204" pitchFamily="34" charset="0"/>
              <a:buNone/>
            </a:pPr>
            <a:r>
              <a:rPr lang="en-US" altLang="en-US">
                <a:latin typeface="Times New Roman" panose="02020603050405020304" pitchFamily="18" charset="0"/>
                <a:cs typeface="Times New Roman" panose="02020603050405020304" pitchFamily="18" charset="0"/>
              </a:rPr>
              <a:t>Indemnity Plan </a:t>
            </a:r>
          </a:p>
          <a:p>
            <a:pPr>
              <a:spcAft>
                <a:spcPct val="0"/>
              </a:spcAft>
              <a:buFont typeface="Arial" panose="020B0604020202020204" pitchFamily="34" charset="0"/>
              <a:buNone/>
            </a:pPr>
            <a:r>
              <a:rPr lang="en-US" altLang="en-US">
                <a:latin typeface="Times New Roman" panose="02020603050405020304" pitchFamily="18" charset="0"/>
                <a:cs typeface="Times New Roman" panose="02020603050405020304" pitchFamily="18" charset="0"/>
              </a:rPr>
              <a:t>Managed Care</a:t>
            </a:r>
          </a:p>
          <a:p>
            <a:pPr lvl="1">
              <a:spcAft>
                <a:spcPct val="0"/>
              </a:spcAft>
              <a:buFont typeface="Wingdings" panose="05000000000000000000" pitchFamily="2" charset="2"/>
              <a:buChar char="q"/>
            </a:pPr>
            <a:r>
              <a:rPr lang="en-US" altLang="en-US" sz="2000">
                <a:latin typeface="Times New Roman" panose="02020603050405020304" pitchFamily="18" charset="0"/>
                <a:cs typeface="Times New Roman" panose="02020603050405020304" pitchFamily="18" charset="0"/>
              </a:rPr>
              <a:t>Health Maintenance Organizations (HMOs) </a:t>
            </a:r>
          </a:p>
          <a:p>
            <a:pPr lvl="2">
              <a:spcAft>
                <a:spcPct val="0"/>
              </a:spcAft>
              <a:buFont typeface="Wingdings" panose="05000000000000000000" pitchFamily="2" charset="2"/>
              <a:buChar char="q"/>
            </a:pPr>
            <a:r>
              <a:rPr lang="en-US" altLang="en-US" sz="1600">
                <a:latin typeface="Times New Roman" panose="02020603050405020304" pitchFamily="18" charset="0"/>
                <a:cs typeface="Times New Roman" panose="02020603050405020304" pitchFamily="18" charset="0"/>
              </a:rPr>
              <a:t>Business arrangement between Doctors, hospitals, and insurers</a:t>
            </a:r>
          </a:p>
          <a:p>
            <a:pPr lvl="2">
              <a:spcAft>
                <a:spcPct val="0"/>
              </a:spcAft>
              <a:buFont typeface="Wingdings" panose="05000000000000000000" pitchFamily="2" charset="2"/>
              <a:buChar char="q"/>
            </a:pPr>
            <a:r>
              <a:rPr lang="en-US" altLang="en-US" sz="1600">
                <a:latin typeface="Times New Roman" panose="02020603050405020304" pitchFamily="18" charset="0"/>
                <a:cs typeface="Times New Roman" panose="02020603050405020304" pitchFamily="18" charset="0"/>
              </a:rPr>
              <a:t>medical treatment on a prepaid basis (</a:t>
            </a:r>
            <a:r>
              <a:rPr lang="en-US" altLang="en-US" sz="1600" b="1">
                <a:latin typeface="Times New Roman" panose="02020603050405020304" pitchFamily="18" charset="0"/>
                <a:cs typeface="Times New Roman" panose="02020603050405020304" pitchFamily="18" charset="0"/>
              </a:rPr>
              <a:t>flat rate each month</a:t>
            </a:r>
            <a:r>
              <a:rPr lang="en-US" altLang="en-US" sz="1600">
                <a:latin typeface="Times New Roman" panose="02020603050405020304" pitchFamily="18" charset="0"/>
                <a:cs typeface="Times New Roman" panose="02020603050405020304" pitchFamily="18" charset="0"/>
              </a:rPr>
              <a:t>)</a:t>
            </a:r>
          </a:p>
          <a:p>
            <a:pPr lvl="2">
              <a:spcAft>
                <a:spcPct val="0"/>
              </a:spcAft>
              <a:buFont typeface="Wingdings" panose="05000000000000000000" pitchFamily="2" charset="2"/>
              <a:buChar char="q"/>
            </a:pPr>
            <a:r>
              <a:rPr lang="en-US" altLang="en-US" sz="1600">
                <a:latin typeface="Times New Roman" panose="02020603050405020304" pitchFamily="18" charset="0"/>
                <a:cs typeface="Times New Roman" panose="02020603050405020304" pitchFamily="18" charset="0"/>
              </a:rPr>
              <a:t>Primary Care Physicians act as Medical Gatekeepers</a:t>
            </a:r>
          </a:p>
          <a:p>
            <a:pPr lvl="2">
              <a:spcAft>
                <a:spcPct val="0"/>
              </a:spcAft>
              <a:buFont typeface="Wingdings" panose="05000000000000000000" pitchFamily="2" charset="2"/>
              <a:buChar char="q"/>
            </a:pPr>
            <a:r>
              <a:rPr lang="en-US" altLang="en-US" sz="1600">
                <a:latin typeface="Times New Roman" panose="02020603050405020304" pitchFamily="18" charset="0"/>
                <a:cs typeface="Times New Roman" panose="02020603050405020304" pitchFamily="18" charset="0"/>
              </a:rPr>
              <a:t>they underwrite the risk of providing health care for a contract year (12 months). </a:t>
            </a:r>
          </a:p>
          <a:p>
            <a:pPr lvl="2">
              <a:spcAft>
                <a:spcPct val="0"/>
              </a:spcAft>
              <a:buFont typeface="Wingdings" panose="05000000000000000000" pitchFamily="2" charset="2"/>
              <a:buChar char="q"/>
            </a:pPr>
            <a:r>
              <a:rPr lang="en-US" altLang="en-US" sz="1600">
                <a:latin typeface="Times New Roman" panose="02020603050405020304" pitchFamily="18" charset="0"/>
                <a:cs typeface="Times New Roman" panose="02020603050405020304" pitchFamily="18" charset="0"/>
              </a:rPr>
              <a:t>Low out of pocket cost for individuals, focus on wellness and preventative care</a:t>
            </a:r>
          </a:p>
          <a:p>
            <a:pPr lvl="2">
              <a:spcAft>
                <a:spcPct val="0"/>
              </a:spcAft>
              <a:buFont typeface="Wingdings" panose="05000000000000000000" pitchFamily="2" charset="2"/>
              <a:buChar char="q"/>
            </a:pPr>
            <a:r>
              <a:rPr lang="en-US" altLang="en-US" sz="1600">
                <a:latin typeface="Times New Roman" panose="02020603050405020304" pitchFamily="18" charset="0"/>
                <a:cs typeface="Times New Roman" panose="02020603050405020304" pitchFamily="18" charset="0"/>
              </a:rPr>
              <a:t>Needs PCP referral</a:t>
            </a:r>
            <a:endParaRPr lang="en-US" altLang="en-US" sz="2000">
              <a:solidFill>
                <a:srgbClr val="FF0000"/>
              </a:solidFill>
              <a:latin typeface="Times New Roman" panose="02020603050405020304" pitchFamily="18" charset="0"/>
              <a:cs typeface="Times New Roman" panose="02020603050405020304" pitchFamily="18" charset="0"/>
            </a:endParaRPr>
          </a:p>
          <a:p>
            <a:pPr lvl="1">
              <a:spcAft>
                <a:spcPct val="0"/>
              </a:spcAft>
              <a:buFont typeface="Wingdings" panose="05000000000000000000" pitchFamily="2" charset="2"/>
              <a:buChar char="q"/>
            </a:pPr>
            <a:r>
              <a:rPr lang="en-US" altLang="en-US" sz="2000">
                <a:latin typeface="Times New Roman" panose="02020603050405020304" pitchFamily="18" charset="0"/>
                <a:cs typeface="Times New Roman" panose="02020603050405020304" pitchFamily="18" charset="0"/>
              </a:rPr>
              <a:t>Preferred Provider Organizations (PPOs)/Point of Service (POS)</a:t>
            </a:r>
          </a:p>
          <a:p>
            <a:pPr lvl="2">
              <a:spcAft>
                <a:spcPct val="0"/>
              </a:spcAft>
              <a:buFont typeface="Wingdings" panose="05000000000000000000" pitchFamily="2" charset="2"/>
              <a:buChar char="q"/>
            </a:pPr>
            <a:r>
              <a:rPr lang="en-US" altLang="en-US" sz="1600">
                <a:latin typeface="Times New Roman" panose="02020603050405020304" pitchFamily="18" charset="0"/>
                <a:cs typeface="Times New Roman" panose="02020603050405020304" pitchFamily="18" charset="0"/>
              </a:rPr>
              <a:t>Organizations in which insurers contract with a limited number of physicians  and hospitals  (“in network”) who agree to care for patients, usually on a discounted Fee-for-service basis.</a:t>
            </a:r>
          </a:p>
          <a:p>
            <a:pPr lvl="2">
              <a:spcAft>
                <a:spcPct val="0"/>
              </a:spcAft>
              <a:buFont typeface="Wingdings" panose="05000000000000000000" pitchFamily="2" charset="2"/>
              <a:buChar char="q"/>
            </a:pPr>
            <a:r>
              <a:rPr lang="en-US" altLang="en-US" sz="1600">
                <a:latin typeface="Times New Roman" panose="02020603050405020304" pitchFamily="18" charset="0"/>
                <a:cs typeface="Times New Roman" panose="02020603050405020304" pitchFamily="18" charset="0"/>
              </a:rPr>
              <a:t>Members have their choice of healthcare provider, but often pay more for using providers that are not contracted with the insurance company. (In and out of network )</a:t>
            </a:r>
          </a:p>
          <a:p>
            <a:pPr lvl="2">
              <a:spcAft>
                <a:spcPct val="0"/>
              </a:spcAft>
              <a:buFont typeface="Wingdings" panose="05000000000000000000" pitchFamily="2" charset="2"/>
              <a:buChar char="q"/>
            </a:pPr>
            <a:r>
              <a:rPr lang="en-US" altLang="en-US" sz="1600">
                <a:latin typeface="Times New Roman" panose="02020603050405020304" pitchFamily="18" charset="0"/>
                <a:cs typeface="Times New Roman" panose="02020603050405020304" pitchFamily="18" charset="0"/>
              </a:rPr>
              <a:t>No Need of  PCP referral</a:t>
            </a:r>
            <a:endParaRPr lang="en-US" altLang="en-US" sz="2000">
              <a:solidFill>
                <a:srgbClr val="FF0000"/>
              </a:solidFill>
              <a:latin typeface="Times New Roman" panose="02020603050405020304" pitchFamily="18" charset="0"/>
              <a:cs typeface="Times New Roman" panose="02020603050405020304" pitchFamily="18" charset="0"/>
            </a:endParaRPr>
          </a:p>
          <a:p>
            <a:pPr lvl="2">
              <a:spcAft>
                <a:spcPct val="0"/>
              </a:spcAft>
              <a:buFont typeface="Wingdings" panose="05000000000000000000" pitchFamily="2" charset="2"/>
              <a:buChar char="q"/>
            </a:pPr>
            <a:endParaRPr lang="en-US" altLang="en-US" sz="1600">
              <a:latin typeface="Times New Roman" panose="02020603050405020304" pitchFamily="18" charset="0"/>
              <a:cs typeface="Times New Roman" panose="02020603050405020304" pitchFamily="18" charset="0"/>
            </a:endParaRPr>
          </a:p>
          <a:p>
            <a:pPr lvl="2">
              <a:spcAft>
                <a:spcPct val="0"/>
              </a:spcAft>
              <a:buFont typeface="Wingdings" panose="05000000000000000000" pitchFamily="2" charset="2"/>
              <a:buChar char="q"/>
            </a:pPr>
            <a:endParaRPr lang="en-US" altLang="en-US" sz="1600">
              <a:latin typeface="Times New Roman" panose="02020603050405020304" pitchFamily="18" charset="0"/>
              <a:cs typeface="Times New Roman" panose="02020603050405020304" pitchFamily="18" charset="0"/>
            </a:endParaRPr>
          </a:p>
          <a:p>
            <a:pPr lvl="1">
              <a:spcAft>
                <a:spcPct val="0"/>
              </a:spcAft>
              <a:buFont typeface="Arial" panose="020B0604020202020204" pitchFamily="34" charset="0"/>
              <a:buNone/>
            </a:pPr>
            <a:endParaRPr lang="en-US" altLang="en-US" sz="2000">
              <a:latin typeface="Times New Roman" panose="02020603050405020304" pitchFamily="18" charset="0"/>
              <a:cs typeface="Times New Roman" panose="02020603050405020304" pitchFamily="18" charset="0"/>
            </a:endParaRPr>
          </a:p>
          <a:p>
            <a:pPr lvl="1">
              <a:spcAft>
                <a:spcPct val="0"/>
              </a:spcAft>
              <a:buFont typeface="Wingdings" panose="05000000000000000000" pitchFamily="2" charset="2"/>
              <a:buChar char="q"/>
            </a:pPr>
            <a:endParaRPr lang="en-US" altLang="en-US">
              <a:latin typeface="Times New Roman" panose="02020603050405020304" pitchFamily="18" charset="0"/>
              <a:cs typeface="Times New Roman" panose="02020603050405020304" pitchFamily="18" charset="0"/>
            </a:endParaRPr>
          </a:p>
          <a:p>
            <a:pPr lvl="1">
              <a:spcAft>
                <a:spcPct val="0"/>
              </a:spcAft>
              <a:buFont typeface="Wingdings" panose="05000000000000000000" pitchFamily="2" charset="2"/>
              <a:buChar char="q"/>
            </a:pPr>
            <a:endParaRPr lang="en-US" altLang="en-US">
              <a:latin typeface="Times New Roman" panose="02020603050405020304" pitchFamily="18" charset="0"/>
              <a:cs typeface="Times New Roman" panose="02020603050405020304" pitchFamily="18" charset="0"/>
            </a:endParaRPr>
          </a:p>
          <a:p>
            <a:pPr lvl="1">
              <a:spcAft>
                <a:spcPct val="0"/>
              </a:spcAft>
              <a:buFont typeface="Wingdings" panose="05000000000000000000" pitchFamily="2" charset="2"/>
              <a:buChar char="q"/>
            </a:pPr>
            <a:endParaRPr lang="en-US" altLang="en-US">
              <a:latin typeface="Times New Roman" panose="02020603050405020304" pitchFamily="18" charset="0"/>
              <a:cs typeface="Times New Roman" panose="02020603050405020304" pitchFamily="18" charset="0"/>
            </a:endParaRPr>
          </a:p>
          <a:p>
            <a:pPr lvl="1">
              <a:spcAft>
                <a:spcPct val="0"/>
              </a:spcAft>
              <a:buFont typeface="Wingdings" panose="05000000000000000000" pitchFamily="2" charset="2"/>
              <a:buChar char="q"/>
            </a:pPr>
            <a:endParaRPr lang="en-US" altLang="en-US">
              <a:latin typeface="Times New Roman" panose="02020603050405020304" pitchFamily="18" charset="0"/>
              <a:cs typeface="Times New Roman" panose="02020603050405020304" pitchFamily="18" charset="0"/>
            </a:endParaRPr>
          </a:p>
          <a:p>
            <a:pPr lvl="1">
              <a:spcAft>
                <a:spcPct val="0"/>
              </a:spcAft>
              <a:buFont typeface="Wingdings" panose="05000000000000000000" pitchFamily="2" charset="2"/>
              <a:buChar char="q"/>
            </a:pPr>
            <a:endParaRPr lang="en-US" altLang="en-US">
              <a:latin typeface="Times New Roman" panose="02020603050405020304" pitchFamily="18" charset="0"/>
              <a:cs typeface="Times New Roman" panose="02020603050405020304" pitchFamily="18" charset="0"/>
            </a:endParaRPr>
          </a:p>
          <a:p>
            <a:pPr lvl="1">
              <a:spcAft>
                <a:spcPct val="0"/>
              </a:spcAft>
            </a:pPr>
            <a:endParaRPr lang="en-US" altLang="en-US" b="1">
              <a:latin typeface="Times New Roman" panose="02020603050405020304" pitchFamily="18" charset="0"/>
              <a:cs typeface="Times New Roman" panose="02020603050405020304" pitchFamily="18" charset="0"/>
            </a:endParaRPr>
          </a:p>
          <a:p>
            <a:pPr>
              <a:spcAft>
                <a:spcPct val="0"/>
              </a:spcAft>
            </a:pPr>
            <a:endParaRPr lang="en-US" altLang="en-US"/>
          </a:p>
        </p:txBody>
      </p:sp>
      <p:sp>
        <p:nvSpPr>
          <p:cNvPr id="76804" name="Footer Placeholder 4">
            <a:extLst>
              <a:ext uri="{FF2B5EF4-FFF2-40B4-BE49-F238E27FC236}">
                <a16:creationId xmlns:a16="http://schemas.microsoft.com/office/drawing/2014/main" id="{A906E3E5-848C-443D-95AF-7674AAF819D0}"/>
              </a:ext>
            </a:extLst>
          </p:cNvPr>
          <p:cNvSpPr>
            <a:spLocks noGrp="1" noChangeArrowheads="1"/>
          </p:cNvSpPr>
          <p:nvPr>
            <p:ph type="ftr" sz="quarter" idx="11"/>
          </p:nvPr>
        </p:nvSpPr>
        <p:spPr bwMode="auto">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fontAlgn="base">
              <a:spcBef>
                <a:spcPct val="0"/>
              </a:spcBef>
              <a:spcAft>
                <a:spcPct val="0"/>
              </a:spcAft>
            </a:pPr>
            <a:r>
              <a:rPr lang="en-US" altLang="en-US"/>
              <a:t>© Verisk Health, Inc.</a:t>
            </a:r>
          </a:p>
        </p:txBody>
      </p:sp>
      <p:sp>
        <p:nvSpPr>
          <p:cNvPr id="76805" name="Slide Number Placeholder 3">
            <a:extLst>
              <a:ext uri="{FF2B5EF4-FFF2-40B4-BE49-F238E27FC236}">
                <a16:creationId xmlns:a16="http://schemas.microsoft.com/office/drawing/2014/main" id="{805D4D05-04F2-42FB-BB5B-239F4A3FD202}"/>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fontAlgn="base">
              <a:spcBef>
                <a:spcPct val="0"/>
              </a:spcBef>
              <a:spcAft>
                <a:spcPct val="0"/>
              </a:spcAft>
            </a:pPr>
            <a:fld id="{411663EA-C9AF-4DA3-98DC-C7B3EFF99B3C}" type="slidenum">
              <a:rPr lang="en-US" altLang="en-US" smtClean="0">
                <a:solidFill>
                  <a:srgbClr val="898989"/>
                </a:solidFill>
                <a:latin typeface="Calibri" panose="020F0502020204030204" pitchFamily="34" charset="0"/>
              </a:rPr>
              <a:pPr fontAlgn="base">
                <a:spcBef>
                  <a:spcPct val="0"/>
                </a:spcBef>
                <a:spcAft>
                  <a:spcPct val="0"/>
                </a:spcAft>
              </a:pPr>
              <a:t>30</a:t>
            </a:fld>
            <a:endParaRPr lang="en-US" altLang="en-US">
              <a:solidFill>
                <a:srgbClr val="898989"/>
              </a:solidFill>
              <a:latin typeface="Calibri" panose="020F0502020204030204" pitchFamily="34" charset="0"/>
            </a:endParaRPr>
          </a:p>
        </p:txBody>
      </p:sp>
    </p:spTree>
    <p:extLst>
      <p:ext uri="{BB962C8B-B14F-4D97-AF65-F5344CB8AC3E}">
        <p14:creationId xmlns:p14="http://schemas.microsoft.com/office/powerpoint/2010/main" val="24411772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Title 1">
            <a:extLst>
              <a:ext uri="{FF2B5EF4-FFF2-40B4-BE49-F238E27FC236}">
                <a16:creationId xmlns:a16="http://schemas.microsoft.com/office/drawing/2014/main" id="{42E2BB29-5522-4868-9E9A-2361CC3A9AD4}"/>
              </a:ext>
            </a:extLst>
          </p:cNvPr>
          <p:cNvSpPr>
            <a:spLocks noGrp="1" noChangeArrowheads="1"/>
          </p:cNvSpPr>
          <p:nvPr>
            <p:ph type="title"/>
          </p:nvPr>
        </p:nvSpPr>
        <p:spPr/>
        <p:txBody>
          <a:bodyPr/>
          <a:lstStyle/>
          <a:p>
            <a:r>
              <a:rPr lang="en-US" altLang="en-US">
                <a:latin typeface="Times New Roman" panose="02020603050405020304" pitchFamily="18" charset="0"/>
                <a:cs typeface="Times New Roman" panose="02020603050405020304" pitchFamily="18" charset="0"/>
              </a:rPr>
              <a:t>Our products</a:t>
            </a:r>
            <a:endParaRPr lang="en-US" altLang="en-US"/>
          </a:p>
        </p:txBody>
      </p:sp>
      <p:sp>
        <p:nvSpPr>
          <p:cNvPr id="6" name="Rectangle 3">
            <a:extLst>
              <a:ext uri="{FF2B5EF4-FFF2-40B4-BE49-F238E27FC236}">
                <a16:creationId xmlns:a16="http://schemas.microsoft.com/office/drawing/2014/main" id="{3415A5EB-D937-49B5-AB53-E4ED880DD521}"/>
              </a:ext>
            </a:extLst>
          </p:cNvPr>
          <p:cNvSpPr txBox="1">
            <a:spLocks noGrp="1" noChangeArrowheads="1"/>
          </p:cNvSpPr>
          <p:nvPr>
            <p:ph idx="1"/>
          </p:nvPr>
        </p:nvSpPr>
        <p:spPr>
          <a:xfrm>
            <a:off x="1752600" y="1905000"/>
            <a:ext cx="8686800" cy="3733800"/>
          </a:xfrm>
        </p:spPr>
        <p:txBody>
          <a:bodyPr>
            <a:normAutofit/>
          </a:bodyPr>
          <a:lstStyle/>
          <a:p>
            <a:pPr marL="646430" lvl="1" indent="-308610" fontAlgn="auto">
              <a:spcAft>
                <a:spcPts val="0"/>
              </a:spcAft>
              <a:buFont typeface="Wingdings" pitchFamily="2" charset="2"/>
              <a:buChar char="q"/>
              <a:defRPr/>
            </a:pPr>
            <a:r>
              <a:rPr lang="en-US" sz="2400" dirty="0">
                <a:solidFill>
                  <a:schemeClr val="accent1"/>
                </a:solidFill>
                <a:latin typeface="Times New Roman" pitchFamily="18" charset="0"/>
                <a:ea typeface="+mj-ea"/>
                <a:cs typeface="Times New Roman" pitchFamily="18" charset="0"/>
              </a:rPr>
              <a:t>Sightlines Medical Intelligence (MI)</a:t>
            </a:r>
          </a:p>
          <a:p>
            <a:pPr marL="646430" lvl="1" indent="-308610" fontAlgn="auto">
              <a:spcAft>
                <a:spcPts val="0"/>
              </a:spcAft>
              <a:buFont typeface="Wingdings" pitchFamily="2" charset="2"/>
              <a:buChar char="q"/>
              <a:defRPr/>
            </a:pPr>
            <a:r>
              <a:rPr lang="en-US" sz="2400" dirty="0">
                <a:solidFill>
                  <a:schemeClr val="accent1"/>
                </a:solidFill>
                <a:latin typeface="Times New Roman" pitchFamily="18" charset="0"/>
                <a:ea typeface="+mj-ea"/>
                <a:cs typeface="Times New Roman" pitchFamily="18" charset="0"/>
              </a:rPr>
              <a:t>Sightlines Enterprise Analytics (EA)</a:t>
            </a:r>
          </a:p>
          <a:p>
            <a:pPr marL="646430" lvl="1" indent="-308610" fontAlgn="auto">
              <a:spcAft>
                <a:spcPts val="0"/>
              </a:spcAft>
              <a:buFont typeface="Wingdings" pitchFamily="2" charset="2"/>
              <a:buChar char="q"/>
              <a:defRPr/>
            </a:pPr>
            <a:r>
              <a:rPr lang="en-US" sz="2400" dirty="0" err="1">
                <a:solidFill>
                  <a:schemeClr val="accent1"/>
                </a:solidFill>
                <a:latin typeface="Times New Roman" pitchFamily="18" charset="0"/>
                <a:ea typeface="+mj-ea"/>
                <a:cs typeface="Times New Roman" pitchFamily="18" charset="0"/>
              </a:rPr>
              <a:t>DxCG</a:t>
            </a:r>
            <a:r>
              <a:rPr lang="en-US" sz="2400" dirty="0">
                <a:solidFill>
                  <a:schemeClr val="accent1"/>
                </a:solidFill>
                <a:latin typeface="Times New Roman" pitchFamily="18" charset="0"/>
                <a:ea typeface="+mj-ea"/>
                <a:cs typeface="Times New Roman" pitchFamily="18" charset="0"/>
              </a:rPr>
              <a:t> Risk Solutions (</a:t>
            </a:r>
            <a:r>
              <a:rPr lang="en-US" sz="2400" dirty="0" err="1">
                <a:solidFill>
                  <a:schemeClr val="accent1"/>
                </a:solidFill>
                <a:latin typeface="Times New Roman" pitchFamily="18" charset="0"/>
                <a:ea typeface="+mj-ea"/>
                <a:cs typeface="Times New Roman" pitchFamily="18" charset="0"/>
              </a:rPr>
              <a:t>DxCG</a:t>
            </a:r>
            <a:r>
              <a:rPr lang="en-US" sz="2400" dirty="0">
                <a:solidFill>
                  <a:schemeClr val="accent1"/>
                </a:solidFill>
                <a:latin typeface="Times New Roman" pitchFamily="18" charset="0"/>
                <a:ea typeface="+mj-ea"/>
                <a:cs typeface="Times New Roman" pitchFamily="18" charset="0"/>
              </a:rPr>
              <a:t>)</a:t>
            </a:r>
          </a:p>
          <a:p>
            <a:pPr marL="646430" lvl="1" indent="-308610" fontAlgn="auto">
              <a:spcAft>
                <a:spcPts val="0"/>
              </a:spcAft>
              <a:buFont typeface="Wingdings" pitchFamily="2" charset="2"/>
              <a:buChar char="q"/>
              <a:defRPr/>
            </a:pPr>
            <a:r>
              <a:rPr lang="en-US" sz="2400" dirty="0">
                <a:solidFill>
                  <a:schemeClr val="accent1"/>
                </a:solidFill>
                <a:latin typeface="Times New Roman" pitchFamily="18" charset="0"/>
                <a:ea typeface="+mj-ea"/>
                <a:cs typeface="Times New Roman" pitchFamily="18" charset="0"/>
              </a:rPr>
              <a:t>Performance Measurement (PM)</a:t>
            </a:r>
          </a:p>
          <a:p>
            <a:pPr marL="646430" lvl="1" indent="-308610" fontAlgn="auto">
              <a:spcAft>
                <a:spcPts val="0"/>
              </a:spcAft>
              <a:buFont typeface="Arial" charset="0"/>
              <a:buChar char="–"/>
              <a:defRPr/>
            </a:pPr>
            <a:endParaRPr lang="en-US" sz="1600" dirty="0">
              <a:solidFill>
                <a:srgbClr val="00B0F0"/>
              </a:solidFill>
            </a:endParaRPr>
          </a:p>
        </p:txBody>
      </p:sp>
      <p:sp>
        <p:nvSpPr>
          <p:cNvPr id="78852" name="Footer Placeholder 4">
            <a:extLst>
              <a:ext uri="{FF2B5EF4-FFF2-40B4-BE49-F238E27FC236}">
                <a16:creationId xmlns:a16="http://schemas.microsoft.com/office/drawing/2014/main" id="{47B47A1C-9613-49B4-A6F9-BC6B0C68BA86}"/>
              </a:ext>
            </a:extLst>
          </p:cNvPr>
          <p:cNvSpPr>
            <a:spLocks noGrp="1" noChangeArrowheads="1"/>
          </p:cNvSpPr>
          <p:nvPr>
            <p:ph type="ftr" sz="quarter" idx="11"/>
          </p:nvPr>
        </p:nvSpPr>
        <p:spPr bwMode="auto">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fontAlgn="base">
              <a:spcBef>
                <a:spcPct val="0"/>
              </a:spcBef>
              <a:spcAft>
                <a:spcPct val="0"/>
              </a:spcAft>
            </a:pPr>
            <a:r>
              <a:rPr lang="en-US" altLang="en-US"/>
              <a:t>© Verisk Health, Inc.</a:t>
            </a:r>
          </a:p>
        </p:txBody>
      </p:sp>
      <p:sp>
        <p:nvSpPr>
          <p:cNvPr id="78853" name="Slide Number Placeholder 3">
            <a:extLst>
              <a:ext uri="{FF2B5EF4-FFF2-40B4-BE49-F238E27FC236}">
                <a16:creationId xmlns:a16="http://schemas.microsoft.com/office/drawing/2014/main" id="{1F15212C-818A-49DB-9BEA-1A8366800F02}"/>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fontAlgn="base">
              <a:spcBef>
                <a:spcPct val="0"/>
              </a:spcBef>
              <a:spcAft>
                <a:spcPct val="0"/>
              </a:spcAft>
            </a:pPr>
            <a:fld id="{CFD42B04-4E99-46C9-9F5A-807F4EE2A10B}" type="slidenum">
              <a:rPr lang="en-US" altLang="en-US" smtClean="0">
                <a:solidFill>
                  <a:srgbClr val="898989"/>
                </a:solidFill>
                <a:latin typeface="Calibri" panose="020F0502020204030204" pitchFamily="34" charset="0"/>
              </a:rPr>
              <a:pPr fontAlgn="base">
                <a:spcBef>
                  <a:spcPct val="0"/>
                </a:spcBef>
                <a:spcAft>
                  <a:spcPct val="0"/>
                </a:spcAft>
              </a:pPr>
              <a:t>31</a:t>
            </a:fld>
            <a:endParaRPr lang="en-US" altLang="en-US">
              <a:solidFill>
                <a:srgbClr val="898989"/>
              </a:solidFill>
              <a:latin typeface="Calibri" panose="020F0502020204030204" pitchFamily="34" charset="0"/>
            </a:endParaRPr>
          </a:p>
        </p:txBody>
      </p:sp>
    </p:spTree>
    <p:extLst>
      <p:ext uri="{BB962C8B-B14F-4D97-AF65-F5344CB8AC3E}">
        <p14:creationId xmlns:p14="http://schemas.microsoft.com/office/powerpoint/2010/main" val="346270337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a:extLst>
              <a:ext uri="{FF2B5EF4-FFF2-40B4-BE49-F238E27FC236}">
                <a16:creationId xmlns:a16="http://schemas.microsoft.com/office/drawing/2014/main" id="{CD0816ED-B5BC-4C55-B57F-B7942FDD543D}"/>
              </a:ext>
            </a:extLst>
          </p:cNvPr>
          <p:cNvSpPr>
            <a:spLocks noGrp="1" noChangeArrowheads="1"/>
          </p:cNvSpPr>
          <p:nvPr>
            <p:ph type="title"/>
          </p:nvPr>
        </p:nvSpPr>
        <p:spPr/>
        <p:txBody>
          <a:bodyPr/>
          <a:lstStyle/>
          <a:p>
            <a:r>
              <a:rPr lang="en-US" altLang="en-US">
                <a:latin typeface="Times New Roman" panose="02020603050405020304" pitchFamily="18" charset="0"/>
                <a:cs typeface="Times New Roman" panose="02020603050405020304" pitchFamily="18" charset="0"/>
              </a:rPr>
              <a:t>Our Customers</a:t>
            </a:r>
          </a:p>
        </p:txBody>
      </p:sp>
      <p:sp>
        <p:nvSpPr>
          <p:cNvPr id="79875" name="Rectangle 3">
            <a:extLst>
              <a:ext uri="{FF2B5EF4-FFF2-40B4-BE49-F238E27FC236}">
                <a16:creationId xmlns:a16="http://schemas.microsoft.com/office/drawing/2014/main" id="{4A77365C-EC39-484B-A1A3-34AD90DC5248}"/>
              </a:ext>
            </a:extLst>
          </p:cNvPr>
          <p:cNvSpPr>
            <a:spLocks noGrp="1" noChangeArrowheads="1"/>
          </p:cNvSpPr>
          <p:nvPr>
            <p:ph idx="1"/>
          </p:nvPr>
        </p:nvSpPr>
        <p:spPr bwMode="auto">
          <a:xfrm>
            <a:off x="1371600" y="1695450"/>
            <a:ext cx="9067800" cy="3790950"/>
          </a:xfrm>
        </p:spPr>
        <p:txBody>
          <a:bodyPr wrap="square" numCol="1" anchorCtr="0" compatLnSpc="1">
            <a:prstTxWarp prst="textNoShape">
              <a:avLst/>
            </a:prstTxWarp>
          </a:bodyPr>
          <a:lstStyle/>
          <a:p>
            <a:pPr lvl="1"/>
            <a:r>
              <a:rPr lang="en-US" altLang="en-US" sz="1600"/>
              <a:t>Brokers and Consultants (Eg. Locton, AON, AdvisoryBoard, Mercer, IWS) </a:t>
            </a:r>
          </a:p>
          <a:p>
            <a:pPr lvl="1"/>
            <a:r>
              <a:rPr lang="en-US" altLang="en-US" sz="1600"/>
              <a:t>Health Plans (Eg. Blue Shield of California, Health Net, Tufts Health Plan, WellCare, Network HP, Community Care Partners)</a:t>
            </a:r>
          </a:p>
          <a:p>
            <a:pPr lvl="1"/>
            <a:r>
              <a:rPr lang="en-US" altLang="en-US" sz="1600"/>
              <a:t>Self-Funded Employer Groups (Eg. Walmart, Accenture, Shaw industries, MPTN, Smith Group of America), prospective for future.</a:t>
            </a:r>
          </a:p>
          <a:p>
            <a:pPr lvl="1"/>
            <a:r>
              <a:rPr lang="en-US" altLang="en-US" sz="1600"/>
              <a:t>CM, DM (Eg. HealthWays, Nurture, US Preventive, Pfizer Health,) </a:t>
            </a:r>
          </a:p>
          <a:p>
            <a:pPr lvl="1"/>
            <a:r>
              <a:rPr lang="en-US" altLang="en-US" sz="1600"/>
              <a:t>Physician Organizations/Provider Groups.  (Eg. Mount Auburn, IPA, Atrius, JSA, CDPHP)</a:t>
            </a:r>
          </a:p>
          <a:p>
            <a:pPr lvl="1"/>
            <a:r>
              <a:rPr lang="en-US" altLang="en-US" sz="1600"/>
              <a:t>TPA (Eg. Coresource, Wells fargo, Web TPA, HPI). </a:t>
            </a:r>
          </a:p>
          <a:p>
            <a:pPr lvl="1"/>
            <a:r>
              <a:rPr lang="en-US" altLang="en-US" sz="1600"/>
              <a:t>State Governments (Prospective)  (eg. State of Massachusetts)</a:t>
            </a:r>
          </a:p>
          <a:p>
            <a:pPr lvl="1"/>
            <a:r>
              <a:rPr lang="en-US" altLang="en-US" sz="1600"/>
              <a:t>Stop loss carriers (Eg Sunlife) . </a:t>
            </a:r>
          </a:p>
          <a:p>
            <a:pPr lvl="1"/>
            <a:r>
              <a:rPr lang="en-US" altLang="en-US" sz="1600"/>
              <a:t>PBM, ASO</a:t>
            </a:r>
          </a:p>
          <a:p>
            <a:pPr lvl="1">
              <a:buFont typeface="Arial" panose="020B0604020202020204" pitchFamily="34" charset="0"/>
              <a:buNone/>
            </a:pPr>
            <a:r>
              <a:rPr lang="en-US" altLang="en-US" sz="1600" b="1" i="1">
                <a:latin typeface="Times New Roman" panose="02020603050405020304" pitchFamily="18" charset="0"/>
                <a:cs typeface="Times New Roman" panose="02020603050405020304" pitchFamily="18" charset="0"/>
              </a:rPr>
              <a:t>Note: There are other players like hospitals , medical device companies, pharmaceutical companies in USHC but VH does not sell to these types of players (now).</a:t>
            </a:r>
            <a:endParaRPr lang="en-US" altLang="en-US" b="1" i="1">
              <a:latin typeface="Times New Roman" panose="02020603050405020304" pitchFamily="18" charset="0"/>
              <a:cs typeface="Times New Roman" panose="02020603050405020304" pitchFamily="18" charset="0"/>
            </a:endParaRPr>
          </a:p>
          <a:p>
            <a:pPr lvl="1"/>
            <a:endParaRPr lang="en-US" altLang="en-US" sz="2400" b="1">
              <a:latin typeface="Times New Roman" panose="02020603050405020304" pitchFamily="18" charset="0"/>
              <a:cs typeface="Times New Roman" panose="02020603050405020304" pitchFamily="18" charset="0"/>
            </a:endParaRPr>
          </a:p>
          <a:p>
            <a:pPr lvl="1"/>
            <a:endParaRPr lang="en-US" altLang="en-US" b="1">
              <a:latin typeface="Times New Roman" panose="02020603050405020304" pitchFamily="18" charset="0"/>
              <a:cs typeface="Times New Roman" panose="02020603050405020304" pitchFamily="18" charset="0"/>
            </a:endParaRPr>
          </a:p>
        </p:txBody>
      </p:sp>
      <p:sp>
        <p:nvSpPr>
          <p:cNvPr id="79876" name="Slide Number Placeholder 9">
            <a:extLst>
              <a:ext uri="{FF2B5EF4-FFF2-40B4-BE49-F238E27FC236}">
                <a16:creationId xmlns:a16="http://schemas.microsoft.com/office/drawing/2014/main" id="{5704CF43-3D9F-4781-A99D-216EDF2F1CD9}"/>
              </a:ext>
            </a:extLst>
          </p:cNvPr>
          <p:cNvSpPr>
            <a:spLocks noGrp="1"/>
          </p:cNvSpPr>
          <p:nvPr>
            <p:ph type="sldNum" sz="quarter" idx="12"/>
          </p:nvPr>
        </p:nvSpPr>
        <p:spPr bwMode="auto">
          <a:xfrm>
            <a:off x="5127626" y="6602414"/>
            <a:ext cx="1692275" cy="27463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l" fontAlgn="base">
              <a:spcBef>
                <a:spcPct val="0"/>
              </a:spcBef>
              <a:spcAft>
                <a:spcPct val="0"/>
              </a:spcAft>
            </a:pPr>
            <a:fld id="{7AB137B1-E8D1-4D24-8AD4-E37BCFB8EFA9}" type="slidenum">
              <a:rPr lang="en-US" altLang="en-US" smtClean="0">
                <a:solidFill>
                  <a:srgbClr val="898989"/>
                </a:solidFill>
              </a:rPr>
              <a:pPr algn="l" fontAlgn="base">
                <a:spcBef>
                  <a:spcPct val="0"/>
                </a:spcBef>
                <a:spcAft>
                  <a:spcPct val="0"/>
                </a:spcAft>
              </a:pPr>
              <a:t>32</a:t>
            </a:fld>
            <a:endParaRPr lang="en-US" altLang="en-US">
              <a:solidFill>
                <a:srgbClr val="898989"/>
              </a:solidFill>
            </a:endParaRPr>
          </a:p>
        </p:txBody>
      </p:sp>
      <p:sp>
        <p:nvSpPr>
          <p:cNvPr id="79877" name="Rectangle 4">
            <a:extLst>
              <a:ext uri="{FF2B5EF4-FFF2-40B4-BE49-F238E27FC236}">
                <a16:creationId xmlns:a16="http://schemas.microsoft.com/office/drawing/2014/main" id="{239E2674-3F93-4255-8171-327C7515DD50}"/>
              </a:ext>
            </a:extLst>
          </p:cNvPr>
          <p:cNvSpPr>
            <a:spLocks noChangeArrowheads="1"/>
          </p:cNvSpPr>
          <p:nvPr/>
        </p:nvSpPr>
        <p:spPr bwMode="auto">
          <a:xfrm>
            <a:off x="1828801" y="6324600"/>
            <a:ext cx="1293813"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buFont typeface="Wingdings" panose="05000000000000000000" pitchFamily="2" charset="2"/>
              <a:buNone/>
            </a:pPr>
            <a:fld id="{91AF4018-7273-41B8-AB7D-AD7ADCA54C43}" type="datetime5">
              <a:rPr lang="en-US" altLang="en-US" sz="1100">
                <a:solidFill>
                  <a:schemeClr val="bg1"/>
                </a:solidFill>
              </a:rPr>
              <a:pPr eaLnBrk="1" hangingPunct="1">
                <a:buFont typeface="Wingdings" panose="05000000000000000000" pitchFamily="2" charset="2"/>
                <a:buNone/>
              </a:pPr>
              <a:t>19-Nov-21</a:t>
            </a:fld>
            <a:endParaRPr lang="en-US" altLang="en-US">
              <a:solidFill>
                <a:schemeClr val="bg1"/>
              </a:solidFill>
            </a:endParaRPr>
          </a:p>
        </p:txBody>
      </p:sp>
    </p:spTree>
    <p:extLst>
      <p:ext uri="{BB962C8B-B14F-4D97-AF65-F5344CB8AC3E}">
        <p14:creationId xmlns:p14="http://schemas.microsoft.com/office/powerpoint/2010/main" val="228737478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Title 1">
            <a:extLst>
              <a:ext uri="{FF2B5EF4-FFF2-40B4-BE49-F238E27FC236}">
                <a16:creationId xmlns:a16="http://schemas.microsoft.com/office/drawing/2014/main" id="{088CB9A0-3A31-4EAD-9053-F41AF560117B}"/>
              </a:ext>
            </a:extLst>
          </p:cNvPr>
          <p:cNvSpPr>
            <a:spLocks noGrp="1" noChangeArrowheads="1"/>
          </p:cNvSpPr>
          <p:nvPr>
            <p:ph type="title"/>
          </p:nvPr>
        </p:nvSpPr>
        <p:spPr/>
        <p:txBody>
          <a:bodyPr/>
          <a:lstStyle/>
          <a:p>
            <a:r>
              <a:rPr lang="en-US" altLang="en-US">
                <a:latin typeface="Times New Roman" panose="02020603050405020304" pitchFamily="18" charset="0"/>
                <a:cs typeface="Times New Roman" panose="02020603050405020304" pitchFamily="18" charset="0"/>
              </a:rPr>
              <a:t>Players in the market - I</a:t>
            </a:r>
            <a:endParaRPr lang="en-US" altLang="en-US"/>
          </a:p>
        </p:txBody>
      </p:sp>
      <p:sp>
        <p:nvSpPr>
          <p:cNvPr id="81923" name="Content Placeholder 2">
            <a:extLst>
              <a:ext uri="{FF2B5EF4-FFF2-40B4-BE49-F238E27FC236}">
                <a16:creationId xmlns:a16="http://schemas.microsoft.com/office/drawing/2014/main" id="{94C03FEF-87EE-4334-A1DF-51E01C192A73}"/>
              </a:ext>
            </a:extLst>
          </p:cNvPr>
          <p:cNvSpPr>
            <a:spLocks noGrp="1" noChangeArrowheads="1"/>
          </p:cNvSpPr>
          <p:nvPr>
            <p:ph idx="1"/>
          </p:nvPr>
        </p:nvSpPr>
        <p:spPr bwMode="auto"/>
        <p:txBody>
          <a:bodyPr wrap="square" numCol="1" anchorCtr="0" compatLnSpc="1">
            <a:prstTxWarp prst="textNoShape">
              <a:avLst/>
            </a:prstTxWarp>
          </a:bodyPr>
          <a:lstStyle/>
          <a:p>
            <a:pPr>
              <a:buFont typeface="Wingdings" panose="05000000000000000000" pitchFamily="2" charset="2"/>
              <a:buChar char="q"/>
            </a:pPr>
            <a:endParaRPr lang="en-US" altLang="en-US" sz="2400">
              <a:latin typeface="Times New Roman" panose="02020603050405020304" pitchFamily="18" charset="0"/>
              <a:cs typeface="Times New Roman" panose="02020603050405020304" pitchFamily="18" charset="0"/>
            </a:endParaRPr>
          </a:p>
          <a:p>
            <a:pPr>
              <a:buFont typeface="Wingdings" panose="05000000000000000000" pitchFamily="2" charset="2"/>
              <a:buChar char="q"/>
            </a:pPr>
            <a:r>
              <a:rPr lang="en-US" altLang="en-US" sz="2400">
                <a:latin typeface="Times New Roman" panose="02020603050405020304" pitchFamily="18" charset="0"/>
                <a:cs typeface="Times New Roman" panose="02020603050405020304" pitchFamily="18" charset="0"/>
              </a:rPr>
              <a:t>Brokers and Consultants</a:t>
            </a:r>
          </a:p>
          <a:p>
            <a:pPr lvl="1">
              <a:buFont typeface="Wingdings" panose="05000000000000000000" pitchFamily="2" charset="2"/>
              <a:buChar char="q"/>
            </a:pPr>
            <a:r>
              <a:rPr lang="en-US" altLang="en-US" sz="2000">
                <a:latin typeface="Times New Roman" panose="02020603050405020304" pitchFamily="18" charset="0"/>
                <a:cs typeface="Times New Roman" panose="02020603050405020304" pitchFamily="18" charset="0"/>
              </a:rPr>
              <a:t>Brokers and consultants </a:t>
            </a:r>
            <a:r>
              <a:rPr lang="en-US" altLang="en-US" sz="2000" b="1">
                <a:latin typeface="Times New Roman" panose="02020603050405020304" pitchFamily="18" charset="0"/>
                <a:cs typeface="Times New Roman" panose="02020603050405020304" pitchFamily="18" charset="0"/>
              </a:rPr>
              <a:t>advise companies that purchase health care coverage for their employees</a:t>
            </a:r>
            <a:r>
              <a:rPr lang="en-US" altLang="en-US" sz="2000">
                <a:latin typeface="Times New Roman" panose="02020603050405020304" pitchFamily="18" charset="0"/>
                <a:cs typeface="Times New Roman" panose="02020603050405020304" pitchFamily="18" charset="0"/>
              </a:rPr>
              <a:t>. Not all companies employ consultants to assist them. Brokers and consultants earn their revenue by getting a commission on the final sale of the selected coverage the client purchases, whether health plans or self-funded. </a:t>
            </a:r>
          </a:p>
          <a:p>
            <a:pPr>
              <a:buFont typeface="Wingdings" panose="05000000000000000000" pitchFamily="2" charset="2"/>
              <a:buNone/>
            </a:pPr>
            <a:r>
              <a:rPr lang="en-US" altLang="en-US" sz="2000" i="1">
                <a:latin typeface="Times New Roman" panose="02020603050405020304" pitchFamily="18" charset="0"/>
                <a:cs typeface="Times New Roman" panose="02020603050405020304" pitchFamily="18" charset="0"/>
              </a:rPr>
              <a:t>Market Profile</a:t>
            </a:r>
          </a:p>
          <a:p>
            <a:pPr lvl="1">
              <a:buFont typeface="Arial" panose="020B0604020202020204" pitchFamily="34" charset="0"/>
              <a:buChar char="–"/>
            </a:pPr>
            <a:r>
              <a:rPr lang="en-US" altLang="en-US" sz="2000">
                <a:latin typeface="Times New Roman" panose="02020603050405020304" pitchFamily="18" charset="0"/>
                <a:cs typeface="Times New Roman" panose="02020603050405020304" pitchFamily="18" charset="0"/>
              </a:rPr>
              <a:t>Current Clients: AON, Lockton,  </a:t>
            </a:r>
          </a:p>
          <a:p>
            <a:pPr lvl="1">
              <a:buFont typeface="Arial" panose="020B0604020202020204" pitchFamily="34" charset="0"/>
              <a:buChar char="–"/>
            </a:pPr>
            <a:r>
              <a:rPr lang="en-US" altLang="en-US" sz="2000">
                <a:latin typeface="Times New Roman" panose="02020603050405020304" pitchFamily="18" charset="0"/>
                <a:cs typeface="Times New Roman" panose="02020603050405020304" pitchFamily="18" charset="0"/>
              </a:rPr>
              <a:t>Competitors: Ingenix, Zywave, Thomson (Medstat)</a:t>
            </a:r>
          </a:p>
          <a:p>
            <a:pPr>
              <a:buFont typeface="Wingdings" panose="05000000000000000000" pitchFamily="2" charset="2"/>
              <a:buNone/>
            </a:pPr>
            <a:endParaRPr lang="en-US" altLang="en-US" sz="2000" b="1" i="1">
              <a:latin typeface="Times New Roman" panose="02020603050405020304" pitchFamily="18" charset="0"/>
              <a:cs typeface="Times New Roman" panose="02020603050405020304" pitchFamily="18" charset="0"/>
            </a:endParaRPr>
          </a:p>
          <a:p>
            <a:pPr lvl="1">
              <a:buFont typeface="Arial" panose="020B0604020202020204" pitchFamily="34" charset="0"/>
              <a:buNone/>
            </a:pPr>
            <a:r>
              <a:rPr lang="en-US" altLang="en-US" sz="2000" b="1" i="1">
                <a:solidFill>
                  <a:srgbClr val="00B050"/>
                </a:solidFill>
                <a:latin typeface="Times New Roman" panose="02020603050405020304" pitchFamily="18" charset="0"/>
                <a:cs typeface="Times New Roman" panose="02020603050405020304" pitchFamily="18" charset="0"/>
              </a:rPr>
              <a:t>Products sold: MI, DxCG, EA, MEG, Extract</a:t>
            </a:r>
            <a:endParaRPr lang="en-US" altLang="en-US" sz="2400">
              <a:latin typeface="Times New Roman" panose="02020603050405020304" pitchFamily="18" charset="0"/>
              <a:cs typeface="Times New Roman" panose="02020603050405020304" pitchFamily="18" charset="0"/>
            </a:endParaRPr>
          </a:p>
        </p:txBody>
      </p:sp>
      <p:sp>
        <p:nvSpPr>
          <p:cNvPr id="81924" name="Slide Number Placeholder 5">
            <a:extLst>
              <a:ext uri="{FF2B5EF4-FFF2-40B4-BE49-F238E27FC236}">
                <a16:creationId xmlns:a16="http://schemas.microsoft.com/office/drawing/2014/main" id="{1D0AF6DA-63E4-450F-8C6A-C09E438C7CD3}"/>
              </a:ext>
            </a:extLst>
          </p:cNvPr>
          <p:cNvSpPr>
            <a:spLocks noGrp="1"/>
          </p:cNvSpPr>
          <p:nvPr>
            <p:ph type="sldNum" sz="quarter" idx="12"/>
          </p:nvPr>
        </p:nvSpPr>
        <p:spPr bwMode="auto">
          <a:xfrm>
            <a:off x="5127626" y="6602414"/>
            <a:ext cx="1692275" cy="27463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l" fontAlgn="base">
              <a:spcBef>
                <a:spcPct val="0"/>
              </a:spcBef>
              <a:spcAft>
                <a:spcPct val="0"/>
              </a:spcAft>
            </a:pPr>
            <a:fld id="{59EF4CDA-BEAE-455E-814D-8338E70282A5}" type="slidenum">
              <a:rPr lang="en-US" altLang="en-US" smtClean="0">
                <a:solidFill>
                  <a:srgbClr val="898989"/>
                </a:solidFill>
              </a:rPr>
              <a:pPr algn="l" fontAlgn="base">
                <a:spcBef>
                  <a:spcPct val="0"/>
                </a:spcBef>
                <a:spcAft>
                  <a:spcPct val="0"/>
                </a:spcAft>
              </a:pPr>
              <a:t>33</a:t>
            </a:fld>
            <a:endParaRPr lang="en-US" altLang="en-US">
              <a:solidFill>
                <a:srgbClr val="898989"/>
              </a:solidFill>
            </a:endParaRPr>
          </a:p>
        </p:txBody>
      </p:sp>
    </p:spTree>
    <p:extLst>
      <p:ext uri="{BB962C8B-B14F-4D97-AF65-F5344CB8AC3E}">
        <p14:creationId xmlns:p14="http://schemas.microsoft.com/office/powerpoint/2010/main" val="3577971893"/>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Title 1">
            <a:extLst>
              <a:ext uri="{FF2B5EF4-FFF2-40B4-BE49-F238E27FC236}">
                <a16:creationId xmlns:a16="http://schemas.microsoft.com/office/drawing/2014/main" id="{D25000F5-A4A9-405B-94B4-E7911988246D}"/>
              </a:ext>
            </a:extLst>
          </p:cNvPr>
          <p:cNvSpPr>
            <a:spLocks noGrp="1" noChangeArrowheads="1"/>
          </p:cNvSpPr>
          <p:nvPr>
            <p:ph type="title"/>
          </p:nvPr>
        </p:nvSpPr>
        <p:spPr/>
        <p:txBody>
          <a:bodyPr/>
          <a:lstStyle/>
          <a:p>
            <a:r>
              <a:rPr lang="en-US" altLang="en-US">
                <a:latin typeface="Times New Roman" panose="02020603050405020304" pitchFamily="18" charset="0"/>
                <a:cs typeface="Times New Roman" panose="02020603050405020304" pitchFamily="18" charset="0"/>
              </a:rPr>
              <a:t>Players in the market - II</a:t>
            </a:r>
          </a:p>
        </p:txBody>
      </p:sp>
      <p:sp>
        <p:nvSpPr>
          <p:cNvPr id="83971" name="Content Placeholder 2">
            <a:extLst>
              <a:ext uri="{FF2B5EF4-FFF2-40B4-BE49-F238E27FC236}">
                <a16:creationId xmlns:a16="http://schemas.microsoft.com/office/drawing/2014/main" id="{A49A9F8B-4338-4CCB-AC7B-78F2718606BA}"/>
              </a:ext>
            </a:extLst>
          </p:cNvPr>
          <p:cNvSpPr>
            <a:spLocks noGrp="1" noChangeArrowheads="1"/>
          </p:cNvSpPr>
          <p:nvPr>
            <p:ph idx="1"/>
          </p:nvPr>
        </p:nvSpPr>
        <p:spPr bwMode="auto">
          <a:xfrm>
            <a:off x="1752600" y="1295401"/>
            <a:ext cx="8229600" cy="5307013"/>
          </a:xfrm>
        </p:spPr>
        <p:txBody>
          <a:bodyPr wrap="square" numCol="1" anchorCtr="0" compatLnSpc="1">
            <a:prstTxWarp prst="textNoShape">
              <a:avLst/>
            </a:prstTxWarp>
          </a:bodyPr>
          <a:lstStyle/>
          <a:p>
            <a:pPr>
              <a:buFont typeface="Wingdings" panose="05000000000000000000" pitchFamily="2" charset="2"/>
              <a:buChar char="q"/>
            </a:pPr>
            <a:endParaRPr lang="en-US" altLang="en-US" sz="2400">
              <a:latin typeface="Times New Roman" panose="02020603050405020304" pitchFamily="18" charset="0"/>
              <a:cs typeface="Times New Roman" panose="02020603050405020304" pitchFamily="18" charset="0"/>
            </a:endParaRPr>
          </a:p>
          <a:p>
            <a:pPr>
              <a:buFont typeface="Wingdings" panose="05000000000000000000" pitchFamily="2" charset="2"/>
              <a:buChar char="q"/>
            </a:pPr>
            <a:r>
              <a:rPr lang="en-US" altLang="en-US" sz="2400">
                <a:latin typeface="Times New Roman" panose="02020603050405020304" pitchFamily="18" charset="0"/>
                <a:cs typeface="Times New Roman" panose="02020603050405020304" pitchFamily="18" charset="0"/>
              </a:rPr>
              <a:t>Health Plans</a:t>
            </a:r>
          </a:p>
          <a:p>
            <a:pPr lvl="1">
              <a:buFont typeface="Wingdings" panose="05000000000000000000" pitchFamily="2" charset="2"/>
              <a:buChar char="q"/>
            </a:pPr>
            <a:r>
              <a:rPr lang="en-US" altLang="en-US">
                <a:latin typeface="Times New Roman" panose="02020603050405020304" pitchFamily="18" charset="0"/>
                <a:cs typeface="Times New Roman" panose="02020603050405020304" pitchFamily="18" charset="0"/>
              </a:rPr>
              <a:t>Health plans are referred to as Full Indemnity, Health Maintenance Organizations (HMO) etc. The distinguishing feature is </a:t>
            </a:r>
            <a:r>
              <a:rPr lang="en-US" altLang="en-US" b="1">
                <a:latin typeface="Times New Roman" panose="02020603050405020304" pitchFamily="18" charset="0"/>
                <a:cs typeface="Times New Roman" panose="02020603050405020304" pitchFamily="18" charset="0"/>
              </a:rPr>
              <a:t>that they underwrite the risk of providing health care for a contract year (12 months)</a:t>
            </a:r>
            <a:r>
              <a:rPr lang="en-US" altLang="en-US">
                <a:latin typeface="Times New Roman" panose="02020603050405020304" pitchFamily="18" charset="0"/>
                <a:cs typeface="Times New Roman" panose="02020603050405020304" pitchFamily="18" charset="0"/>
              </a:rPr>
              <a:t>. They are </a:t>
            </a:r>
            <a:r>
              <a:rPr lang="en-US" altLang="en-US" b="1">
                <a:latin typeface="Times New Roman" panose="02020603050405020304" pitchFamily="18" charset="0"/>
                <a:cs typeface="Times New Roman" panose="02020603050405020304" pitchFamily="18" charset="0"/>
              </a:rPr>
              <a:t>paid a flat rate each month</a:t>
            </a:r>
            <a:r>
              <a:rPr lang="en-US" altLang="en-US">
                <a:latin typeface="Times New Roman" panose="02020603050405020304" pitchFamily="18" charset="0"/>
                <a:cs typeface="Times New Roman" panose="02020603050405020304" pitchFamily="18" charset="0"/>
              </a:rPr>
              <a:t>; in return, they pay all of the claims after subtracting the amount the members themselves pay. </a:t>
            </a:r>
          </a:p>
          <a:p>
            <a:pPr>
              <a:buFont typeface="Wingdings" panose="05000000000000000000" pitchFamily="2" charset="2"/>
              <a:buNone/>
            </a:pPr>
            <a:endParaRPr lang="en-US" altLang="en-US" sz="2000" i="1">
              <a:latin typeface="Times New Roman" panose="02020603050405020304" pitchFamily="18" charset="0"/>
              <a:cs typeface="Times New Roman" panose="02020603050405020304" pitchFamily="18" charset="0"/>
            </a:endParaRPr>
          </a:p>
          <a:p>
            <a:pPr>
              <a:buFont typeface="Wingdings" panose="05000000000000000000" pitchFamily="2" charset="2"/>
              <a:buNone/>
            </a:pPr>
            <a:r>
              <a:rPr lang="en-US" altLang="en-US" sz="2000" i="1">
                <a:latin typeface="Times New Roman" panose="02020603050405020304" pitchFamily="18" charset="0"/>
                <a:cs typeface="Times New Roman" panose="02020603050405020304" pitchFamily="18" charset="0"/>
              </a:rPr>
              <a:t>Market Profile</a:t>
            </a:r>
          </a:p>
          <a:p>
            <a:pPr lvl="1">
              <a:buFont typeface="Arial" panose="020B0604020202020204" pitchFamily="34" charset="0"/>
              <a:buChar char="–"/>
            </a:pPr>
            <a:r>
              <a:rPr lang="en-US" altLang="en-US" sz="2000">
                <a:latin typeface="Times New Roman" panose="02020603050405020304" pitchFamily="18" charset="0"/>
                <a:cs typeface="Times New Roman" panose="02020603050405020304" pitchFamily="18" charset="0"/>
              </a:rPr>
              <a:t>Current Clients: Network Health Plan, WellCare, Blue Cross at MA, Health Net, Community Care Partners)</a:t>
            </a:r>
          </a:p>
          <a:p>
            <a:pPr lvl="1">
              <a:buFont typeface="Arial" panose="020B0604020202020204" pitchFamily="34" charset="0"/>
              <a:buChar char="–"/>
            </a:pPr>
            <a:r>
              <a:rPr lang="en-US" altLang="en-US" sz="2000">
                <a:latin typeface="Times New Roman" panose="02020603050405020304" pitchFamily="18" charset="0"/>
                <a:cs typeface="Times New Roman" panose="02020603050405020304" pitchFamily="18" charset="0"/>
              </a:rPr>
              <a:t>Competitors: MedAi, ViPs, Outcomes, MedAssurant, Thomson (Medstat), Ingenix</a:t>
            </a:r>
          </a:p>
          <a:p>
            <a:pPr lvl="1">
              <a:buFont typeface="Arial" panose="020B0604020202020204" pitchFamily="34" charset="0"/>
              <a:buChar char="–"/>
            </a:pPr>
            <a:endParaRPr lang="en-US" altLang="en-US" sz="2000">
              <a:latin typeface="Times New Roman" panose="02020603050405020304" pitchFamily="18" charset="0"/>
              <a:cs typeface="Times New Roman" panose="02020603050405020304" pitchFamily="18" charset="0"/>
            </a:endParaRPr>
          </a:p>
          <a:p>
            <a:pPr lvl="1">
              <a:buFont typeface="Arial" panose="020B0604020202020204" pitchFamily="34" charset="0"/>
              <a:buNone/>
            </a:pPr>
            <a:r>
              <a:rPr lang="en-US" altLang="en-US" sz="2000" b="1" i="1">
                <a:solidFill>
                  <a:srgbClr val="00B050"/>
                </a:solidFill>
                <a:latin typeface="Times New Roman" panose="02020603050405020304" pitchFamily="18" charset="0"/>
                <a:cs typeface="Times New Roman" panose="02020603050405020304" pitchFamily="18" charset="0"/>
              </a:rPr>
              <a:t>Products sold: DxCG, EA, PM and some use MI</a:t>
            </a:r>
            <a:endParaRPr lang="en-US" altLang="en-US" b="1">
              <a:solidFill>
                <a:srgbClr val="00B050"/>
              </a:solidFill>
              <a:latin typeface="Times New Roman" panose="02020603050405020304" pitchFamily="18" charset="0"/>
              <a:cs typeface="Times New Roman" panose="02020603050405020304" pitchFamily="18" charset="0"/>
            </a:endParaRPr>
          </a:p>
          <a:p>
            <a:pPr lvl="1">
              <a:buFont typeface="Arial" panose="020B0604020202020204" pitchFamily="34" charset="0"/>
              <a:buNone/>
            </a:pPr>
            <a:endParaRPr lang="en-US" altLang="en-US" sz="2000">
              <a:latin typeface="Times New Roman" panose="02020603050405020304" pitchFamily="18" charset="0"/>
              <a:cs typeface="Times New Roman" panose="02020603050405020304" pitchFamily="18" charset="0"/>
            </a:endParaRPr>
          </a:p>
        </p:txBody>
      </p:sp>
      <p:sp>
        <p:nvSpPr>
          <p:cNvPr id="83972" name="Slide Number Placeholder 6">
            <a:extLst>
              <a:ext uri="{FF2B5EF4-FFF2-40B4-BE49-F238E27FC236}">
                <a16:creationId xmlns:a16="http://schemas.microsoft.com/office/drawing/2014/main" id="{34704A5E-5BD7-4998-B02C-BF7D3122E798}"/>
              </a:ext>
            </a:extLst>
          </p:cNvPr>
          <p:cNvSpPr>
            <a:spLocks noGrp="1"/>
          </p:cNvSpPr>
          <p:nvPr>
            <p:ph type="sldNum" sz="quarter" idx="12"/>
          </p:nvPr>
        </p:nvSpPr>
        <p:spPr bwMode="auto">
          <a:xfrm>
            <a:off x="5127626" y="6602414"/>
            <a:ext cx="1692275" cy="27463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l" fontAlgn="base">
              <a:spcBef>
                <a:spcPct val="0"/>
              </a:spcBef>
              <a:spcAft>
                <a:spcPct val="0"/>
              </a:spcAft>
            </a:pPr>
            <a:fld id="{E4C0789A-F4BF-43AF-B061-3FB00C8BFD11}" type="slidenum">
              <a:rPr lang="en-US" altLang="en-US" smtClean="0">
                <a:solidFill>
                  <a:srgbClr val="898989"/>
                </a:solidFill>
              </a:rPr>
              <a:pPr algn="l" fontAlgn="base">
                <a:spcBef>
                  <a:spcPct val="0"/>
                </a:spcBef>
                <a:spcAft>
                  <a:spcPct val="0"/>
                </a:spcAft>
              </a:pPr>
              <a:t>34</a:t>
            </a:fld>
            <a:endParaRPr lang="en-US" altLang="en-US">
              <a:solidFill>
                <a:srgbClr val="898989"/>
              </a:solidFill>
            </a:endParaRPr>
          </a:p>
        </p:txBody>
      </p:sp>
    </p:spTree>
    <p:extLst>
      <p:ext uri="{BB962C8B-B14F-4D97-AF65-F5344CB8AC3E}">
        <p14:creationId xmlns:p14="http://schemas.microsoft.com/office/powerpoint/2010/main" val="2310899858"/>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Title 1">
            <a:extLst>
              <a:ext uri="{FF2B5EF4-FFF2-40B4-BE49-F238E27FC236}">
                <a16:creationId xmlns:a16="http://schemas.microsoft.com/office/drawing/2014/main" id="{666CD05D-8C90-4A70-81BE-2C927B8A5A7B}"/>
              </a:ext>
            </a:extLst>
          </p:cNvPr>
          <p:cNvSpPr>
            <a:spLocks noGrp="1" noChangeArrowheads="1"/>
          </p:cNvSpPr>
          <p:nvPr>
            <p:ph type="title"/>
          </p:nvPr>
        </p:nvSpPr>
        <p:spPr/>
        <p:txBody>
          <a:bodyPr/>
          <a:lstStyle/>
          <a:p>
            <a:r>
              <a:rPr lang="en-US" altLang="en-US">
                <a:latin typeface="Times New Roman" panose="02020603050405020304" pitchFamily="18" charset="0"/>
                <a:cs typeface="Times New Roman" panose="02020603050405020304" pitchFamily="18" charset="0"/>
              </a:rPr>
              <a:t>Players in the market - III</a:t>
            </a:r>
          </a:p>
        </p:txBody>
      </p:sp>
      <p:sp>
        <p:nvSpPr>
          <p:cNvPr id="15363" name="Content Placeholder 2">
            <a:extLst>
              <a:ext uri="{FF2B5EF4-FFF2-40B4-BE49-F238E27FC236}">
                <a16:creationId xmlns:a16="http://schemas.microsoft.com/office/drawing/2014/main" id="{14AC6B48-C653-4D3B-8300-385722795BB1}"/>
              </a:ext>
            </a:extLst>
          </p:cNvPr>
          <p:cNvSpPr>
            <a:spLocks noGrp="1"/>
          </p:cNvSpPr>
          <p:nvPr>
            <p:ph idx="1"/>
          </p:nvPr>
        </p:nvSpPr>
        <p:spPr>
          <a:xfrm>
            <a:off x="1981200" y="1295400"/>
            <a:ext cx="8305800" cy="5029200"/>
          </a:xfrm>
        </p:spPr>
        <p:txBody>
          <a:bodyPr>
            <a:normAutofit lnSpcReduction="10000"/>
          </a:bodyPr>
          <a:lstStyle/>
          <a:p>
            <a:pPr fontAlgn="auto">
              <a:spcAft>
                <a:spcPts val="0"/>
              </a:spcAft>
              <a:buFont typeface="Arial" panose="020B0604020202020204" pitchFamily="34" charset="0"/>
              <a:buNone/>
              <a:defRPr/>
            </a:pPr>
            <a:endParaRPr lang="en-US" sz="2400" dirty="0">
              <a:latin typeface="Times New Roman" pitchFamily="18" charset="0"/>
              <a:cs typeface="Times New Roman" pitchFamily="18" charset="0"/>
            </a:endParaRPr>
          </a:p>
          <a:p>
            <a:pPr fontAlgn="auto">
              <a:spcAft>
                <a:spcPts val="0"/>
              </a:spcAft>
              <a:buFont typeface="Wingdings" pitchFamily="2" charset="2"/>
              <a:buChar char="q"/>
              <a:defRPr/>
            </a:pPr>
            <a:r>
              <a:rPr lang="en-US" sz="2400" dirty="0">
                <a:latin typeface="Times New Roman" pitchFamily="18" charset="0"/>
                <a:cs typeface="Times New Roman" pitchFamily="18" charset="0"/>
              </a:rPr>
              <a:t>Self-Funded Employer Groups</a:t>
            </a:r>
          </a:p>
          <a:p>
            <a:pPr marL="646430" lvl="1" indent="-308610" fontAlgn="auto">
              <a:spcAft>
                <a:spcPts val="0"/>
              </a:spcAft>
              <a:buFont typeface="Wingdings" pitchFamily="2" charset="2"/>
              <a:buChar char="q"/>
              <a:defRPr/>
            </a:pPr>
            <a:r>
              <a:rPr lang="en-US" sz="1600" b="1" dirty="0">
                <a:latin typeface="Times New Roman" pitchFamily="18" charset="0"/>
                <a:cs typeface="Times New Roman" pitchFamily="18" charset="0"/>
              </a:rPr>
              <a:t>Self-funded Employers</a:t>
            </a:r>
            <a:r>
              <a:rPr lang="en-US" sz="1600" dirty="0">
                <a:latin typeface="Times New Roman" pitchFamily="18" charset="0"/>
                <a:cs typeface="Times New Roman" pitchFamily="18" charset="0"/>
              </a:rPr>
              <a:t> is when an employer provides health insurance to employees with its own funds and becomes </a:t>
            </a:r>
            <a:r>
              <a:rPr lang="en-US" sz="1600" b="1" dirty="0">
                <a:latin typeface="Times New Roman" pitchFamily="18" charset="0"/>
                <a:cs typeface="Times New Roman" pitchFamily="18" charset="0"/>
              </a:rPr>
              <a:t>financially liable for all the medical claim costs of their employees</a:t>
            </a:r>
            <a:r>
              <a:rPr lang="en-US" sz="1600" dirty="0">
                <a:latin typeface="Times New Roman" pitchFamily="18" charset="0"/>
                <a:cs typeface="Times New Roman" pitchFamily="18" charset="0"/>
              </a:rPr>
              <a:t>. </a:t>
            </a:r>
          </a:p>
          <a:p>
            <a:pPr marL="646430" lvl="1" indent="-308610" fontAlgn="auto">
              <a:spcAft>
                <a:spcPts val="0"/>
              </a:spcAft>
              <a:buFont typeface="Wingdings" pitchFamily="2" charset="2"/>
              <a:buChar char="q"/>
              <a:defRPr/>
            </a:pPr>
            <a:r>
              <a:rPr lang="en-US" sz="1600" dirty="0">
                <a:latin typeface="Times New Roman" pitchFamily="18" charset="0"/>
                <a:cs typeface="Times New Roman" pitchFamily="18" charset="0"/>
              </a:rPr>
              <a:t>This is different from </a:t>
            </a:r>
            <a:r>
              <a:rPr lang="en-US" sz="1600" b="1" dirty="0">
                <a:latin typeface="Times New Roman" pitchFamily="18" charset="0"/>
                <a:cs typeface="Times New Roman" pitchFamily="18" charset="0"/>
              </a:rPr>
              <a:t>fully insured plans </a:t>
            </a:r>
            <a:r>
              <a:rPr lang="en-US" sz="1600" dirty="0">
                <a:latin typeface="Times New Roman" pitchFamily="18" charset="0"/>
                <a:cs typeface="Times New Roman" pitchFamily="18" charset="0"/>
              </a:rPr>
              <a:t>where the employer contracts an insurance company to cover the employees. In self-funded health care, the employer assumes the direct risk for payment of the claims for benefits. </a:t>
            </a:r>
            <a:endParaRPr lang="en-US" sz="1600" dirty="0">
              <a:solidFill>
                <a:srgbClr val="FF0000"/>
              </a:solidFill>
              <a:latin typeface="Times New Roman" pitchFamily="18" charset="0"/>
              <a:cs typeface="Times New Roman" pitchFamily="18" charset="0"/>
            </a:endParaRPr>
          </a:p>
          <a:p>
            <a:pPr marL="646430" lvl="1" indent="-308610" fontAlgn="auto">
              <a:spcAft>
                <a:spcPts val="0"/>
              </a:spcAft>
              <a:buFont typeface="Wingdings" pitchFamily="2" charset="2"/>
              <a:buChar char="q"/>
              <a:defRPr/>
            </a:pPr>
            <a:r>
              <a:rPr lang="en-US" sz="1600" dirty="0">
                <a:latin typeface="Times New Roman" pitchFamily="18" charset="0"/>
                <a:cs typeface="Times New Roman" pitchFamily="18" charset="0"/>
              </a:rPr>
              <a:t>Clients select to be </a:t>
            </a:r>
            <a:r>
              <a:rPr lang="en-US" sz="1600" b="1" dirty="0">
                <a:latin typeface="Times New Roman" pitchFamily="18" charset="0"/>
                <a:cs typeface="Times New Roman" pitchFamily="18" charset="0"/>
              </a:rPr>
              <a:t>self-funded for many reasons, such as they have healthy employees</a:t>
            </a:r>
            <a:r>
              <a:rPr lang="en-US" sz="1600" dirty="0">
                <a:latin typeface="Times New Roman" pitchFamily="18" charset="0"/>
                <a:cs typeface="Times New Roman" pitchFamily="18" charset="0"/>
              </a:rPr>
              <a:t>, they don’t want to pay for the state mandated items with full indemnity plans, or want their own choice of network. </a:t>
            </a:r>
          </a:p>
          <a:p>
            <a:pPr marL="646430" lvl="1" indent="-308610" fontAlgn="auto">
              <a:spcAft>
                <a:spcPts val="0"/>
              </a:spcAft>
              <a:buFont typeface="Wingdings" pitchFamily="2" charset="2"/>
              <a:buChar char="q"/>
              <a:defRPr/>
            </a:pPr>
            <a:r>
              <a:rPr lang="en-US" sz="1600" dirty="0">
                <a:latin typeface="Times New Roman" pitchFamily="18" charset="0"/>
                <a:cs typeface="Times New Roman" pitchFamily="18" charset="0"/>
              </a:rPr>
              <a:t>Self-funded groups </a:t>
            </a:r>
            <a:r>
              <a:rPr lang="en-US" sz="1600" b="1" dirty="0">
                <a:latin typeface="Times New Roman" pitchFamily="18" charset="0"/>
                <a:cs typeface="Times New Roman" pitchFamily="18" charset="0"/>
              </a:rPr>
              <a:t>negotiate better rates with providers, networks, and stop loss carriers</a:t>
            </a:r>
            <a:r>
              <a:rPr lang="en-US" sz="1600" dirty="0">
                <a:latin typeface="Times New Roman" pitchFamily="18" charset="0"/>
                <a:cs typeface="Times New Roman" pitchFamily="18" charset="0"/>
              </a:rPr>
              <a:t>. </a:t>
            </a:r>
          </a:p>
          <a:p>
            <a:pPr marL="646430" lvl="1" indent="-308610" fontAlgn="auto">
              <a:spcAft>
                <a:spcPts val="0"/>
              </a:spcAft>
              <a:buFont typeface="Wingdings" pitchFamily="2" charset="2"/>
              <a:buChar char="q"/>
              <a:defRPr/>
            </a:pPr>
            <a:r>
              <a:rPr lang="en-US" sz="1600" dirty="0">
                <a:latin typeface="Times New Roman" pitchFamily="18" charset="0"/>
                <a:cs typeface="Times New Roman" pitchFamily="18" charset="0"/>
              </a:rPr>
              <a:t>Self-funded employers often use Care/Disease Management programs to keep members healthy.</a:t>
            </a:r>
          </a:p>
          <a:p>
            <a:pPr fontAlgn="auto">
              <a:spcAft>
                <a:spcPts val="0"/>
              </a:spcAft>
              <a:buFont typeface="Wingdings" pitchFamily="2" charset="2"/>
              <a:buNone/>
              <a:defRPr/>
            </a:pPr>
            <a:r>
              <a:rPr lang="en-US" sz="2000" i="1" dirty="0">
                <a:latin typeface="Times New Roman" pitchFamily="18" charset="0"/>
                <a:cs typeface="Times New Roman" pitchFamily="18" charset="0"/>
              </a:rPr>
              <a:t>Market Profile</a:t>
            </a:r>
          </a:p>
          <a:p>
            <a:pPr marL="646430" lvl="1" indent="-308610" fontAlgn="auto">
              <a:spcAft>
                <a:spcPts val="0"/>
              </a:spcAft>
              <a:buFont typeface="Arial" charset="0"/>
              <a:buChar char="–"/>
              <a:defRPr/>
            </a:pPr>
            <a:r>
              <a:rPr lang="en-US" sz="1600" dirty="0">
                <a:latin typeface="Times New Roman" pitchFamily="18" charset="0"/>
                <a:cs typeface="Times New Roman" pitchFamily="18" charset="0"/>
              </a:rPr>
              <a:t>Current Clients: </a:t>
            </a:r>
            <a:r>
              <a:rPr lang="en-US" sz="1600" dirty="0" err="1">
                <a:latin typeface="Times New Roman" pitchFamily="18" charset="0"/>
                <a:cs typeface="Times New Roman" pitchFamily="18" charset="0"/>
              </a:rPr>
              <a:t>WalMart</a:t>
            </a:r>
            <a:r>
              <a:rPr lang="en-US" sz="1600" dirty="0">
                <a:latin typeface="Times New Roman" pitchFamily="18" charset="0"/>
                <a:cs typeface="Times New Roman" pitchFamily="18" charset="0"/>
              </a:rPr>
              <a:t>, Accenture, Shaw Industries, MPTN, Smiths Group</a:t>
            </a:r>
          </a:p>
          <a:p>
            <a:pPr marL="646430" lvl="1" indent="-308610" fontAlgn="auto">
              <a:spcAft>
                <a:spcPts val="0"/>
              </a:spcAft>
              <a:buFont typeface="Arial" charset="0"/>
              <a:buChar char="–"/>
              <a:defRPr/>
            </a:pPr>
            <a:r>
              <a:rPr lang="en-US" sz="1600" dirty="0">
                <a:latin typeface="Times New Roman" pitchFamily="18" charset="0"/>
                <a:cs typeface="Times New Roman" pitchFamily="18" charset="0"/>
              </a:rPr>
              <a:t>Competitors: Thomson (</a:t>
            </a:r>
            <a:r>
              <a:rPr lang="en-US" sz="1600" dirty="0" err="1">
                <a:latin typeface="Times New Roman" pitchFamily="18" charset="0"/>
                <a:cs typeface="Times New Roman" pitchFamily="18" charset="0"/>
              </a:rPr>
              <a:t>Medstat</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Ingenix</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HealthSpring</a:t>
            </a:r>
            <a:r>
              <a:rPr lang="en-US" sz="1600" dirty="0">
                <a:latin typeface="Times New Roman" pitchFamily="18" charset="0"/>
                <a:cs typeface="Times New Roman" pitchFamily="18" charset="0"/>
              </a:rPr>
              <a:t>, HDMS</a:t>
            </a:r>
          </a:p>
          <a:p>
            <a:pPr marL="646430" lvl="1" indent="-308610" fontAlgn="auto">
              <a:spcAft>
                <a:spcPts val="0"/>
              </a:spcAft>
              <a:buFont typeface="Arial" panose="020B0604020202020204" pitchFamily="34" charset="0"/>
              <a:buNone/>
              <a:defRPr/>
            </a:pPr>
            <a:r>
              <a:rPr lang="en-US" sz="2000" b="1" i="1" dirty="0">
                <a:solidFill>
                  <a:srgbClr val="00B050"/>
                </a:solidFill>
                <a:latin typeface="Times New Roman" pitchFamily="18" charset="0"/>
                <a:cs typeface="Times New Roman" pitchFamily="18" charset="0"/>
              </a:rPr>
              <a:t>Products sold: MI, EA and some has </a:t>
            </a:r>
            <a:r>
              <a:rPr lang="en-US" sz="2000" b="1" i="1" dirty="0" err="1">
                <a:solidFill>
                  <a:srgbClr val="00B050"/>
                </a:solidFill>
                <a:latin typeface="Times New Roman" pitchFamily="18" charset="0"/>
                <a:cs typeface="Times New Roman" pitchFamily="18" charset="0"/>
              </a:rPr>
              <a:t>DxCG</a:t>
            </a:r>
            <a:endParaRPr lang="en-US" sz="2000" b="1" i="1" dirty="0">
              <a:solidFill>
                <a:srgbClr val="00B050"/>
              </a:solidFill>
              <a:latin typeface="Times New Roman" pitchFamily="18" charset="0"/>
              <a:cs typeface="Times New Roman" pitchFamily="18" charset="0"/>
            </a:endParaRPr>
          </a:p>
          <a:p>
            <a:pPr fontAlgn="auto">
              <a:spcAft>
                <a:spcPts val="0"/>
              </a:spcAft>
              <a:buFont typeface="Arial" charset="0"/>
              <a:buChar char="•"/>
              <a:defRPr/>
            </a:pPr>
            <a:endParaRPr lang="en-US" dirty="0">
              <a:latin typeface="Times New Roman" pitchFamily="18" charset="0"/>
              <a:cs typeface="Times New Roman" pitchFamily="18" charset="0"/>
            </a:endParaRPr>
          </a:p>
          <a:p>
            <a:pPr fontAlgn="auto">
              <a:spcAft>
                <a:spcPts val="0"/>
              </a:spcAft>
              <a:buFont typeface="Arial" charset="0"/>
              <a:buChar char="•"/>
              <a:defRPr/>
            </a:pPr>
            <a:endParaRPr lang="en-US" dirty="0">
              <a:latin typeface="Times New Roman" pitchFamily="18" charset="0"/>
              <a:cs typeface="Times New Roman" pitchFamily="18" charset="0"/>
            </a:endParaRPr>
          </a:p>
          <a:p>
            <a:pPr fontAlgn="auto">
              <a:spcAft>
                <a:spcPts val="0"/>
              </a:spcAft>
              <a:buFont typeface="Arial" charset="0"/>
              <a:buChar char="•"/>
              <a:defRPr/>
            </a:pPr>
            <a:endParaRPr lang="en-US" dirty="0">
              <a:latin typeface="Times New Roman" pitchFamily="18" charset="0"/>
              <a:cs typeface="Times New Roman" pitchFamily="18" charset="0"/>
            </a:endParaRPr>
          </a:p>
          <a:p>
            <a:pPr fontAlgn="auto">
              <a:spcAft>
                <a:spcPts val="0"/>
              </a:spcAft>
              <a:buFont typeface="Arial" charset="0"/>
              <a:buChar char="•"/>
              <a:defRPr/>
            </a:pPr>
            <a:endParaRPr lang="en-US" dirty="0">
              <a:latin typeface="Times New Roman" pitchFamily="18" charset="0"/>
              <a:cs typeface="Times New Roman" pitchFamily="18" charset="0"/>
            </a:endParaRPr>
          </a:p>
          <a:p>
            <a:pPr fontAlgn="auto">
              <a:spcAft>
                <a:spcPts val="0"/>
              </a:spcAft>
              <a:buFont typeface="Arial" charset="0"/>
              <a:buChar char="•"/>
              <a:defRPr/>
            </a:pPr>
            <a:endParaRPr lang="en-US" dirty="0">
              <a:latin typeface="Times New Roman" pitchFamily="18" charset="0"/>
              <a:cs typeface="Times New Roman" pitchFamily="18" charset="0"/>
            </a:endParaRPr>
          </a:p>
          <a:p>
            <a:pPr fontAlgn="auto">
              <a:spcAft>
                <a:spcPts val="0"/>
              </a:spcAft>
              <a:buFont typeface="Arial" charset="0"/>
              <a:buChar char="•"/>
              <a:defRPr/>
            </a:pPr>
            <a:endParaRPr lang="en-US" dirty="0">
              <a:latin typeface="Times New Roman" pitchFamily="18" charset="0"/>
              <a:cs typeface="Times New Roman" pitchFamily="18" charset="0"/>
            </a:endParaRPr>
          </a:p>
          <a:p>
            <a:pPr fontAlgn="auto">
              <a:spcAft>
                <a:spcPts val="0"/>
              </a:spcAft>
              <a:buFont typeface="Arial" charset="0"/>
              <a:buChar char="•"/>
              <a:defRPr/>
            </a:pPr>
            <a:endParaRPr lang="en-US" dirty="0">
              <a:latin typeface="Times New Roman" pitchFamily="18" charset="0"/>
              <a:cs typeface="Times New Roman" pitchFamily="18" charset="0"/>
            </a:endParaRPr>
          </a:p>
        </p:txBody>
      </p:sp>
      <p:sp>
        <p:nvSpPr>
          <p:cNvPr id="86020" name="Slide Number Placeholder 6">
            <a:extLst>
              <a:ext uri="{FF2B5EF4-FFF2-40B4-BE49-F238E27FC236}">
                <a16:creationId xmlns:a16="http://schemas.microsoft.com/office/drawing/2014/main" id="{ADD22170-B5C8-4F67-BBA6-6186FE9ECA92}"/>
              </a:ext>
            </a:extLst>
          </p:cNvPr>
          <p:cNvSpPr>
            <a:spLocks noGrp="1"/>
          </p:cNvSpPr>
          <p:nvPr>
            <p:ph type="sldNum" sz="quarter" idx="12"/>
          </p:nvPr>
        </p:nvSpPr>
        <p:spPr bwMode="auto">
          <a:xfrm>
            <a:off x="5127626" y="6602414"/>
            <a:ext cx="1692275" cy="27463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l" fontAlgn="base">
              <a:spcBef>
                <a:spcPct val="0"/>
              </a:spcBef>
              <a:spcAft>
                <a:spcPct val="0"/>
              </a:spcAft>
            </a:pPr>
            <a:fld id="{93F0C1A4-4E66-4A19-A726-9DEAA4FFE8CB}" type="slidenum">
              <a:rPr lang="en-US" altLang="en-US" smtClean="0">
                <a:solidFill>
                  <a:srgbClr val="898989"/>
                </a:solidFill>
              </a:rPr>
              <a:pPr algn="l" fontAlgn="base">
                <a:spcBef>
                  <a:spcPct val="0"/>
                </a:spcBef>
                <a:spcAft>
                  <a:spcPct val="0"/>
                </a:spcAft>
              </a:pPr>
              <a:t>35</a:t>
            </a:fld>
            <a:endParaRPr lang="en-US" altLang="en-US">
              <a:solidFill>
                <a:srgbClr val="898989"/>
              </a:solidFill>
            </a:endParaRPr>
          </a:p>
        </p:txBody>
      </p:sp>
    </p:spTree>
    <p:extLst>
      <p:ext uri="{BB962C8B-B14F-4D97-AF65-F5344CB8AC3E}">
        <p14:creationId xmlns:p14="http://schemas.microsoft.com/office/powerpoint/2010/main" val="2330538818"/>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Title 1">
            <a:extLst>
              <a:ext uri="{FF2B5EF4-FFF2-40B4-BE49-F238E27FC236}">
                <a16:creationId xmlns:a16="http://schemas.microsoft.com/office/drawing/2014/main" id="{7E9F51E1-2581-4241-93F3-EDDD0D6407F9}"/>
              </a:ext>
            </a:extLst>
          </p:cNvPr>
          <p:cNvSpPr>
            <a:spLocks noGrp="1" noChangeArrowheads="1"/>
          </p:cNvSpPr>
          <p:nvPr>
            <p:ph type="title"/>
          </p:nvPr>
        </p:nvSpPr>
        <p:spPr/>
        <p:txBody>
          <a:bodyPr/>
          <a:lstStyle/>
          <a:p>
            <a:r>
              <a:rPr lang="en-US" altLang="en-US">
                <a:latin typeface="Times New Roman" panose="02020603050405020304" pitchFamily="18" charset="0"/>
                <a:cs typeface="Times New Roman" panose="02020603050405020304" pitchFamily="18" charset="0"/>
              </a:rPr>
              <a:t>Players in the market - IV</a:t>
            </a:r>
            <a:endParaRPr lang="en-US" altLang="en-US"/>
          </a:p>
        </p:txBody>
      </p:sp>
      <p:sp>
        <p:nvSpPr>
          <p:cNvPr id="88067" name="Content Placeholder 2">
            <a:extLst>
              <a:ext uri="{FF2B5EF4-FFF2-40B4-BE49-F238E27FC236}">
                <a16:creationId xmlns:a16="http://schemas.microsoft.com/office/drawing/2014/main" id="{75077906-5E97-44D5-988B-2A2CA1D5CA1E}"/>
              </a:ext>
            </a:extLst>
          </p:cNvPr>
          <p:cNvSpPr>
            <a:spLocks noGrp="1" noChangeArrowheads="1"/>
          </p:cNvSpPr>
          <p:nvPr>
            <p:ph idx="1"/>
          </p:nvPr>
        </p:nvSpPr>
        <p:spPr bwMode="auto">
          <a:xfrm>
            <a:off x="1905000" y="1581151"/>
            <a:ext cx="8229600" cy="5021263"/>
          </a:xfrm>
        </p:spPr>
        <p:txBody>
          <a:bodyPr wrap="square" numCol="1" anchorCtr="0" compatLnSpc="1">
            <a:prstTxWarp prst="textNoShape">
              <a:avLst/>
            </a:prstTxWarp>
          </a:bodyPr>
          <a:lstStyle/>
          <a:p>
            <a:pPr>
              <a:buFont typeface="Wingdings" panose="05000000000000000000" pitchFamily="2" charset="2"/>
              <a:buChar char="q"/>
            </a:pPr>
            <a:r>
              <a:rPr lang="en-US" altLang="en-US" sz="2000">
                <a:latin typeface="Times New Roman" panose="02020603050405020304" pitchFamily="18" charset="0"/>
                <a:cs typeface="Times New Roman" panose="02020603050405020304" pitchFamily="18" charset="0"/>
              </a:rPr>
              <a:t>Care Management (CM)/ Disease Management (DM) Organizations</a:t>
            </a:r>
            <a:endParaRPr lang="en-US" altLang="en-US" sz="2400">
              <a:latin typeface="Times New Roman" panose="02020603050405020304" pitchFamily="18" charset="0"/>
              <a:cs typeface="Times New Roman" panose="02020603050405020304" pitchFamily="18" charset="0"/>
            </a:endParaRPr>
          </a:p>
          <a:p>
            <a:pPr lvl="1">
              <a:buFont typeface="Arial" panose="020B0604020202020204" pitchFamily="34" charset="0"/>
              <a:buNone/>
            </a:pPr>
            <a:r>
              <a:rPr lang="en-US" altLang="en-US" sz="2000">
                <a:latin typeface="Times New Roman" panose="02020603050405020304" pitchFamily="18" charset="0"/>
                <a:cs typeface="Times New Roman" panose="02020603050405020304" pitchFamily="18" charset="0"/>
              </a:rPr>
              <a:t>	</a:t>
            </a:r>
            <a:r>
              <a:rPr lang="en-US" altLang="en-US">
                <a:latin typeface="Times New Roman" panose="02020603050405020304" pitchFamily="18" charset="0"/>
                <a:cs typeface="Times New Roman" panose="02020603050405020304" pitchFamily="18" charset="0"/>
              </a:rPr>
              <a:t>Care management and disease management </a:t>
            </a:r>
            <a:r>
              <a:rPr lang="en-US" altLang="en-US" b="1">
                <a:latin typeface="Times New Roman" panose="02020603050405020304" pitchFamily="18" charset="0"/>
                <a:cs typeface="Times New Roman" panose="02020603050405020304" pitchFamily="18" charset="0"/>
              </a:rPr>
              <a:t>organizations manage individual members</a:t>
            </a:r>
            <a:r>
              <a:rPr lang="en-US" altLang="en-US" sz="2400" b="1">
                <a:latin typeface="Times New Roman" panose="02020603050405020304" pitchFamily="18" charset="0"/>
                <a:cs typeface="Times New Roman" panose="02020603050405020304" pitchFamily="18" charset="0"/>
              </a:rPr>
              <a:t> </a:t>
            </a:r>
            <a:r>
              <a:rPr lang="en-US" altLang="en-US" b="1">
                <a:latin typeface="Times New Roman" panose="02020603050405020304" pitchFamily="18" charset="0"/>
                <a:cs typeface="Times New Roman" panose="02020603050405020304" pitchFamily="18" charset="0"/>
              </a:rPr>
              <a:t>to ensure appropriate care is received for particular cases</a:t>
            </a:r>
            <a:r>
              <a:rPr lang="en-US" altLang="en-US">
                <a:latin typeface="Times New Roman" panose="02020603050405020304" pitchFamily="18" charset="0"/>
                <a:cs typeface="Times New Roman" panose="02020603050405020304" pitchFamily="18" charset="0"/>
              </a:rPr>
              <a:t> while managing health care expenditures (CM) and to ensure entire populations susceptible to a particular disease are managing their health conditions (DM).  Care Managers </a:t>
            </a:r>
            <a:r>
              <a:rPr lang="en-US" altLang="en-US" b="1">
                <a:latin typeface="Times New Roman" panose="02020603050405020304" pitchFamily="18" charset="0"/>
                <a:cs typeface="Times New Roman" panose="02020603050405020304" pitchFamily="18" charset="0"/>
              </a:rPr>
              <a:t>look at individual cases and coordinate service</a:t>
            </a:r>
            <a:r>
              <a:rPr lang="en-US" altLang="en-US">
                <a:latin typeface="Times New Roman" panose="02020603050405020304" pitchFamily="18" charset="0"/>
                <a:cs typeface="Times New Roman" panose="02020603050405020304" pitchFamily="18" charset="0"/>
              </a:rPr>
              <a:t>s for that person. Disease Managers look at population groups that are afflicted with or are susceptible to certain diseases. Both focus on proactive measures and thus check healthcare costs by acting before it is too late.  Health plans and employers typically hire these companies to help keep their members healthy.</a:t>
            </a:r>
          </a:p>
          <a:p>
            <a:pPr>
              <a:buFont typeface="Wingdings" panose="05000000000000000000" pitchFamily="2" charset="2"/>
              <a:buNone/>
            </a:pPr>
            <a:r>
              <a:rPr lang="en-US" altLang="en-US" sz="2000" i="1">
                <a:latin typeface="Times New Roman" panose="02020603050405020304" pitchFamily="18" charset="0"/>
                <a:cs typeface="Times New Roman" panose="02020603050405020304" pitchFamily="18" charset="0"/>
              </a:rPr>
              <a:t>Market Profile</a:t>
            </a:r>
          </a:p>
          <a:p>
            <a:pPr lvl="1">
              <a:buFont typeface="Arial" panose="020B0604020202020204" pitchFamily="34" charset="0"/>
              <a:buChar char="–"/>
            </a:pPr>
            <a:r>
              <a:rPr lang="en-US" altLang="en-US" sz="2000">
                <a:latin typeface="Times New Roman" panose="02020603050405020304" pitchFamily="18" charset="0"/>
                <a:cs typeface="Times New Roman" panose="02020603050405020304" pitchFamily="18" charset="0"/>
              </a:rPr>
              <a:t>Current Clients: Healthways, Pfizer</a:t>
            </a:r>
          </a:p>
          <a:p>
            <a:pPr lvl="1">
              <a:buFont typeface="Arial" panose="020B0604020202020204" pitchFamily="34" charset="0"/>
              <a:buChar char="–"/>
            </a:pPr>
            <a:r>
              <a:rPr lang="en-US" altLang="en-US" sz="2000">
                <a:latin typeface="Times New Roman" panose="02020603050405020304" pitchFamily="18" charset="0"/>
                <a:cs typeface="Times New Roman" panose="02020603050405020304" pitchFamily="18" charset="0"/>
              </a:rPr>
              <a:t>Competitors: MedAi,  homegrown systems, Ingenix, HealthDialog</a:t>
            </a:r>
          </a:p>
          <a:p>
            <a:pPr lvl="1">
              <a:buFont typeface="Wingdings" panose="05000000000000000000" pitchFamily="2" charset="2"/>
              <a:buChar char="q"/>
            </a:pPr>
            <a:endParaRPr lang="en-US" altLang="en-US" sz="2000">
              <a:latin typeface="Times New Roman" panose="02020603050405020304" pitchFamily="18" charset="0"/>
              <a:cs typeface="Times New Roman" panose="02020603050405020304" pitchFamily="18" charset="0"/>
            </a:endParaRPr>
          </a:p>
        </p:txBody>
      </p:sp>
      <p:sp>
        <p:nvSpPr>
          <p:cNvPr id="88068" name="Slide Number Placeholder 5">
            <a:extLst>
              <a:ext uri="{FF2B5EF4-FFF2-40B4-BE49-F238E27FC236}">
                <a16:creationId xmlns:a16="http://schemas.microsoft.com/office/drawing/2014/main" id="{456C7AE8-9C38-4DAD-9F93-06236E0DA20D}"/>
              </a:ext>
            </a:extLst>
          </p:cNvPr>
          <p:cNvSpPr>
            <a:spLocks noGrp="1"/>
          </p:cNvSpPr>
          <p:nvPr>
            <p:ph type="sldNum" sz="quarter" idx="12"/>
          </p:nvPr>
        </p:nvSpPr>
        <p:spPr bwMode="auto">
          <a:xfrm>
            <a:off x="5127626" y="6602414"/>
            <a:ext cx="1692275" cy="27463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l" fontAlgn="base">
              <a:spcBef>
                <a:spcPct val="0"/>
              </a:spcBef>
              <a:spcAft>
                <a:spcPct val="0"/>
              </a:spcAft>
            </a:pPr>
            <a:fld id="{D3156EE0-56F3-4CBF-9595-16A2E650AF55}" type="slidenum">
              <a:rPr lang="en-US" altLang="en-US" smtClean="0">
                <a:solidFill>
                  <a:srgbClr val="898989"/>
                </a:solidFill>
              </a:rPr>
              <a:pPr algn="l" fontAlgn="base">
                <a:spcBef>
                  <a:spcPct val="0"/>
                </a:spcBef>
                <a:spcAft>
                  <a:spcPct val="0"/>
                </a:spcAft>
              </a:pPr>
              <a:t>36</a:t>
            </a:fld>
            <a:endParaRPr lang="en-US" altLang="en-US">
              <a:solidFill>
                <a:srgbClr val="898989"/>
              </a:solidFill>
            </a:endParaRPr>
          </a:p>
        </p:txBody>
      </p:sp>
      <p:sp>
        <p:nvSpPr>
          <p:cNvPr id="88069" name="Rectangle 5">
            <a:extLst>
              <a:ext uri="{FF2B5EF4-FFF2-40B4-BE49-F238E27FC236}">
                <a16:creationId xmlns:a16="http://schemas.microsoft.com/office/drawing/2014/main" id="{1F686947-4F3E-4C3F-8AF3-F28BD1A1F583}"/>
              </a:ext>
            </a:extLst>
          </p:cNvPr>
          <p:cNvSpPr>
            <a:spLocks noChangeArrowheads="1"/>
          </p:cNvSpPr>
          <p:nvPr/>
        </p:nvSpPr>
        <p:spPr bwMode="auto">
          <a:xfrm>
            <a:off x="2514600" y="5746750"/>
            <a:ext cx="58674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lvl="1" eaLnBrk="1" hangingPunct="1">
              <a:lnSpc>
                <a:spcPct val="90000"/>
              </a:lnSpc>
            </a:pPr>
            <a:r>
              <a:rPr lang="en-US" altLang="en-US" sz="2000" b="1" i="1">
                <a:solidFill>
                  <a:srgbClr val="00B050"/>
                </a:solidFill>
                <a:latin typeface="Times New Roman" panose="02020603050405020304" pitchFamily="18" charset="0"/>
                <a:cs typeface="Times New Roman" panose="02020603050405020304" pitchFamily="18" charset="0"/>
              </a:rPr>
              <a:t>Products sold: MI and DxCG</a:t>
            </a:r>
          </a:p>
        </p:txBody>
      </p:sp>
    </p:spTree>
    <p:extLst>
      <p:ext uri="{BB962C8B-B14F-4D97-AF65-F5344CB8AC3E}">
        <p14:creationId xmlns:p14="http://schemas.microsoft.com/office/powerpoint/2010/main" val="2574260583"/>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a:extLst>
              <a:ext uri="{FF2B5EF4-FFF2-40B4-BE49-F238E27FC236}">
                <a16:creationId xmlns:a16="http://schemas.microsoft.com/office/drawing/2014/main" id="{8210A079-BEA8-4DDC-976E-1BF23307A7DC}"/>
              </a:ext>
            </a:extLst>
          </p:cNvPr>
          <p:cNvSpPr>
            <a:spLocks noGrp="1" noChangeArrowheads="1"/>
          </p:cNvSpPr>
          <p:nvPr>
            <p:ph type="title"/>
          </p:nvPr>
        </p:nvSpPr>
        <p:spPr/>
        <p:txBody>
          <a:bodyPr/>
          <a:lstStyle/>
          <a:p>
            <a:r>
              <a:rPr lang="en-US" altLang="en-US">
                <a:latin typeface="Times New Roman" panose="02020603050405020304" pitchFamily="18" charset="0"/>
                <a:cs typeface="Times New Roman" panose="02020603050405020304" pitchFamily="18" charset="0"/>
              </a:rPr>
              <a:t>Players in the market – V</a:t>
            </a:r>
          </a:p>
        </p:txBody>
      </p:sp>
      <p:sp>
        <p:nvSpPr>
          <p:cNvPr id="90115" name="Rectangle 3">
            <a:extLst>
              <a:ext uri="{FF2B5EF4-FFF2-40B4-BE49-F238E27FC236}">
                <a16:creationId xmlns:a16="http://schemas.microsoft.com/office/drawing/2014/main" id="{15A830C0-5502-486C-9030-DDEBFEECCBD2}"/>
              </a:ext>
            </a:extLst>
          </p:cNvPr>
          <p:cNvSpPr>
            <a:spLocks noGrp="1" noChangeArrowheads="1"/>
          </p:cNvSpPr>
          <p:nvPr>
            <p:ph idx="1"/>
          </p:nvPr>
        </p:nvSpPr>
        <p:spPr bwMode="auto">
          <a:xfrm>
            <a:off x="1981200" y="1404938"/>
            <a:ext cx="8229600" cy="5181600"/>
          </a:xfrm>
        </p:spPr>
        <p:txBody>
          <a:bodyPr wrap="square" numCol="1" anchorCtr="0" compatLnSpc="1">
            <a:prstTxWarp prst="textNoShape">
              <a:avLst/>
            </a:prstTxWarp>
          </a:bodyPr>
          <a:lstStyle/>
          <a:p>
            <a:pPr>
              <a:buFont typeface="Wingdings" panose="05000000000000000000" pitchFamily="2" charset="2"/>
              <a:buChar char="q"/>
            </a:pPr>
            <a:endParaRPr lang="en-US" altLang="en-US" sz="2400">
              <a:latin typeface="Times New Roman" panose="02020603050405020304" pitchFamily="18" charset="0"/>
              <a:cs typeface="Times New Roman" panose="02020603050405020304" pitchFamily="18" charset="0"/>
            </a:endParaRPr>
          </a:p>
          <a:p>
            <a:pPr>
              <a:buFont typeface="Wingdings" panose="05000000000000000000" pitchFamily="2" charset="2"/>
              <a:buChar char="q"/>
            </a:pPr>
            <a:r>
              <a:rPr lang="en-US" altLang="en-US" sz="2400">
                <a:latin typeface="Times New Roman" panose="02020603050405020304" pitchFamily="18" charset="0"/>
                <a:cs typeface="Times New Roman" panose="02020603050405020304" pitchFamily="18" charset="0"/>
              </a:rPr>
              <a:t>Physician Organizations/Provider Groups</a:t>
            </a:r>
          </a:p>
          <a:p>
            <a:pPr lvl="1">
              <a:buFont typeface="Wingdings" panose="05000000000000000000" pitchFamily="2" charset="2"/>
              <a:buChar char="q"/>
            </a:pPr>
            <a:r>
              <a:rPr lang="en-US" altLang="en-US" sz="2000">
                <a:latin typeface="Times New Roman" panose="02020603050405020304" pitchFamily="18" charset="0"/>
                <a:cs typeface="Times New Roman" panose="02020603050405020304" pitchFamily="18" charset="0"/>
              </a:rPr>
              <a:t>Physician organizations and provider groups are </a:t>
            </a:r>
            <a:r>
              <a:rPr lang="en-US" altLang="en-US" sz="2000" b="1">
                <a:latin typeface="Times New Roman" panose="02020603050405020304" pitchFamily="18" charset="0"/>
                <a:cs typeface="Times New Roman" panose="02020603050405020304" pitchFamily="18" charset="0"/>
              </a:rPr>
              <a:t>groups of physicians or health care providers </a:t>
            </a:r>
            <a:r>
              <a:rPr lang="en-US" altLang="en-US" sz="2000">
                <a:latin typeface="Times New Roman" panose="02020603050405020304" pitchFamily="18" charset="0"/>
                <a:cs typeface="Times New Roman" panose="02020603050405020304" pitchFamily="18" charset="0"/>
              </a:rPr>
              <a:t>who are financially responsible for the total care and treatment of their patients regardless of whether they themselves or unaffiliated physicians provide the care.  </a:t>
            </a:r>
          </a:p>
          <a:p>
            <a:pPr>
              <a:buFont typeface="Wingdings" panose="05000000000000000000" pitchFamily="2" charset="2"/>
              <a:buNone/>
            </a:pPr>
            <a:endParaRPr lang="en-US" altLang="en-US" sz="2000" i="1">
              <a:latin typeface="Times New Roman" panose="02020603050405020304" pitchFamily="18" charset="0"/>
              <a:cs typeface="Times New Roman" panose="02020603050405020304" pitchFamily="18" charset="0"/>
            </a:endParaRPr>
          </a:p>
          <a:p>
            <a:pPr>
              <a:buFont typeface="Wingdings" panose="05000000000000000000" pitchFamily="2" charset="2"/>
              <a:buNone/>
            </a:pPr>
            <a:r>
              <a:rPr lang="en-US" altLang="en-US" sz="2000" i="1">
                <a:latin typeface="Times New Roman" panose="02020603050405020304" pitchFamily="18" charset="0"/>
                <a:cs typeface="Times New Roman" panose="02020603050405020304" pitchFamily="18" charset="0"/>
              </a:rPr>
              <a:t>Market Profile</a:t>
            </a:r>
          </a:p>
          <a:p>
            <a:pPr lvl="1">
              <a:buFont typeface="Arial" panose="020B0604020202020204" pitchFamily="34" charset="0"/>
              <a:buChar char="–"/>
            </a:pPr>
            <a:r>
              <a:rPr lang="en-US" altLang="en-US" sz="2400">
                <a:latin typeface="Times New Roman" panose="02020603050405020304" pitchFamily="18" charset="0"/>
                <a:cs typeface="Times New Roman" panose="02020603050405020304" pitchFamily="18" charset="0"/>
              </a:rPr>
              <a:t>Current Clients: </a:t>
            </a:r>
            <a:r>
              <a:rPr lang="en-US" altLang="en-US" sz="2400" b="1">
                <a:latin typeface="Times New Roman" panose="02020603050405020304" pitchFamily="18" charset="0"/>
                <a:cs typeface="Times New Roman" panose="02020603050405020304" pitchFamily="18" charset="0"/>
              </a:rPr>
              <a:t>JSA, Atrius</a:t>
            </a:r>
          </a:p>
          <a:p>
            <a:pPr lvl="1">
              <a:buFont typeface="Arial" panose="020B0604020202020204" pitchFamily="34" charset="0"/>
              <a:buChar char="–"/>
            </a:pPr>
            <a:r>
              <a:rPr lang="en-US" altLang="en-US" sz="2400">
                <a:latin typeface="Times New Roman" panose="02020603050405020304" pitchFamily="18" charset="0"/>
                <a:cs typeface="Times New Roman" panose="02020603050405020304" pitchFamily="18" charset="0"/>
              </a:rPr>
              <a:t>Competitors: Thomson (Medstat), Ingenix, MEDai, Medventive</a:t>
            </a:r>
          </a:p>
          <a:p>
            <a:pPr lvl="1">
              <a:buFont typeface="Arial" panose="020B0604020202020204" pitchFamily="34" charset="0"/>
              <a:buChar char="–"/>
            </a:pPr>
            <a:endParaRPr lang="en-US" altLang="en-US" b="1">
              <a:latin typeface="Times New Roman" panose="02020603050405020304" pitchFamily="18" charset="0"/>
              <a:cs typeface="Times New Roman" panose="02020603050405020304" pitchFamily="18" charset="0"/>
            </a:endParaRPr>
          </a:p>
          <a:p>
            <a:pPr lvl="1">
              <a:buFont typeface="Arial" panose="020B0604020202020204" pitchFamily="34" charset="0"/>
              <a:buChar char="–"/>
            </a:pPr>
            <a:endParaRPr lang="en-US" altLang="en-US" b="1">
              <a:latin typeface="Times New Roman" panose="02020603050405020304" pitchFamily="18" charset="0"/>
              <a:cs typeface="Times New Roman" panose="02020603050405020304" pitchFamily="18" charset="0"/>
            </a:endParaRPr>
          </a:p>
        </p:txBody>
      </p:sp>
      <p:sp>
        <p:nvSpPr>
          <p:cNvPr id="90116" name="Slide Number Placeholder 9">
            <a:extLst>
              <a:ext uri="{FF2B5EF4-FFF2-40B4-BE49-F238E27FC236}">
                <a16:creationId xmlns:a16="http://schemas.microsoft.com/office/drawing/2014/main" id="{03ABB092-8339-45BF-9FEE-E3AFB2E8517B}"/>
              </a:ext>
            </a:extLst>
          </p:cNvPr>
          <p:cNvSpPr>
            <a:spLocks noGrp="1"/>
          </p:cNvSpPr>
          <p:nvPr>
            <p:ph type="sldNum" sz="quarter" idx="12"/>
          </p:nvPr>
        </p:nvSpPr>
        <p:spPr bwMode="auto">
          <a:xfrm>
            <a:off x="5127626" y="6602414"/>
            <a:ext cx="1692275" cy="27463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l" fontAlgn="base">
              <a:spcBef>
                <a:spcPct val="0"/>
              </a:spcBef>
              <a:spcAft>
                <a:spcPct val="0"/>
              </a:spcAft>
            </a:pPr>
            <a:fld id="{FBF8EA43-F8C9-4D27-9A2E-7AD32063F685}" type="slidenum">
              <a:rPr lang="en-US" altLang="en-US" smtClean="0">
                <a:solidFill>
                  <a:srgbClr val="898989"/>
                </a:solidFill>
              </a:rPr>
              <a:pPr algn="l" fontAlgn="base">
                <a:spcBef>
                  <a:spcPct val="0"/>
                </a:spcBef>
                <a:spcAft>
                  <a:spcPct val="0"/>
                </a:spcAft>
              </a:pPr>
              <a:t>37</a:t>
            </a:fld>
            <a:endParaRPr lang="en-US" altLang="en-US">
              <a:solidFill>
                <a:srgbClr val="898989"/>
              </a:solidFill>
            </a:endParaRPr>
          </a:p>
        </p:txBody>
      </p:sp>
      <p:sp>
        <p:nvSpPr>
          <p:cNvPr id="90117" name="Rectangle 4">
            <a:extLst>
              <a:ext uri="{FF2B5EF4-FFF2-40B4-BE49-F238E27FC236}">
                <a16:creationId xmlns:a16="http://schemas.microsoft.com/office/drawing/2014/main" id="{AE2565DD-D0DA-42BB-B431-74F7F81A2DE7}"/>
              </a:ext>
            </a:extLst>
          </p:cNvPr>
          <p:cNvSpPr>
            <a:spLocks noChangeArrowheads="1"/>
          </p:cNvSpPr>
          <p:nvPr/>
        </p:nvSpPr>
        <p:spPr bwMode="auto">
          <a:xfrm>
            <a:off x="1828801" y="6324600"/>
            <a:ext cx="1293813"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buFont typeface="Wingdings" panose="05000000000000000000" pitchFamily="2" charset="2"/>
              <a:buNone/>
            </a:pPr>
            <a:fld id="{026DF912-7A74-45DC-AED1-CD9881506073}" type="datetime5">
              <a:rPr lang="en-US" altLang="en-US" sz="1100">
                <a:solidFill>
                  <a:schemeClr val="bg1"/>
                </a:solidFill>
              </a:rPr>
              <a:pPr eaLnBrk="1" hangingPunct="1">
                <a:buFont typeface="Wingdings" panose="05000000000000000000" pitchFamily="2" charset="2"/>
                <a:buNone/>
              </a:pPr>
              <a:t>19-Nov-21</a:t>
            </a:fld>
            <a:endParaRPr lang="en-US" altLang="en-US">
              <a:solidFill>
                <a:schemeClr val="bg1"/>
              </a:solidFill>
            </a:endParaRPr>
          </a:p>
        </p:txBody>
      </p:sp>
      <p:sp>
        <p:nvSpPr>
          <p:cNvPr id="90118" name="Rectangle 7">
            <a:extLst>
              <a:ext uri="{FF2B5EF4-FFF2-40B4-BE49-F238E27FC236}">
                <a16:creationId xmlns:a16="http://schemas.microsoft.com/office/drawing/2014/main" id="{577F1CA6-39E6-4219-88E3-9D5EA93240C3}"/>
              </a:ext>
            </a:extLst>
          </p:cNvPr>
          <p:cNvSpPr>
            <a:spLocks noChangeArrowheads="1"/>
          </p:cNvSpPr>
          <p:nvPr/>
        </p:nvSpPr>
        <p:spPr bwMode="auto">
          <a:xfrm>
            <a:off x="2514600" y="5746750"/>
            <a:ext cx="58674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lvl="1" eaLnBrk="1" hangingPunct="1">
              <a:lnSpc>
                <a:spcPct val="90000"/>
              </a:lnSpc>
            </a:pPr>
            <a:r>
              <a:rPr lang="en-US" altLang="en-US" sz="2000" b="1" i="1">
                <a:solidFill>
                  <a:srgbClr val="00B050"/>
                </a:solidFill>
                <a:latin typeface="Times New Roman" panose="02020603050405020304" pitchFamily="18" charset="0"/>
                <a:cs typeface="Times New Roman" panose="02020603050405020304" pitchFamily="18" charset="0"/>
              </a:rPr>
              <a:t>Products sold: MI and DxCG</a:t>
            </a:r>
          </a:p>
        </p:txBody>
      </p:sp>
    </p:spTree>
    <p:extLst>
      <p:ext uri="{BB962C8B-B14F-4D97-AF65-F5344CB8AC3E}">
        <p14:creationId xmlns:p14="http://schemas.microsoft.com/office/powerpoint/2010/main" val="190581889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Title 1">
            <a:extLst>
              <a:ext uri="{FF2B5EF4-FFF2-40B4-BE49-F238E27FC236}">
                <a16:creationId xmlns:a16="http://schemas.microsoft.com/office/drawing/2014/main" id="{76A10712-4EF2-4BA4-88FF-90CF661EF9A8}"/>
              </a:ext>
            </a:extLst>
          </p:cNvPr>
          <p:cNvSpPr>
            <a:spLocks noGrp="1" noChangeArrowheads="1"/>
          </p:cNvSpPr>
          <p:nvPr>
            <p:ph type="title"/>
          </p:nvPr>
        </p:nvSpPr>
        <p:spPr/>
        <p:txBody>
          <a:bodyPr/>
          <a:lstStyle/>
          <a:p>
            <a:r>
              <a:rPr lang="en-US" altLang="en-US">
                <a:latin typeface="Times New Roman" panose="02020603050405020304" pitchFamily="18" charset="0"/>
                <a:cs typeface="Times New Roman" panose="02020603050405020304" pitchFamily="18" charset="0"/>
              </a:rPr>
              <a:t>Players in the market – VI</a:t>
            </a:r>
          </a:p>
        </p:txBody>
      </p:sp>
      <p:sp>
        <p:nvSpPr>
          <p:cNvPr id="92163" name="Content Placeholder 2">
            <a:extLst>
              <a:ext uri="{FF2B5EF4-FFF2-40B4-BE49-F238E27FC236}">
                <a16:creationId xmlns:a16="http://schemas.microsoft.com/office/drawing/2014/main" id="{7B9E76AF-DD50-4C79-BABC-6B245B574E8A}"/>
              </a:ext>
            </a:extLst>
          </p:cNvPr>
          <p:cNvSpPr>
            <a:spLocks noGrp="1" noChangeArrowheads="1"/>
          </p:cNvSpPr>
          <p:nvPr>
            <p:ph idx="1"/>
          </p:nvPr>
        </p:nvSpPr>
        <p:spPr bwMode="auto"/>
        <p:txBody>
          <a:bodyPr wrap="square" numCol="1" anchorCtr="0" compatLnSpc="1">
            <a:prstTxWarp prst="textNoShape">
              <a:avLst/>
            </a:prstTxWarp>
          </a:bodyPr>
          <a:lstStyle/>
          <a:p>
            <a:pPr>
              <a:buFont typeface="Wingdings" panose="05000000000000000000" pitchFamily="2" charset="2"/>
              <a:buChar char="q"/>
            </a:pPr>
            <a:endParaRPr lang="en-US" altLang="en-US" sz="2400">
              <a:latin typeface="Times New Roman" panose="02020603050405020304" pitchFamily="18" charset="0"/>
              <a:cs typeface="Times New Roman" panose="02020603050405020304" pitchFamily="18" charset="0"/>
            </a:endParaRPr>
          </a:p>
          <a:p>
            <a:pPr>
              <a:buFont typeface="Wingdings" panose="05000000000000000000" pitchFamily="2" charset="2"/>
              <a:buChar char="q"/>
            </a:pPr>
            <a:r>
              <a:rPr lang="en-US" altLang="en-US" sz="2400">
                <a:latin typeface="Times New Roman" panose="02020603050405020304" pitchFamily="18" charset="0"/>
                <a:cs typeface="Times New Roman" panose="02020603050405020304" pitchFamily="18" charset="0"/>
              </a:rPr>
              <a:t>Third Party Administrators (TPA)</a:t>
            </a:r>
          </a:p>
          <a:p>
            <a:pPr lvl="1">
              <a:buFont typeface="Wingdings" panose="05000000000000000000" pitchFamily="2" charset="2"/>
              <a:buChar char="q"/>
            </a:pPr>
            <a:r>
              <a:rPr lang="en-US" altLang="en-US" sz="2000">
                <a:latin typeface="Times New Roman" panose="02020603050405020304" pitchFamily="18" charset="0"/>
                <a:cs typeface="Times New Roman" panose="02020603050405020304" pitchFamily="18" charset="0"/>
              </a:rPr>
              <a:t>Third Party Administrators </a:t>
            </a:r>
            <a:r>
              <a:rPr lang="en-US" altLang="en-US" sz="2000" b="1">
                <a:latin typeface="Times New Roman" panose="02020603050405020304" pitchFamily="18" charset="0"/>
                <a:cs typeface="Times New Roman" panose="02020603050405020304" pitchFamily="18" charset="0"/>
              </a:rPr>
              <a:t>pay claims on behalf of self-funded clients</a:t>
            </a:r>
            <a:r>
              <a:rPr lang="en-US" altLang="en-US" sz="2000">
                <a:latin typeface="Times New Roman" panose="02020603050405020304" pitchFamily="18" charset="0"/>
                <a:cs typeface="Times New Roman" panose="02020603050405020304" pitchFamily="18" charset="0"/>
              </a:rPr>
              <a:t>. They have a financial incentive to improve the performance of the health plan or risk losing their customer base.  Because TPAs have to satisfy the demands of brokers and consultants and self-funded groups, they are constantly on the look out for potential cost savings opportunities, such as changes in networks and benefit design. TPAs may provide CM/DM services also. </a:t>
            </a:r>
            <a:endParaRPr lang="en-US" altLang="en-US">
              <a:latin typeface="Times New Roman" panose="02020603050405020304" pitchFamily="18" charset="0"/>
              <a:cs typeface="Times New Roman" panose="02020603050405020304" pitchFamily="18" charset="0"/>
            </a:endParaRPr>
          </a:p>
          <a:p>
            <a:pPr lvl="1">
              <a:buFont typeface="Wingdings" panose="05000000000000000000" pitchFamily="2" charset="2"/>
              <a:buChar char="q"/>
            </a:pPr>
            <a:endParaRPr lang="en-US" altLang="en-US">
              <a:latin typeface="Times New Roman" panose="02020603050405020304" pitchFamily="18" charset="0"/>
              <a:cs typeface="Times New Roman" panose="02020603050405020304" pitchFamily="18" charset="0"/>
            </a:endParaRPr>
          </a:p>
          <a:p>
            <a:pPr>
              <a:buFont typeface="Wingdings" panose="05000000000000000000" pitchFamily="2" charset="2"/>
              <a:buNone/>
            </a:pPr>
            <a:r>
              <a:rPr lang="en-US" altLang="en-US" sz="2000" i="1">
                <a:latin typeface="Times New Roman" panose="02020603050405020304" pitchFamily="18" charset="0"/>
                <a:cs typeface="Times New Roman" panose="02020603050405020304" pitchFamily="18" charset="0"/>
              </a:rPr>
              <a:t>Market Profile</a:t>
            </a:r>
          </a:p>
          <a:p>
            <a:pPr lvl="1">
              <a:buFont typeface="Arial" panose="020B0604020202020204" pitchFamily="34" charset="0"/>
              <a:buChar char="–"/>
            </a:pPr>
            <a:r>
              <a:rPr lang="en-US" altLang="en-US" sz="2000">
                <a:latin typeface="Times New Roman" panose="02020603050405020304" pitchFamily="18" charset="0"/>
                <a:cs typeface="Times New Roman" panose="02020603050405020304" pitchFamily="18" charset="0"/>
              </a:rPr>
              <a:t>Current Clients: </a:t>
            </a:r>
            <a:r>
              <a:rPr lang="en-US" altLang="en-US" sz="2000" b="1">
                <a:latin typeface="Times New Roman" panose="02020603050405020304" pitchFamily="18" charset="0"/>
                <a:cs typeface="Times New Roman" panose="02020603050405020304" pitchFamily="18" charset="0"/>
              </a:rPr>
              <a:t>Wells Fargo</a:t>
            </a:r>
            <a:r>
              <a:rPr lang="en-US" altLang="en-US" sz="2000">
                <a:latin typeface="Times New Roman" panose="02020603050405020304" pitchFamily="18" charset="0"/>
                <a:cs typeface="Times New Roman" panose="02020603050405020304" pitchFamily="18" charset="0"/>
              </a:rPr>
              <a:t>, CBSA, UMR, Kanawha, etc.</a:t>
            </a:r>
          </a:p>
          <a:p>
            <a:pPr lvl="1">
              <a:buFont typeface="Arial" panose="020B0604020202020204" pitchFamily="34" charset="0"/>
              <a:buChar char="–"/>
            </a:pPr>
            <a:r>
              <a:rPr lang="en-US" altLang="en-US" sz="2000">
                <a:latin typeface="Times New Roman" panose="02020603050405020304" pitchFamily="18" charset="0"/>
                <a:cs typeface="Times New Roman" panose="02020603050405020304" pitchFamily="18" charset="0"/>
              </a:rPr>
              <a:t>Competitors: Zywave, Thomson (Medstat), Benefit Informatics</a:t>
            </a:r>
          </a:p>
        </p:txBody>
      </p:sp>
      <p:sp>
        <p:nvSpPr>
          <p:cNvPr id="92164" name="Slide Number Placeholder 6">
            <a:extLst>
              <a:ext uri="{FF2B5EF4-FFF2-40B4-BE49-F238E27FC236}">
                <a16:creationId xmlns:a16="http://schemas.microsoft.com/office/drawing/2014/main" id="{BD353861-5A7E-40E3-95FD-88BFB3A5BE9F}"/>
              </a:ext>
            </a:extLst>
          </p:cNvPr>
          <p:cNvSpPr>
            <a:spLocks noGrp="1"/>
          </p:cNvSpPr>
          <p:nvPr>
            <p:ph type="sldNum" sz="quarter" idx="12"/>
          </p:nvPr>
        </p:nvSpPr>
        <p:spPr bwMode="auto">
          <a:xfrm>
            <a:off x="5127626" y="6602414"/>
            <a:ext cx="1692275" cy="27463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l" fontAlgn="base">
              <a:spcBef>
                <a:spcPct val="0"/>
              </a:spcBef>
              <a:spcAft>
                <a:spcPct val="0"/>
              </a:spcAft>
            </a:pPr>
            <a:fld id="{2563D537-14BA-4C54-8A81-51C037F1003E}" type="slidenum">
              <a:rPr lang="en-US" altLang="en-US" smtClean="0">
                <a:solidFill>
                  <a:srgbClr val="898989"/>
                </a:solidFill>
              </a:rPr>
              <a:pPr algn="l" fontAlgn="base">
                <a:spcBef>
                  <a:spcPct val="0"/>
                </a:spcBef>
                <a:spcAft>
                  <a:spcPct val="0"/>
                </a:spcAft>
              </a:pPr>
              <a:t>38</a:t>
            </a:fld>
            <a:endParaRPr lang="en-US" altLang="en-US">
              <a:solidFill>
                <a:srgbClr val="898989"/>
              </a:solidFill>
            </a:endParaRPr>
          </a:p>
        </p:txBody>
      </p:sp>
      <p:sp>
        <p:nvSpPr>
          <p:cNvPr id="92165" name="Rectangle 5">
            <a:extLst>
              <a:ext uri="{FF2B5EF4-FFF2-40B4-BE49-F238E27FC236}">
                <a16:creationId xmlns:a16="http://schemas.microsoft.com/office/drawing/2014/main" id="{ACDE9188-AA2B-4837-8CF7-7634F8BE83E6}"/>
              </a:ext>
            </a:extLst>
          </p:cNvPr>
          <p:cNvSpPr>
            <a:spLocks noChangeArrowheads="1"/>
          </p:cNvSpPr>
          <p:nvPr/>
        </p:nvSpPr>
        <p:spPr bwMode="auto">
          <a:xfrm>
            <a:off x="1752600" y="6234114"/>
            <a:ext cx="89154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lvl="1" eaLnBrk="1" hangingPunct="1">
              <a:lnSpc>
                <a:spcPct val="90000"/>
              </a:lnSpc>
            </a:pPr>
            <a:r>
              <a:rPr lang="en-US" altLang="en-US" sz="2000" b="1" i="1">
                <a:solidFill>
                  <a:srgbClr val="00B050"/>
                </a:solidFill>
                <a:latin typeface="Times New Roman" panose="02020603050405020304" pitchFamily="18" charset="0"/>
                <a:cs typeface="Times New Roman" panose="02020603050405020304" pitchFamily="18" charset="0"/>
              </a:rPr>
              <a:t>Products sold: MI</a:t>
            </a:r>
          </a:p>
        </p:txBody>
      </p:sp>
    </p:spTree>
    <p:extLst>
      <p:ext uri="{BB962C8B-B14F-4D97-AF65-F5344CB8AC3E}">
        <p14:creationId xmlns:p14="http://schemas.microsoft.com/office/powerpoint/2010/main" val="265679352"/>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Title 1">
            <a:extLst>
              <a:ext uri="{FF2B5EF4-FFF2-40B4-BE49-F238E27FC236}">
                <a16:creationId xmlns:a16="http://schemas.microsoft.com/office/drawing/2014/main" id="{33BDEC7F-193C-4BD3-A886-515FB00D62F7}"/>
              </a:ext>
            </a:extLst>
          </p:cNvPr>
          <p:cNvSpPr>
            <a:spLocks noGrp="1" noChangeArrowheads="1"/>
          </p:cNvSpPr>
          <p:nvPr>
            <p:ph type="title"/>
          </p:nvPr>
        </p:nvSpPr>
        <p:spPr/>
        <p:txBody>
          <a:bodyPr/>
          <a:lstStyle/>
          <a:p>
            <a:r>
              <a:rPr lang="en-US" altLang="en-US">
                <a:latin typeface="Times New Roman" panose="02020603050405020304" pitchFamily="18" charset="0"/>
                <a:cs typeface="Times New Roman" panose="02020603050405020304" pitchFamily="18" charset="0"/>
              </a:rPr>
              <a:t>Players in the market - VII</a:t>
            </a:r>
            <a:endParaRPr lang="en-US" altLang="en-US" sz="2000"/>
          </a:p>
        </p:txBody>
      </p:sp>
      <p:sp>
        <p:nvSpPr>
          <p:cNvPr id="94211" name="Content Placeholder 2">
            <a:extLst>
              <a:ext uri="{FF2B5EF4-FFF2-40B4-BE49-F238E27FC236}">
                <a16:creationId xmlns:a16="http://schemas.microsoft.com/office/drawing/2014/main" id="{ED37569F-DCDB-40D0-8055-526777B31198}"/>
              </a:ext>
            </a:extLst>
          </p:cNvPr>
          <p:cNvSpPr>
            <a:spLocks noGrp="1" noChangeArrowheads="1"/>
          </p:cNvSpPr>
          <p:nvPr>
            <p:ph idx="1"/>
          </p:nvPr>
        </p:nvSpPr>
        <p:spPr bwMode="auto">
          <a:xfrm>
            <a:off x="2057400" y="1150939"/>
            <a:ext cx="8229600" cy="5451475"/>
          </a:xfrm>
        </p:spPr>
        <p:txBody>
          <a:bodyPr wrap="square" numCol="1" anchorCtr="0" compatLnSpc="1">
            <a:prstTxWarp prst="textNoShape">
              <a:avLst/>
            </a:prstTxWarp>
          </a:bodyPr>
          <a:lstStyle/>
          <a:p>
            <a:pPr>
              <a:buFont typeface="Wingdings" panose="05000000000000000000" pitchFamily="2" charset="2"/>
              <a:buChar char="q"/>
            </a:pPr>
            <a:endParaRPr lang="en-US" altLang="en-US" sz="2400">
              <a:latin typeface="Times New Roman" panose="02020603050405020304" pitchFamily="18" charset="0"/>
              <a:cs typeface="Times New Roman" panose="02020603050405020304" pitchFamily="18" charset="0"/>
            </a:endParaRPr>
          </a:p>
          <a:p>
            <a:pPr>
              <a:buFont typeface="Wingdings" panose="05000000000000000000" pitchFamily="2" charset="2"/>
              <a:buChar char="q"/>
            </a:pPr>
            <a:r>
              <a:rPr lang="en-US" altLang="en-US" sz="2400">
                <a:latin typeface="Times New Roman" panose="02020603050405020304" pitchFamily="18" charset="0"/>
                <a:cs typeface="Times New Roman" panose="02020603050405020304" pitchFamily="18" charset="0"/>
              </a:rPr>
              <a:t>Stop-Loss Carriers (or Re-Insurance Groups)</a:t>
            </a:r>
          </a:p>
          <a:p>
            <a:pPr lvl="1">
              <a:buFont typeface="Wingdings" panose="05000000000000000000" pitchFamily="2" charset="2"/>
              <a:buChar char="q"/>
            </a:pPr>
            <a:r>
              <a:rPr lang="en-US" altLang="en-US" sz="2000">
                <a:latin typeface="Times New Roman" panose="02020603050405020304" pitchFamily="18" charset="0"/>
                <a:cs typeface="Times New Roman" panose="02020603050405020304" pitchFamily="18" charset="0"/>
              </a:rPr>
              <a:t>Stop-loss carriers </a:t>
            </a:r>
            <a:r>
              <a:rPr lang="en-US" altLang="en-US" sz="2000" b="1">
                <a:latin typeface="Times New Roman" panose="02020603050405020304" pitchFamily="18" charset="0"/>
                <a:cs typeface="Times New Roman" panose="02020603050405020304" pitchFamily="18" charset="0"/>
              </a:rPr>
              <a:t>serve self-funded clients by mitigating the risk</a:t>
            </a:r>
            <a:r>
              <a:rPr lang="en-US" altLang="en-US" sz="2000">
                <a:latin typeface="Times New Roman" panose="02020603050405020304" pitchFamily="18" charset="0"/>
                <a:cs typeface="Times New Roman" panose="02020603050405020304" pitchFamily="18" charset="0"/>
              </a:rPr>
              <a:t> which arises due to a few individuals with extremely high health care costs. In specific coverage, the self-funded group pays all the claims for each individual until an individual’s total claims costs become greater than the threshold limit.  The </a:t>
            </a:r>
            <a:r>
              <a:rPr lang="en-US" altLang="en-US" sz="2000" b="1">
                <a:latin typeface="Times New Roman" panose="02020603050405020304" pitchFamily="18" charset="0"/>
                <a:cs typeface="Times New Roman" panose="02020603050405020304" pitchFamily="18" charset="0"/>
              </a:rPr>
              <a:t>limit</a:t>
            </a:r>
            <a:r>
              <a:rPr lang="en-US" altLang="en-US" sz="2000">
                <a:latin typeface="Times New Roman" panose="02020603050405020304" pitchFamily="18" charset="0"/>
                <a:cs typeface="Times New Roman" panose="02020603050405020304" pitchFamily="18" charset="0"/>
              </a:rPr>
              <a:t> can be as low as $20,000 or go up to millions of dollars. In </a:t>
            </a:r>
            <a:r>
              <a:rPr lang="en-US" altLang="en-US" sz="2000" b="1">
                <a:latin typeface="Times New Roman" panose="02020603050405020304" pitchFamily="18" charset="0"/>
                <a:cs typeface="Times New Roman" panose="02020603050405020304" pitchFamily="18" charset="0"/>
              </a:rPr>
              <a:t>aggregate coverage</a:t>
            </a:r>
            <a:r>
              <a:rPr lang="en-US" altLang="en-US" sz="2000">
                <a:latin typeface="Times New Roman" panose="02020603050405020304" pitchFamily="18" charset="0"/>
                <a:cs typeface="Times New Roman" panose="02020603050405020304" pitchFamily="18" charset="0"/>
              </a:rPr>
              <a:t>, the self-funded group pays all the claim costs until the total claim cost for all individuals covered reaches the threshold. All types of medical plans (</a:t>
            </a:r>
            <a:r>
              <a:rPr lang="en-US" altLang="en-US" sz="2000" b="1">
                <a:latin typeface="Times New Roman" panose="02020603050405020304" pitchFamily="18" charset="0"/>
                <a:cs typeface="Times New Roman" panose="02020603050405020304" pitchFamily="18" charset="0"/>
              </a:rPr>
              <a:t>self-funded, fully insured etc.</a:t>
            </a:r>
            <a:r>
              <a:rPr lang="en-US" altLang="en-US" sz="2000">
                <a:latin typeface="Times New Roman" panose="02020603050405020304" pitchFamily="18" charset="0"/>
                <a:cs typeface="Times New Roman" panose="02020603050405020304" pitchFamily="18" charset="0"/>
              </a:rPr>
              <a:t>) use stop-loss insurance. </a:t>
            </a:r>
          </a:p>
          <a:p>
            <a:pPr>
              <a:buFont typeface="Wingdings" panose="05000000000000000000" pitchFamily="2" charset="2"/>
              <a:buNone/>
            </a:pPr>
            <a:r>
              <a:rPr lang="en-US" altLang="en-US" sz="2000" i="1">
                <a:latin typeface="Times New Roman" panose="02020603050405020304" pitchFamily="18" charset="0"/>
                <a:cs typeface="Times New Roman" panose="02020603050405020304" pitchFamily="18" charset="0"/>
              </a:rPr>
              <a:t>Market Profile</a:t>
            </a:r>
          </a:p>
          <a:p>
            <a:pPr lvl="1">
              <a:buFont typeface="Arial" panose="020B0604020202020204" pitchFamily="34" charset="0"/>
              <a:buChar char="–"/>
            </a:pPr>
            <a:r>
              <a:rPr lang="en-US" altLang="en-US" sz="2000">
                <a:latin typeface="Times New Roman" panose="02020603050405020304" pitchFamily="18" charset="0"/>
                <a:cs typeface="Times New Roman" panose="02020603050405020304" pitchFamily="18" charset="0"/>
              </a:rPr>
              <a:t>Current Clients: </a:t>
            </a:r>
            <a:r>
              <a:rPr lang="en-US" altLang="en-US" sz="2000" b="1">
                <a:latin typeface="Times New Roman" panose="02020603050405020304" pitchFamily="18" charset="0"/>
                <a:cs typeface="Times New Roman" panose="02020603050405020304" pitchFamily="18" charset="0"/>
              </a:rPr>
              <a:t>SunLife</a:t>
            </a:r>
            <a:r>
              <a:rPr lang="en-US" altLang="en-US" sz="2000">
                <a:latin typeface="Times New Roman" panose="02020603050405020304" pitchFamily="18" charset="0"/>
                <a:cs typeface="Times New Roman" panose="02020603050405020304" pitchFamily="18" charset="0"/>
              </a:rPr>
              <a:t>, Genworth</a:t>
            </a:r>
          </a:p>
          <a:p>
            <a:pPr lvl="1">
              <a:buFont typeface="Arial" panose="020B0604020202020204" pitchFamily="34" charset="0"/>
              <a:buChar char="–"/>
            </a:pPr>
            <a:r>
              <a:rPr lang="en-US" altLang="en-US" sz="2000">
                <a:latin typeface="Times New Roman" panose="02020603050405020304" pitchFamily="18" charset="0"/>
                <a:cs typeface="Times New Roman" panose="02020603050405020304" pitchFamily="18" charset="0"/>
              </a:rPr>
              <a:t>Competitors: Thomson (Medstat)</a:t>
            </a:r>
          </a:p>
          <a:p>
            <a:endParaRPr lang="en-US" altLang="en-US"/>
          </a:p>
          <a:p>
            <a:endParaRPr lang="en-US" altLang="en-US"/>
          </a:p>
        </p:txBody>
      </p:sp>
      <p:sp>
        <p:nvSpPr>
          <p:cNvPr id="94212" name="Slide Number Placeholder 5">
            <a:extLst>
              <a:ext uri="{FF2B5EF4-FFF2-40B4-BE49-F238E27FC236}">
                <a16:creationId xmlns:a16="http://schemas.microsoft.com/office/drawing/2014/main" id="{0BED24E0-D039-4F8A-BA40-BE85ED260496}"/>
              </a:ext>
            </a:extLst>
          </p:cNvPr>
          <p:cNvSpPr>
            <a:spLocks noGrp="1"/>
          </p:cNvSpPr>
          <p:nvPr>
            <p:ph type="sldNum" sz="quarter" idx="12"/>
          </p:nvPr>
        </p:nvSpPr>
        <p:spPr bwMode="auto">
          <a:xfrm>
            <a:off x="5127626" y="6602414"/>
            <a:ext cx="1692275" cy="27463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l" fontAlgn="base">
              <a:spcBef>
                <a:spcPct val="0"/>
              </a:spcBef>
              <a:spcAft>
                <a:spcPct val="0"/>
              </a:spcAft>
            </a:pPr>
            <a:fld id="{8B0D53A6-8D45-4843-BC44-24451F799DFB}" type="slidenum">
              <a:rPr lang="en-US" altLang="en-US" smtClean="0">
                <a:solidFill>
                  <a:srgbClr val="898989"/>
                </a:solidFill>
              </a:rPr>
              <a:pPr algn="l" fontAlgn="base">
                <a:spcBef>
                  <a:spcPct val="0"/>
                </a:spcBef>
                <a:spcAft>
                  <a:spcPct val="0"/>
                </a:spcAft>
              </a:pPr>
              <a:t>39</a:t>
            </a:fld>
            <a:endParaRPr lang="en-US" altLang="en-US">
              <a:solidFill>
                <a:srgbClr val="898989"/>
              </a:solidFill>
            </a:endParaRPr>
          </a:p>
        </p:txBody>
      </p:sp>
      <p:sp>
        <p:nvSpPr>
          <p:cNvPr id="94213" name="Rectangle 5">
            <a:extLst>
              <a:ext uri="{FF2B5EF4-FFF2-40B4-BE49-F238E27FC236}">
                <a16:creationId xmlns:a16="http://schemas.microsoft.com/office/drawing/2014/main" id="{97E90F5F-9E35-49B4-A267-0D6B504D1D34}"/>
              </a:ext>
            </a:extLst>
          </p:cNvPr>
          <p:cNvSpPr>
            <a:spLocks noChangeArrowheads="1"/>
          </p:cNvSpPr>
          <p:nvPr/>
        </p:nvSpPr>
        <p:spPr bwMode="auto">
          <a:xfrm>
            <a:off x="2193925" y="6232525"/>
            <a:ext cx="58674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lvl="1" eaLnBrk="1" hangingPunct="1">
              <a:lnSpc>
                <a:spcPct val="90000"/>
              </a:lnSpc>
            </a:pPr>
            <a:r>
              <a:rPr lang="en-US" altLang="en-US" sz="2000" b="1" i="1">
                <a:solidFill>
                  <a:srgbClr val="00B050"/>
                </a:solidFill>
                <a:latin typeface="Times New Roman" panose="02020603050405020304" pitchFamily="18" charset="0"/>
                <a:cs typeface="Times New Roman" panose="02020603050405020304" pitchFamily="18" charset="0"/>
              </a:rPr>
              <a:t>Products sold: MI and DxCG</a:t>
            </a:r>
          </a:p>
        </p:txBody>
      </p:sp>
    </p:spTree>
    <p:extLst>
      <p:ext uri="{BB962C8B-B14F-4D97-AF65-F5344CB8AC3E}">
        <p14:creationId xmlns:p14="http://schemas.microsoft.com/office/powerpoint/2010/main" val="3172371585"/>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a:extLst>
              <a:ext uri="{FF2B5EF4-FFF2-40B4-BE49-F238E27FC236}">
                <a16:creationId xmlns:a16="http://schemas.microsoft.com/office/drawing/2014/main" id="{DB7BE8DC-E568-433D-A2BA-C674F65E5199}"/>
              </a:ext>
            </a:extLst>
          </p:cNvPr>
          <p:cNvSpPr>
            <a:spLocks noGrp="1" noChangeArrowheads="1"/>
          </p:cNvSpPr>
          <p:nvPr>
            <p:ph type="title"/>
          </p:nvPr>
        </p:nvSpPr>
        <p:spPr/>
        <p:txBody>
          <a:bodyPr/>
          <a:lstStyle/>
          <a:p>
            <a:r>
              <a:rPr lang="en-US" altLang="en-US"/>
              <a:t>Facts and figures (contd.)</a:t>
            </a:r>
          </a:p>
        </p:txBody>
      </p:sp>
      <p:sp>
        <p:nvSpPr>
          <p:cNvPr id="3" name="Content Placeholder 2">
            <a:extLst>
              <a:ext uri="{FF2B5EF4-FFF2-40B4-BE49-F238E27FC236}">
                <a16:creationId xmlns:a16="http://schemas.microsoft.com/office/drawing/2014/main" id="{1109961F-8792-4148-8A54-CBF3B8FE5268}"/>
              </a:ext>
            </a:extLst>
          </p:cNvPr>
          <p:cNvSpPr>
            <a:spLocks noGrp="1"/>
          </p:cNvSpPr>
          <p:nvPr>
            <p:ph idx="1"/>
          </p:nvPr>
        </p:nvSpPr>
        <p:spPr>
          <a:xfrm>
            <a:off x="1752600" y="1665289"/>
            <a:ext cx="8686800" cy="4937125"/>
          </a:xfrm>
        </p:spPr>
        <p:txBody>
          <a:bodyPr>
            <a:normAutofit lnSpcReduction="10000"/>
          </a:bodyPr>
          <a:lstStyle/>
          <a:p>
            <a:pPr fontAlgn="auto">
              <a:spcAft>
                <a:spcPts val="0"/>
              </a:spcAft>
              <a:defRPr/>
            </a:pPr>
            <a:r>
              <a:rPr lang="en-US" sz="2000" dirty="0">
                <a:latin typeface="Times New Roman" pitchFamily="18" charset="0"/>
                <a:cs typeface="Times New Roman" pitchFamily="18" charset="0"/>
              </a:rPr>
              <a:t>Ever rising Healthcare cost: $1,106 per person in 1980 ($255 billion overall 9% of GDP) to $8,116 per person in 2009 ($2.5 trillion overall 12.6% of GDP).</a:t>
            </a:r>
          </a:p>
          <a:p>
            <a:pPr fontAlgn="auto">
              <a:spcAft>
                <a:spcPts val="0"/>
              </a:spcAft>
              <a:defRPr/>
            </a:pPr>
            <a:r>
              <a:rPr lang="en-US" sz="2000" dirty="0">
                <a:latin typeface="Times New Roman" pitchFamily="18" charset="0"/>
                <a:cs typeface="Times New Roman" pitchFamily="18" charset="0"/>
              </a:rPr>
              <a:t>Uneven distribution across individuals, different segments of the population, specific diseases and payers: </a:t>
            </a:r>
          </a:p>
          <a:p>
            <a:pPr marL="646430" lvl="1" indent="-308610" fontAlgn="auto">
              <a:spcAft>
                <a:spcPts val="0"/>
              </a:spcAft>
              <a:buFont typeface="Courier New"/>
              <a:buChar char="o"/>
              <a:defRPr/>
            </a:pPr>
            <a:r>
              <a:rPr lang="en-US" sz="1600" dirty="0"/>
              <a:t>5% of the population accounts for almost half (49 %) of total health care expenses.</a:t>
            </a:r>
          </a:p>
          <a:p>
            <a:pPr marL="646430" lvl="1" indent="-308610" fontAlgn="auto">
              <a:spcAft>
                <a:spcPts val="0"/>
              </a:spcAft>
              <a:buFont typeface="Courier New"/>
              <a:buChar char="o"/>
              <a:defRPr/>
            </a:pPr>
            <a:r>
              <a:rPr lang="en-US" sz="1600" dirty="0"/>
              <a:t>The 15 most expensive health conditions account for 44 percent of total health care expenses.</a:t>
            </a:r>
          </a:p>
          <a:p>
            <a:pPr marL="646430" lvl="1" indent="-308610" fontAlgn="auto">
              <a:spcAft>
                <a:spcPts val="0"/>
              </a:spcAft>
              <a:buFont typeface="Courier New"/>
              <a:buChar char="o"/>
              <a:defRPr/>
            </a:pPr>
            <a:r>
              <a:rPr lang="en-US" sz="1600" dirty="0"/>
              <a:t>Patients with multiple chronic conditions cost up to seven times as much as patients with only one chronic condition.</a:t>
            </a:r>
          </a:p>
          <a:p>
            <a:pPr marL="342900" lvl="1" indent="-342900" fontAlgn="auto">
              <a:spcAft>
                <a:spcPts val="0"/>
              </a:spcAft>
              <a:buClr>
                <a:schemeClr val="bg2">
                  <a:lumMod val="75000"/>
                </a:schemeClr>
              </a:buClr>
              <a:buFont typeface="Courier New"/>
              <a:buChar char="o"/>
              <a:defRPr/>
            </a:pPr>
            <a:r>
              <a:rPr lang="en-US" sz="1600" dirty="0"/>
              <a:t>Universal health care believes  that all citizens should have access to affordable, high-quality medical care. The United States is the only wealthy, industrialized nation that does not provide universal health care to all its citizens.  (</a:t>
            </a:r>
            <a:r>
              <a:rPr lang="en-US" sz="1200" dirty="0"/>
              <a:t>Watch SICKO – Michael Moore)</a:t>
            </a:r>
            <a:endParaRPr lang="en-US" sz="1600" dirty="0"/>
          </a:p>
          <a:p>
            <a:pPr marL="342900" lvl="1" indent="-342900" fontAlgn="auto">
              <a:spcAft>
                <a:spcPts val="0"/>
              </a:spcAft>
              <a:buClr>
                <a:schemeClr val="bg2">
                  <a:lumMod val="75000"/>
                </a:schemeClr>
              </a:buClr>
              <a:buFont typeface="Arial" panose="020B0604020202020204" pitchFamily="34" charset="0"/>
              <a:buNone/>
              <a:defRPr/>
            </a:pPr>
            <a:r>
              <a:rPr lang="en-US" sz="1400" dirty="0">
                <a:solidFill>
                  <a:srgbClr val="FF0000"/>
                </a:solidFill>
              </a:rPr>
              <a:t>(This will change with new Healthcare reform laws)</a:t>
            </a:r>
          </a:p>
          <a:p>
            <a:pPr fontAlgn="auto">
              <a:spcAft>
                <a:spcPts val="0"/>
              </a:spcAft>
              <a:defRPr/>
            </a:pPr>
            <a:r>
              <a:rPr lang="en-US" sz="2000" dirty="0">
                <a:latin typeface="Times New Roman" pitchFamily="18" charset="0"/>
                <a:cs typeface="Times New Roman" pitchFamily="18" charset="0"/>
              </a:rPr>
              <a:t>The states regulate health care in three general ways: </a:t>
            </a:r>
          </a:p>
          <a:p>
            <a:pPr lvl="2" indent="-256540" fontAlgn="auto">
              <a:spcAft>
                <a:spcPts val="0"/>
              </a:spcAft>
              <a:buFont typeface="Wingdings" charset="2"/>
              <a:buChar char="§"/>
              <a:defRPr/>
            </a:pPr>
            <a:r>
              <a:rPr lang="en-US" sz="1600" dirty="0"/>
              <a:t>setting and enforcing standards for health care organizations, professionals and the environment; </a:t>
            </a:r>
          </a:p>
          <a:p>
            <a:pPr lvl="2" indent="-256540" fontAlgn="auto">
              <a:spcAft>
                <a:spcPts val="0"/>
              </a:spcAft>
              <a:buFont typeface="Wingdings" charset="2"/>
              <a:buChar char="§"/>
              <a:defRPr/>
            </a:pPr>
            <a:r>
              <a:rPr lang="en-US" sz="1600" dirty="0"/>
              <a:t>creating health programs or purchasing services for poor people;  and </a:t>
            </a:r>
          </a:p>
          <a:p>
            <a:pPr lvl="2" indent="-256540" fontAlgn="auto">
              <a:spcAft>
                <a:spcPts val="0"/>
              </a:spcAft>
              <a:buFont typeface="Wingdings" charset="2"/>
              <a:buChar char="§"/>
              <a:defRPr/>
            </a:pPr>
            <a:r>
              <a:rPr lang="en-US" sz="1600" dirty="0"/>
              <a:t>administering federal programs.</a:t>
            </a:r>
          </a:p>
          <a:p>
            <a:pPr marL="646430" lvl="1" indent="-308610" algn="r" fontAlgn="auto">
              <a:spcAft>
                <a:spcPts val="0"/>
              </a:spcAft>
              <a:buFont typeface="Arial" panose="020B0604020202020204" pitchFamily="34" charset="0"/>
              <a:buNone/>
              <a:defRPr/>
            </a:pPr>
            <a:r>
              <a:rPr lang="en-US" sz="1400" dirty="0">
                <a:latin typeface="Times New Roman" pitchFamily="18" charset="0"/>
                <a:cs typeface="Times New Roman" pitchFamily="18" charset="0"/>
              </a:rPr>
              <a:t>SOURCE: WIKI</a:t>
            </a:r>
            <a:endParaRPr lang="en-US" sz="1400" dirty="0"/>
          </a:p>
        </p:txBody>
      </p:sp>
      <p:sp>
        <p:nvSpPr>
          <p:cNvPr id="23556" name="Slide Number Placeholder 3">
            <a:extLst>
              <a:ext uri="{FF2B5EF4-FFF2-40B4-BE49-F238E27FC236}">
                <a16:creationId xmlns:a16="http://schemas.microsoft.com/office/drawing/2014/main" id="{18F6E641-21E0-4DEF-B8BC-CD1FE6A69CD7}"/>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fontAlgn="base">
              <a:spcBef>
                <a:spcPct val="0"/>
              </a:spcBef>
              <a:spcAft>
                <a:spcPct val="0"/>
              </a:spcAft>
            </a:pPr>
            <a:fld id="{1365A1A3-5D88-4DE3-9430-CBCA7941F5A4}" type="slidenum">
              <a:rPr lang="en-US" altLang="en-US" smtClean="0">
                <a:solidFill>
                  <a:srgbClr val="898989"/>
                </a:solidFill>
                <a:latin typeface="Calibri" panose="020F0502020204030204" pitchFamily="34" charset="0"/>
              </a:rPr>
              <a:pPr fontAlgn="base">
                <a:spcBef>
                  <a:spcPct val="0"/>
                </a:spcBef>
                <a:spcAft>
                  <a:spcPct val="0"/>
                </a:spcAft>
              </a:pPr>
              <a:t>4</a:t>
            </a:fld>
            <a:endParaRPr lang="en-US" altLang="en-US">
              <a:solidFill>
                <a:srgbClr val="898989"/>
              </a:solidFill>
              <a:latin typeface="Calibri" panose="020F0502020204030204" pitchFamily="34" charset="0"/>
            </a:endParaRPr>
          </a:p>
        </p:txBody>
      </p:sp>
    </p:spTree>
    <p:extLst>
      <p:ext uri="{BB962C8B-B14F-4D97-AF65-F5344CB8AC3E}">
        <p14:creationId xmlns:p14="http://schemas.microsoft.com/office/powerpoint/2010/main" val="69730374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Title 1">
            <a:extLst>
              <a:ext uri="{FF2B5EF4-FFF2-40B4-BE49-F238E27FC236}">
                <a16:creationId xmlns:a16="http://schemas.microsoft.com/office/drawing/2014/main" id="{C454236B-0EF0-4711-BB5A-4AE294C2B7B7}"/>
              </a:ext>
            </a:extLst>
          </p:cNvPr>
          <p:cNvSpPr>
            <a:spLocks noGrp="1" noChangeArrowheads="1"/>
          </p:cNvSpPr>
          <p:nvPr>
            <p:ph type="title"/>
          </p:nvPr>
        </p:nvSpPr>
        <p:spPr/>
        <p:txBody>
          <a:bodyPr/>
          <a:lstStyle/>
          <a:p>
            <a:r>
              <a:rPr lang="en-US" altLang="en-US">
                <a:latin typeface="Times New Roman" panose="02020603050405020304" pitchFamily="18" charset="0"/>
                <a:cs typeface="Times New Roman" panose="02020603050405020304" pitchFamily="18" charset="0"/>
              </a:rPr>
              <a:t>Players in the market - VIII</a:t>
            </a:r>
            <a:endParaRPr lang="en-US" altLang="en-US" sz="2000"/>
          </a:p>
        </p:txBody>
      </p:sp>
      <p:sp>
        <p:nvSpPr>
          <p:cNvPr id="96259" name="Content Placeholder 2">
            <a:extLst>
              <a:ext uri="{FF2B5EF4-FFF2-40B4-BE49-F238E27FC236}">
                <a16:creationId xmlns:a16="http://schemas.microsoft.com/office/drawing/2014/main" id="{4E5C010E-9DE2-402F-A1C5-ACD972E4E236}"/>
              </a:ext>
            </a:extLst>
          </p:cNvPr>
          <p:cNvSpPr>
            <a:spLocks noGrp="1" noChangeArrowheads="1"/>
          </p:cNvSpPr>
          <p:nvPr>
            <p:ph idx="1"/>
          </p:nvPr>
        </p:nvSpPr>
        <p:spPr bwMode="auto">
          <a:xfrm>
            <a:off x="1676400" y="1676401"/>
            <a:ext cx="8763000" cy="4926013"/>
          </a:xfrm>
        </p:spPr>
        <p:txBody>
          <a:bodyPr wrap="square" numCol="1" anchorCtr="0" compatLnSpc="1">
            <a:prstTxWarp prst="textNoShape">
              <a:avLst/>
            </a:prstTxWarp>
          </a:bodyPr>
          <a:lstStyle/>
          <a:p>
            <a:pPr>
              <a:buFont typeface="Wingdings" panose="05000000000000000000" pitchFamily="2" charset="2"/>
              <a:buChar char="q"/>
            </a:pPr>
            <a:endParaRPr lang="en-US" altLang="en-US" sz="2400">
              <a:latin typeface="Times New Roman" panose="02020603050405020304" pitchFamily="18" charset="0"/>
              <a:cs typeface="Times New Roman" panose="02020603050405020304" pitchFamily="18" charset="0"/>
            </a:endParaRPr>
          </a:p>
          <a:p>
            <a:pPr>
              <a:buFont typeface="Wingdings" panose="05000000000000000000" pitchFamily="2" charset="2"/>
              <a:buChar char="q"/>
            </a:pPr>
            <a:r>
              <a:rPr lang="en-US" altLang="en-US" sz="2400">
                <a:latin typeface="Times New Roman" panose="02020603050405020304" pitchFamily="18" charset="0"/>
                <a:cs typeface="Times New Roman" panose="02020603050405020304" pitchFamily="18" charset="0"/>
              </a:rPr>
              <a:t>Pharmacy Benefit Managers (PBM)</a:t>
            </a:r>
          </a:p>
          <a:p>
            <a:pPr lvl="1">
              <a:buFont typeface="Wingdings" panose="05000000000000000000" pitchFamily="2" charset="2"/>
              <a:buChar char="q"/>
            </a:pPr>
            <a:r>
              <a:rPr lang="en-US" altLang="en-US" sz="2000">
                <a:latin typeface="Times New Roman" panose="02020603050405020304" pitchFamily="18" charset="0"/>
                <a:cs typeface="Times New Roman" panose="02020603050405020304" pitchFamily="18" charset="0"/>
              </a:rPr>
              <a:t>Pharmacy benefit managers (PBMs) </a:t>
            </a:r>
            <a:r>
              <a:rPr lang="en-US" altLang="en-US" sz="2000" b="1">
                <a:latin typeface="Times New Roman" panose="02020603050405020304" pitchFamily="18" charset="0"/>
                <a:cs typeface="Times New Roman" panose="02020603050405020304" pitchFamily="18" charset="0"/>
              </a:rPr>
              <a:t>manage the payment and reporting of all prescription drugs</a:t>
            </a:r>
            <a:r>
              <a:rPr lang="en-US" altLang="en-US" sz="2000">
                <a:latin typeface="Times New Roman" panose="02020603050405020304" pitchFamily="18" charset="0"/>
                <a:cs typeface="Times New Roman" panose="02020603050405020304" pitchFamily="18" charset="0"/>
              </a:rPr>
              <a:t> not administered in an inpatient setting and some special purpose outpatient drugs (chemotherapy given in a physician’s office or injected drugs administered at home). They design the formularies, negotiate with the pharmacy vendors, pay the claims, and identify potential drug interaction issues. (Caremark)</a:t>
            </a:r>
          </a:p>
          <a:p>
            <a:pPr lvl="1">
              <a:buFont typeface="Wingdings" panose="05000000000000000000" pitchFamily="2" charset="2"/>
              <a:buChar char="q"/>
            </a:pPr>
            <a:endParaRPr lang="en-US" altLang="en-US">
              <a:latin typeface="Times New Roman" panose="02020603050405020304" pitchFamily="18" charset="0"/>
              <a:cs typeface="Times New Roman" panose="02020603050405020304" pitchFamily="18" charset="0"/>
            </a:endParaRPr>
          </a:p>
          <a:p>
            <a:pPr>
              <a:buFont typeface="Wingdings" panose="05000000000000000000" pitchFamily="2" charset="2"/>
              <a:buNone/>
            </a:pPr>
            <a:r>
              <a:rPr lang="en-US" altLang="en-US" sz="2000" i="1">
                <a:latin typeface="Times New Roman" panose="02020603050405020304" pitchFamily="18" charset="0"/>
                <a:cs typeface="Times New Roman" panose="02020603050405020304" pitchFamily="18" charset="0"/>
              </a:rPr>
              <a:t>Market Profile</a:t>
            </a:r>
          </a:p>
          <a:p>
            <a:pPr lvl="1">
              <a:buFont typeface="Arial" panose="020B0604020202020204" pitchFamily="34" charset="0"/>
              <a:buChar char="–"/>
            </a:pPr>
            <a:r>
              <a:rPr lang="en-US" altLang="en-US" sz="2000">
                <a:latin typeface="Times New Roman" panose="02020603050405020304" pitchFamily="18" charset="0"/>
                <a:cs typeface="Times New Roman" panose="02020603050405020304" pitchFamily="18" charset="0"/>
              </a:rPr>
              <a:t>Current Clients: </a:t>
            </a:r>
            <a:r>
              <a:rPr lang="en-US" altLang="en-US" sz="2000" b="1">
                <a:latin typeface="Times New Roman" panose="02020603050405020304" pitchFamily="18" charset="0"/>
                <a:cs typeface="Times New Roman" panose="02020603050405020304" pitchFamily="18" charset="0"/>
              </a:rPr>
              <a:t>None</a:t>
            </a:r>
          </a:p>
          <a:p>
            <a:pPr lvl="1">
              <a:buFont typeface="Arial" panose="020B0604020202020204" pitchFamily="34" charset="0"/>
              <a:buChar char="–"/>
            </a:pPr>
            <a:r>
              <a:rPr lang="en-US" altLang="en-US" sz="2000">
                <a:latin typeface="Times New Roman" panose="02020603050405020304" pitchFamily="18" charset="0"/>
                <a:cs typeface="Times New Roman" panose="02020603050405020304" pitchFamily="18" charset="0"/>
              </a:rPr>
              <a:t>PBMs are hired to help payer control costs.</a:t>
            </a:r>
          </a:p>
          <a:p>
            <a:pPr lvl="1">
              <a:buFont typeface="Arial" panose="020B0604020202020204" pitchFamily="34" charset="0"/>
              <a:buChar char="–"/>
            </a:pPr>
            <a:r>
              <a:rPr lang="en-US" altLang="en-US" sz="2000">
                <a:latin typeface="Times New Roman" panose="02020603050405020304" pitchFamily="18" charset="0"/>
                <a:cs typeface="Times New Roman" panose="02020603050405020304" pitchFamily="18" charset="0"/>
              </a:rPr>
              <a:t>30 PBMs in the marketplace and consolidating, D2 receives data feed from most of them</a:t>
            </a:r>
          </a:p>
          <a:p>
            <a:pPr lvl="1">
              <a:buFont typeface="Wingdings" panose="05000000000000000000" pitchFamily="2" charset="2"/>
              <a:buChar char="q"/>
            </a:pPr>
            <a:endParaRPr lang="en-US" altLang="en-US"/>
          </a:p>
        </p:txBody>
      </p:sp>
      <p:sp>
        <p:nvSpPr>
          <p:cNvPr id="96260" name="Slide Number Placeholder 5">
            <a:extLst>
              <a:ext uri="{FF2B5EF4-FFF2-40B4-BE49-F238E27FC236}">
                <a16:creationId xmlns:a16="http://schemas.microsoft.com/office/drawing/2014/main" id="{BD5F6016-CA67-42B4-8F63-E688156A6FC3}"/>
              </a:ext>
            </a:extLst>
          </p:cNvPr>
          <p:cNvSpPr>
            <a:spLocks noGrp="1"/>
          </p:cNvSpPr>
          <p:nvPr>
            <p:ph type="sldNum" sz="quarter" idx="12"/>
          </p:nvPr>
        </p:nvSpPr>
        <p:spPr bwMode="auto">
          <a:xfrm>
            <a:off x="5127626" y="6602414"/>
            <a:ext cx="1692275" cy="27463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l" fontAlgn="base">
              <a:spcBef>
                <a:spcPct val="0"/>
              </a:spcBef>
              <a:spcAft>
                <a:spcPct val="0"/>
              </a:spcAft>
            </a:pPr>
            <a:fld id="{A757CD6D-F866-4B42-B66C-41A7D793E9F9}" type="slidenum">
              <a:rPr lang="en-US" altLang="en-US" smtClean="0">
                <a:solidFill>
                  <a:srgbClr val="898989"/>
                </a:solidFill>
              </a:rPr>
              <a:pPr algn="l" fontAlgn="base">
                <a:spcBef>
                  <a:spcPct val="0"/>
                </a:spcBef>
                <a:spcAft>
                  <a:spcPct val="0"/>
                </a:spcAft>
              </a:pPr>
              <a:t>40</a:t>
            </a:fld>
            <a:endParaRPr lang="en-US" altLang="en-US">
              <a:solidFill>
                <a:srgbClr val="898989"/>
              </a:solidFill>
            </a:endParaRPr>
          </a:p>
        </p:txBody>
      </p:sp>
    </p:spTree>
    <p:extLst>
      <p:ext uri="{BB962C8B-B14F-4D97-AF65-F5344CB8AC3E}">
        <p14:creationId xmlns:p14="http://schemas.microsoft.com/office/powerpoint/2010/main" val="3084750589"/>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Title 1">
            <a:extLst>
              <a:ext uri="{FF2B5EF4-FFF2-40B4-BE49-F238E27FC236}">
                <a16:creationId xmlns:a16="http://schemas.microsoft.com/office/drawing/2014/main" id="{F63FF51F-13A6-465D-BEA8-2852DC4FEB18}"/>
              </a:ext>
            </a:extLst>
          </p:cNvPr>
          <p:cNvSpPr>
            <a:spLocks noGrp="1" noChangeArrowheads="1"/>
          </p:cNvSpPr>
          <p:nvPr>
            <p:ph type="title"/>
          </p:nvPr>
        </p:nvSpPr>
        <p:spPr/>
        <p:txBody>
          <a:bodyPr/>
          <a:lstStyle/>
          <a:p>
            <a:r>
              <a:rPr lang="en-US" altLang="en-US">
                <a:latin typeface="Times New Roman" panose="02020603050405020304" pitchFamily="18" charset="0"/>
                <a:cs typeface="Times New Roman" panose="02020603050405020304" pitchFamily="18" charset="0"/>
              </a:rPr>
              <a:t>Players in the market - IX</a:t>
            </a:r>
            <a:endParaRPr lang="en-US" altLang="en-US"/>
          </a:p>
        </p:txBody>
      </p:sp>
      <p:sp>
        <p:nvSpPr>
          <p:cNvPr id="3" name="Content Placeholder 2">
            <a:extLst>
              <a:ext uri="{FF2B5EF4-FFF2-40B4-BE49-F238E27FC236}">
                <a16:creationId xmlns:a16="http://schemas.microsoft.com/office/drawing/2014/main" id="{DB8A25BE-999C-4393-A6AA-B57C1B81732C}"/>
              </a:ext>
            </a:extLst>
          </p:cNvPr>
          <p:cNvSpPr>
            <a:spLocks noGrp="1"/>
          </p:cNvSpPr>
          <p:nvPr>
            <p:ph idx="1"/>
          </p:nvPr>
        </p:nvSpPr>
        <p:spPr>
          <a:xfrm>
            <a:off x="1752600" y="1450976"/>
            <a:ext cx="8686800" cy="4938713"/>
          </a:xfrm>
        </p:spPr>
        <p:txBody>
          <a:bodyPr>
            <a:normAutofit/>
          </a:bodyPr>
          <a:lstStyle/>
          <a:p>
            <a:pPr marL="285750" lvl="1" indent="-308610" fontAlgn="auto">
              <a:spcAft>
                <a:spcPts val="0"/>
              </a:spcAft>
              <a:buClr>
                <a:srgbClr val="FF8230"/>
              </a:buClr>
              <a:buSzPct val="125000"/>
              <a:buFont typeface="Wingdings" pitchFamily="2" charset="2"/>
              <a:buChar char="q"/>
              <a:defRPr/>
            </a:pPr>
            <a:endParaRPr lang="en-US" sz="2000" b="1" dirty="0">
              <a:latin typeface="Times New Roman" pitchFamily="18" charset="0"/>
              <a:cs typeface="Times New Roman" pitchFamily="18" charset="0"/>
            </a:endParaRPr>
          </a:p>
          <a:p>
            <a:pPr marL="285750" lvl="1" indent="-308610" fontAlgn="auto">
              <a:spcAft>
                <a:spcPts val="0"/>
              </a:spcAft>
              <a:buClr>
                <a:srgbClr val="FF8230"/>
              </a:buClr>
              <a:buSzPct val="125000"/>
              <a:buFont typeface="Wingdings" pitchFamily="2" charset="2"/>
              <a:buChar char="q"/>
              <a:defRPr/>
            </a:pPr>
            <a:r>
              <a:rPr lang="en-US" sz="2000" b="1" dirty="0">
                <a:latin typeface="Times New Roman" pitchFamily="18" charset="0"/>
                <a:cs typeface="Times New Roman" pitchFamily="18" charset="0"/>
              </a:rPr>
              <a:t>State Governments </a:t>
            </a:r>
          </a:p>
          <a:p>
            <a:pPr fontAlgn="auto">
              <a:spcAft>
                <a:spcPts val="0"/>
              </a:spcAft>
              <a:defRPr/>
            </a:pPr>
            <a:r>
              <a:rPr lang="en-US" sz="2800" dirty="0"/>
              <a:t>Responsible for setting and enforcing standards for health care for</a:t>
            </a:r>
            <a:endParaRPr lang="en-US" sz="4800" dirty="0"/>
          </a:p>
          <a:p>
            <a:pPr marL="646430" lvl="1" indent="-308610" fontAlgn="auto">
              <a:spcAft>
                <a:spcPts val="0"/>
              </a:spcAft>
              <a:buFont typeface="Courier New"/>
              <a:buChar char="o"/>
              <a:defRPr/>
            </a:pPr>
            <a:r>
              <a:rPr lang="en-US" dirty="0"/>
              <a:t>organizations, professionals, and the environment</a:t>
            </a:r>
          </a:p>
          <a:p>
            <a:pPr marL="646430" lvl="1" indent="-308610" fontAlgn="auto">
              <a:spcAft>
                <a:spcPts val="0"/>
              </a:spcAft>
              <a:buFont typeface="Courier New"/>
              <a:buChar char="o"/>
              <a:defRPr/>
            </a:pPr>
            <a:r>
              <a:rPr lang="en-US" dirty="0"/>
              <a:t>creating health programs or purchasing services for poor people; </a:t>
            </a:r>
          </a:p>
          <a:p>
            <a:pPr marL="646430" lvl="1" indent="-308610" fontAlgn="auto">
              <a:spcAft>
                <a:spcPts val="0"/>
              </a:spcAft>
              <a:buFont typeface="Courier New"/>
              <a:buChar char="o"/>
              <a:defRPr/>
            </a:pPr>
            <a:r>
              <a:rPr lang="en-US" dirty="0"/>
              <a:t>administering federal programs.</a:t>
            </a:r>
          </a:p>
        </p:txBody>
      </p:sp>
      <p:sp>
        <p:nvSpPr>
          <p:cNvPr id="98308" name="Slide Number Placeholder 3">
            <a:extLst>
              <a:ext uri="{FF2B5EF4-FFF2-40B4-BE49-F238E27FC236}">
                <a16:creationId xmlns:a16="http://schemas.microsoft.com/office/drawing/2014/main" id="{E95E761A-7FBA-4824-ACB9-AE5C797B1C7F}"/>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fontAlgn="base">
              <a:spcBef>
                <a:spcPct val="0"/>
              </a:spcBef>
              <a:spcAft>
                <a:spcPct val="0"/>
              </a:spcAft>
            </a:pPr>
            <a:fld id="{FB95B311-A5F2-44D1-AA45-F78E29BD1930}" type="slidenum">
              <a:rPr lang="en-US" altLang="en-US" smtClean="0">
                <a:solidFill>
                  <a:srgbClr val="898989"/>
                </a:solidFill>
                <a:latin typeface="Calibri" panose="020F0502020204030204" pitchFamily="34" charset="0"/>
              </a:rPr>
              <a:pPr fontAlgn="base">
                <a:spcBef>
                  <a:spcPct val="0"/>
                </a:spcBef>
                <a:spcAft>
                  <a:spcPct val="0"/>
                </a:spcAft>
              </a:pPr>
              <a:t>41</a:t>
            </a:fld>
            <a:endParaRPr lang="en-US" altLang="en-US">
              <a:solidFill>
                <a:srgbClr val="898989"/>
              </a:solidFill>
              <a:latin typeface="Calibri" panose="020F0502020204030204" pitchFamily="34" charset="0"/>
            </a:endParaRPr>
          </a:p>
        </p:txBody>
      </p:sp>
      <p:sp>
        <p:nvSpPr>
          <p:cNvPr id="6" name="Rectangle 5">
            <a:extLst>
              <a:ext uri="{FF2B5EF4-FFF2-40B4-BE49-F238E27FC236}">
                <a16:creationId xmlns:a16="http://schemas.microsoft.com/office/drawing/2014/main" id="{B353A83A-011C-4E37-99B8-E465E3157A5B}"/>
              </a:ext>
            </a:extLst>
          </p:cNvPr>
          <p:cNvSpPr/>
          <p:nvPr/>
        </p:nvSpPr>
        <p:spPr>
          <a:xfrm>
            <a:off x="2057400" y="4419600"/>
            <a:ext cx="4572000" cy="984250"/>
          </a:xfrm>
          <a:prstGeom prst="rect">
            <a:avLst/>
          </a:prstGeom>
        </p:spPr>
        <p:txBody>
          <a:bodyPr wrap="square">
            <a:spAutoFit/>
          </a:bodyPr>
          <a:lstStyle/>
          <a:p>
            <a:pPr marL="342900" indent="-342900" eaLnBrk="1" fontAlgn="auto" hangingPunct="1">
              <a:spcBef>
                <a:spcPct val="20000"/>
              </a:spcBef>
              <a:spcAft>
                <a:spcPts val="0"/>
              </a:spcAft>
              <a:buClr>
                <a:schemeClr val="bg2">
                  <a:lumMod val="75000"/>
                </a:schemeClr>
              </a:buClr>
              <a:defRPr/>
            </a:pPr>
            <a:r>
              <a:rPr lang="en-US" sz="2000" i="1" dirty="0">
                <a:solidFill>
                  <a:schemeClr val="accent1"/>
                </a:solidFill>
                <a:latin typeface="Times New Roman" pitchFamily="18" charset="0"/>
                <a:cs typeface="Times New Roman" pitchFamily="18" charset="0"/>
              </a:rPr>
              <a:t>Market Profile:</a:t>
            </a:r>
          </a:p>
          <a:p>
            <a:pPr lvl="1" eaLnBrk="1" fontAlgn="auto" hangingPunct="1">
              <a:spcBef>
                <a:spcPts val="0"/>
              </a:spcBef>
              <a:spcAft>
                <a:spcPts val="0"/>
              </a:spcAft>
              <a:buFont typeface="Arial" charset="0"/>
              <a:buChar char="–"/>
              <a:defRPr/>
            </a:pPr>
            <a:r>
              <a:rPr lang="en-US" sz="2000" dirty="0">
                <a:latin typeface="Times New Roman" pitchFamily="18" charset="0"/>
                <a:cs typeface="Times New Roman" pitchFamily="18" charset="0"/>
              </a:rPr>
              <a:t>Current Clients: State of MA</a:t>
            </a:r>
          </a:p>
          <a:p>
            <a:pPr eaLnBrk="1" fontAlgn="auto" hangingPunct="1">
              <a:spcBef>
                <a:spcPts val="0"/>
              </a:spcBef>
              <a:spcAft>
                <a:spcPts val="0"/>
              </a:spcAft>
              <a:buFont typeface="Arial" charset="0"/>
              <a:buChar char="•"/>
              <a:defRPr/>
            </a:pPr>
            <a:endParaRPr lang="en-US" dirty="0">
              <a:latin typeface="+mn-lt"/>
            </a:endParaRPr>
          </a:p>
        </p:txBody>
      </p:sp>
      <p:sp>
        <p:nvSpPr>
          <p:cNvPr id="98310" name="Rectangle 6">
            <a:extLst>
              <a:ext uri="{FF2B5EF4-FFF2-40B4-BE49-F238E27FC236}">
                <a16:creationId xmlns:a16="http://schemas.microsoft.com/office/drawing/2014/main" id="{AA3DDDB0-8B79-43CB-8E17-1BB14F8D62FF}"/>
              </a:ext>
            </a:extLst>
          </p:cNvPr>
          <p:cNvSpPr>
            <a:spLocks noChangeArrowheads="1"/>
          </p:cNvSpPr>
          <p:nvPr/>
        </p:nvSpPr>
        <p:spPr bwMode="auto">
          <a:xfrm>
            <a:off x="2193925" y="6019800"/>
            <a:ext cx="58674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lvl="1" eaLnBrk="1" hangingPunct="1">
              <a:lnSpc>
                <a:spcPct val="90000"/>
              </a:lnSpc>
            </a:pPr>
            <a:r>
              <a:rPr lang="en-US" altLang="en-US" sz="2000" b="1" i="1">
                <a:solidFill>
                  <a:srgbClr val="00B050"/>
                </a:solidFill>
                <a:latin typeface="Times New Roman" panose="02020603050405020304" pitchFamily="18" charset="0"/>
                <a:cs typeface="Times New Roman" panose="02020603050405020304" pitchFamily="18" charset="0"/>
              </a:rPr>
              <a:t>Products sold: DxCG and sometimes MI</a:t>
            </a:r>
          </a:p>
        </p:txBody>
      </p:sp>
    </p:spTree>
    <p:extLst>
      <p:ext uri="{BB962C8B-B14F-4D97-AF65-F5344CB8AC3E}">
        <p14:creationId xmlns:p14="http://schemas.microsoft.com/office/powerpoint/2010/main" val="8346081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Title 1">
            <a:extLst>
              <a:ext uri="{FF2B5EF4-FFF2-40B4-BE49-F238E27FC236}">
                <a16:creationId xmlns:a16="http://schemas.microsoft.com/office/drawing/2014/main" id="{3FABB8BD-8464-4B82-9A20-BBC8E9B548A3}"/>
              </a:ext>
            </a:extLst>
          </p:cNvPr>
          <p:cNvSpPr>
            <a:spLocks noGrp="1" noChangeArrowheads="1"/>
          </p:cNvSpPr>
          <p:nvPr>
            <p:ph type="title"/>
          </p:nvPr>
        </p:nvSpPr>
        <p:spPr/>
        <p:txBody>
          <a:bodyPr/>
          <a:lstStyle/>
          <a:p>
            <a:r>
              <a:rPr lang="en-US" altLang="en-US">
                <a:latin typeface="Times New Roman" panose="02020603050405020304" pitchFamily="18" charset="0"/>
                <a:cs typeface="Times New Roman" panose="02020603050405020304" pitchFamily="18" charset="0"/>
              </a:rPr>
              <a:t>Players in the market - </a:t>
            </a:r>
            <a:r>
              <a:rPr lang="en-US" altLang="en-US" sz="2000">
                <a:latin typeface="Times New Roman" panose="02020603050405020304" pitchFamily="18" charset="0"/>
                <a:cs typeface="Times New Roman" panose="02020603050405020304" pitchFamily="18" charset="0"/>
              </a:rPr>
              <a:t>Cont….</a:t>
            </a:r>
            <a:endParaRPr lang="en-US" altLang="en-US"/>
          </a:p>
        </p:txBody>
      </p:sp>
      <p:sp>
        <p:nvSpPr>
          <p:cNvPr id="100355" name="Content Placeholder 2">
            <a:extLst>
              <a:ext uri="{FF2B5EF4-FFF2-40B4-BE49-F238E27FC236}">
                <a16:creationId xmlns:a16="http://schemas.microsoft.com/office/drawing/2014/main" id="{D0EED235-DAE1-4092-8F5F-B09D3F399A04}"/>
              </a:ext>
            </a:extLst>
          </p:cNvPr>
          <p:cNvSpPr>
            <a:spLocks noGrp="1" noChangeArrowheads="1"/>
          </p:cNvSpPr>
          <p:nvPr>
            <p:ph idx="1"/>
          </p:nvPr>
        </p:nvSpPr>
        <p:spPr bwMode="auto"/>
        <p:txBody>
          <a:bodyPr wrap="square" numCol="1" anchorCtr="0" compatLnSpc="1">
            <a:prstTxWarp prst="textNoShape">
              <a:avLst/>
            </a:prstTxWarp>
          </a:bodyPr>
          <a:lstStyle/>
          <a:p>
            <a:pPr lvl="1">
              <a:buFont typeface="Arial" panose="020B0604020202020204" pitchFamily="34" charset="0"/>
              <a:buNone/>
            </a:pPr>
            <a:r>
              <a:rPr lang="en-US" altLang="en-US" sz="2000" b="1"/>
              <a:t>Government plans for </a:t>
            </a:r>
            <a:endParaRPr lang="en-US" altLang="en-US" sz="1600" b="1"/>
          </a:p>
          <a:p>
            <a:pPr lvl="1">
              <a:buFont typeface="Arial" panose="020B0604020202020204" pitchFamily="34" charset="0"/>
              <a:buNone/>
            </a:pPr>
            <a:r>
              <a:rPr lang="en-US" altLang="en-US" sz="1600" b="1"/>
              <a:t>Medicaid</a:t>
            </a:r>
          </a:p>
          <a:p>
            <a:pPr lvl="1"/>
            <a:r>
              <a:rPr lang="en-US" altLang="en-US" sz="1600"/>
              <a:t>Provides medical assistance for certain individuals and families with low incomes, Jointly funded by federal and state governments.</a:t>
            </a:r>
          </a:p>
          <a:p>
            <a:pPr lvl="1"/>
            <a:r>
              <a:rPr lang="en-US" altLang="en-US" sz="1600"/>
              <a:t>Available to people of &lt;65 and eligibility is based on financial need.</a:t>
            </a:r>
          </a:p>
          <a:p>
            <a:pPr lvl="1"/>
            <a:r>
              <a:rPr lang="en-US" altLang="en-US" sz="1600"/>
              <a:t>Medicaid recipients do not pay a premium for the health care coverage.</a:t>
            </a:r>
            <a:endParaRPr lang="en-US" altLang="en-US" sz="1400"/>
          </a:p>
          <a:p>
            <a:pPr lvl="1">
              <a:buFont typeface="Arial" panose="020B0604020202020204" pitchFamily="34" charset="0"/>
              <a:buNone/>
            </a:pPr>
            <a:r>
              <a:rPr lang="en-US" altLang="en-US" sz="1600" b="1"/>
              <a:t>Medicare</a:t>
            </a:r>
          </a:p>
          <a:p>
            <a:pPr lvl="1"/>
            <a:r>
              <a:rPr lang="en-US" altLang="en-US" sz="1600"/>
              <a:t>Provides health care coverage for people&gt; 65 years and some disabled people.</a:t>
            </a:r>
          </a:p>
          <a:p>
            <a:pPr lvl="1"/>
            <a:r>
              <a:rPr lang="en-US" altLang="en-US" sz="1600"/>
              <a:t>Income is not taken into account for coverage.</a:t>
            </a:r>
          </a:p>
          <a:p>
            <a:pPr lvl="1"/>
            <a:r>
              <a:rPr lang="en-US" altLang="en-US" sz="1600"/>
              <a:t>Eligibility requirements for this program are the same from state to state.</a:t>
            </a:r>
          </a:p>
          <a:p>
            <a:pPr lvl="1"/>
            <a:r>
              <a:rPr lang="en-US" altLang="en-US" sz="1600"/>
              <a:t>Members pay a small premium as well as co-payments for services.</a:t>
            </a:r>
          </a:p>
          <a:p>
            <a:pPr lvl="1">
              <a:buFont typeface="Arial" panose="020B0604020202020204" pitchFamily="34" charset="0"/>
              <a:buNone/>
            </a:pPr>
            <a:r>
              <a:rPr lang="en-US" altLang="en-US" sz="1600" b="1"/>
              <a:t>Medicare Advantage</a:t>
            </a:r>
          </a:p>
          <a:p>
            <a:pPr lvl="1"/>
            <a:r>
              <a:rPr lang="en-US" altLang="en-US" sz="1600"/>
              <a:t>Anyone on medicate can sign up for Medicare Advantage. It allows Medicare users to receive coverage through a private health plan. It costs extra but has better coverage. </a:t>
            </a:r>
          </a:p>
        </p:txBody>
      </p:sp>
      <p:sp>
        <p:nvSpPr>
          <p:cNvPr id="100356" name="Slide Number Placeholder 3">
            <a:extLst>
              <a:ext uri="{FF2B5EF4-FFF2-40B4-BE49-F238E27FC236}">
                <a16:creationId xmlns:a16="http://schemas.microsoft.com/office/drawing/2014/main" id="{3FD31205-1FDA-4F06-8D1E-036DD8F9B119}"/>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fontAlgn="base">
              <a:spcBef>
                <a:spcPct val="0"/>
              </a:spcBef>
              <a:spcAft>
                <a:spcPct val="0"/>
              </a:spcAft>
            </a:pPr>
            <a:fld id="{2BF6E6F4-3466-400A-A47F-3BDA1BD87D8A}" type="slidenum">
              <a:rPr lang="en-US" altLang="en-US" smtClean="0">
                <a:solidFill>
                  <a:srgbClr val="898989"/>
                </a:solidFill>
                <a:latin typeface="Calibri" panose="020F0502020204030204" pitchFamily="34" charset="0"/>
              </a:rPr>
              <a:pPr fontAlgn="base">
                <a:spcBef>
                  <a:spcPct val="0"/>
                </a:spcBef>
                <a:spcAft>
                  <a:spcPct val="0"/>
                </a:spcAft>
              </a:pPr>
              <a:t>42</a:t>
            </a:fld>
            <a:endParaRPr lang="en-US" altLang="en-US">
              <a:solidFill>
                <a:srgbClr val="898989"/>
              </a:solidFill>
              <a:latin typeface="Calibri" panose="020F0502020204030204" pitchFamily="34" charset="0"/>
            </a:endParaRPr>
          </a:p>
        </p:txBody>
      </p:sp>
    </p:spTree>
    <p:extLst>
      <p:ext uri="{BB962C8B-B14F-4D97-AF65-F5344CB8AC3E}">
        <p14:creationId xmlns:p14="http://schemas.microsoft.com/office/powerpoint/2010/main" val="326508119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Title 1">
            <a:extLst>
              <a:ext uri="{FF2B5EF4-FFF2-40B4-BE49-F238E27FC236}">
                <a16:creationId xmlns:a16="http://schemas.microsoft.com/office/drawing/2014/main" id="{B8631612-01AE-404E-9E45-2339BBD581E6}"/>
              </a:ext>
            </a:extLst>
          </p:cNvPr>
          <p:cNvSpPr>
            <a:spLocks noGrp="1" noChangeArrowheads="1"/>
          </p:cNvSpPr>
          <p:nvPr>
            <p:ph type="title"/>
          </p:nvPr>
        </p:nvSpPr>
        <p:spPr/>
        <p:txBody>
          <a:bodyPr/>
          <a:lstStyle/>
          <a:p>
            <a:endParaRPr lang="en-US" altLang="en-US"/>
          </a:p>
        </p:txBody>
      </p:sp>
      <p:sp>
        <p:nvSpPr>
          <p:cNvPr id="102403" name="Content Placeholder 2">
            <a:extLst>
              <a:ext uri="{FF2B5EF4-FFF2-40B4-BE49-F238E27FC236}">
                <a16:creationId xmlns:a16="http://schemas.microsoft.com/office/drawing/2014/main" id="{93962875-19A2-42BA-8D34-3D3CD2F05C25}"/>
              </a:ext>
            </a:extLst>
          </p:cNvPr>
          <p:cNvSpPr>
            <a:spLocks noGrp="1" noChangeArrowheads="1"/>
          </p:cNvSpPr>
          <p:nvPr>
            <p:ph idx="1"/>
          </p:nvPr>
        </p:nvSpPr>
        <p:spPr bwMode="auto"/>
        <p:txBody>
          <a:bodyPr wrap="square" numCol="1" anchorCtr="0" compatLnSpc="1">
            <a:prstTxWarp prst="textNoShape">
              <a:avLst/>
            </a:prstTxWarp>
          </a:bodyPr>
          <a:lstStyle/>
          <a:p>
            <a:endParaRPr lang="en-US" altLang="en-US"/>
          </a:p>
        </p:txBody>
      </p:sp>
      <p:pic>
        <p:nvPicPr>
          <p:cNvPr id="102404" name="Picture 2" descr="C:\Documents and Settings\ssangaraula\Desktop\Training\healthcare\6 - healthcareCostBreakDown.JPG">
            <a:extLst>
              <a:ext uri="{FF2B5EF4-FFF2-40B4-BE49-F238E27FC236}">
                <a16:creationId xmlns:a16="http://schemas.microsoft.com/office/drawing/2014/main" id="{B1A39E1D-8EA7-4849-9E47-C51CDECEAE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2600" y="0"/>
            <a:ext cx="8915400" cy="632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0285896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Title 1">
            <a:extLst>
              <a:ext uri="{FF2B5EF4-FFF2-40B4-BE49-F238E27FC236}">
                <a16:creationId xmlns:a16="http://schemas.microsoft.com/office/drawing/2014/main" id="{AD853E08-D3D2-450E-968A-AADAEC090257}"/>
              </a:ext>
            </a:extLst>
          </p:cNvPr>
          <p:cNvSpPr>
            <a:spLocks noGrp="1" noChangeArrowheads="1"/>
          </p:cNvSpPr>
          <p:nvPr>
            <p:ph type="title"/>
          </p:nvPr>
        </p:nvSpPr>
        <p:spPr/>
        <p:txBody>
          <a:bodyPr/>
          <a:lstStyle/>
          <a:p>
            <a:endParaRPr lang="en-US" altLang="en-US"/>
          </a:p>
        </p:txBody>
      </p:sp>
      <p:sp>
        <p:nvSpPr>
          <p:cNvPr id="104451" name="Content Placeholder 2">
            <a:extLst>
              <a:ext uri="{FF2B5EF4-FFF2-40B4-BE49-F238E27FC236}">
                <a16:creationId xmlns:a16="http://schemas.microsoft.com/office/drawing/2014/main" id="{43E20922-DF1C-4011-B127-FE54874320F0}"/>
              </a:ext>
            </a:extLst>
          </p:cNvPr>
          <p:cNvSpPr>
            <a:spLocks noGrp="1" noChangeArrowheads="1"/>
          </p:cNvSpPr>
          <p:nvPr>
            <p:ph idx="1"/>
          </p:nvPr>
        </p:nvSpPr>
        <p:spPr bwMode="auto"/>
        <p:txBody>
          <a:bodyPr wrap="square" numCol="1" anchorCtr="0" compatLnSpc="1">
            <a:prstTxWarp prst="textNoShape">
              <a:avLst/>
            </a:prstTxWarp>
          </a:bodyPr>
          <a:lstStyle/>
          <a:p>
            <a:pPr algn="ctr"/>
            <a:endParaRPr lang="en-US" altLang="en-US"/>
          </a:p>
          <a:p>
            <a:pPr algn="ctr"/>
            <a:endParaRPr lang="en-US" altLang="en-US"/>
          </a:p>
          <a:p>
            <a:pPr algn="ctr"/>
            <a:endParaRPr lang="en-US" altLang="en-US"/>
          </a:p>
          <a:p>
            <a:pPr algn="ctr">
              <a:buFont typeface="Wingdings" panose="05000000000000000000" pitchFamily="2" charset="2"/>
              <a:buNone/>
            </a:pPr>
            <a:r>
              <a:rPr lang="en-US" altLang="en-US" sz="4000">
                <a:latin typeface="Times New Roman" panose="02020603050405020304" pitchFamily="18" charset="0"/>
                <a:cs typeface="Times New Roman" panose="02020603050405020304" pitchFamily="18" charset="0"/>
              </a:rPr>
              <a:t>End of part I</a:t>
            </a:r>
          </a:p>
        </p:txBody>
      </p:sp>
      <p:sp>
        <p:nvSpPr>
          <p:cNvPr id="104452" name="Slide Number Placeholder 6">
            <a:extLst>
              <a:ext uri="{FF2B5EF4-FFF2-40B4-BE49-F238E27FC236}">
                <a16:creationId xmlns:a16="http://schemas.microsoft.com/office/drawing/2014/main" id="{D6563296-CF7C-4BDA-91C9-6E27F08C900C}"/>
              </a:ext>
            </a:extLst>
          </p:cNvPr>
          <p:cNvSpPr>
            <a:spLocks noGrp="1"/>
          </p:cNvSpPr>
          <p:nvPr>
            <p:ph type="sldNum" sz="quarter" idx="12"/>
          </p:nvPr>
        </p:nvSpPr>
        <p:spPr bwMode="auto">
          <a:xfrm>
            <a:off x="5127626" y="6602414"/>
            <a:ext cx="1692275" cy="27463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l" fontAlgn="base">
              <a:spcBef>
                <a:spcPct val="0"/>
              </a:spcBef>
              <a:spcAft>
                <a:spcPct val="0"/>
              </a:spcAft>
            </a:pPr>
            <a:fld id="{724E274A-0627-4317-BA75-DC7B2CD33753}" type="slidenum">
              <a:rPr lang="en-US" altLang="en-US" smtClean="0">
                <a:solidFill>
                  <a:srgbClr val="898989"/>
                </a:solidFill>
              </a:rPr>
              <a:pPr algn="l" fontAlgn="base">
                <a:spcBef>
                  <a:spcPct val="0"/>
                </a:spcBef>
                <a:spcAft>
                  <a:spcPct val="0"/>
                </a:spcAft>
              </a:pPr>
              <a:t>44</a:t>
            </a:fld>
            <a:endParaRPr lang="en-US" altLang="en-US">
              <a:solidFill>
                <a:srgbClr val="898989"/>
              </a:solidFill>
            </a:endParaRPr>
          </a:p>
        </p:txBody>
      </p:sp>
    </p:spTree>
    <p:extLst>
      <p:ext uri="{BB962C8B-B14F-4D97-AF65-F5344CB8AC3E}">
        <p14:creationId xmlns:p14="http://schemas.microsoft.com/office/powerpoint/2010/main" val="2538746803"/>
      </p:ext>
    </p:extLst>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Title 1">
            <a:extLst>
              <a:ext uri="{FF2B5EF4-FFF2-40B4-BE49-F238E27FC236}">
                <a16:creationId xmlns:a16="http://schemas.microsoft.com/office/drawing/2014/main" id="{542F940C-4DE5-4760-B3F4-7A0F13354FAC}"/>
              </a:ext>
            </a:extLst>
          </p:cNvPr>
          <p:cNvSpPr>
            <a:spLocks noGrp="1" noChangeArrowheads="1"/>
          </p:cNvSpPr>
          <p:nvPr>
            <p:ph type="title"/>
          </p:nvPr>
        </p:nvSpPr>
        <p:spPr/>
        <p:txBody>
          <a:bodyPr/>
          <a:lstStyle/>
          <a:p>
            <a:r>
              <a:rPr lang="en-US" altLang="en-US"/>
              <a:t>Measure, Manage, Mitigate</a:t>
            </a:r>
          </a:p>
        </p:txBody>
      </p:sp>
      <p:sp>
        <p:nvSpPr>
          <p:cNvPr id="9" name="Content Placeholder 2">
            <a:extLst>
              <a:ext uri="{FF2B5EF4-FFF2-40B4-BE49-F238E27FC236}">
                <a16:creationId xmlns:a16="http://schemas.microsoft.com/office/drawing/2014/main" id="{61195FD7-46DB-4E53-B9E1-14854BAB2102}"/>
              </a:ext>
            </a:extLst>
          </p:cNvPr>
          <p:cNvSpPr>
            <a:spLocks noGrp="1"/>
          </p:cNvSpPr>
          <p:nvPr>
            <p:ph idx="1"/>
          </p:nvPr>
        </p:nvSpPr>
        <p:spPr>
          <a:xfrm>
            <a:off x="1752600" y="1828801"/>
            <a:ext cx="8686800" cy="4664075"/>
          </a:xfrm>
        </p:spPr>
        <p:txBody>
          <a:bodyPr>
            <a:normAutofit fontScale="70000" lnSpcReduction="20000"/>
          </a:bodyPr>
          <a:lstStyle/>
          <a:p>
            <a:pPr fontAlgn="auto">
              <a:spcAft>
                <a:spcPts val="0"/>
              </a:spcAft>
              <a:buFont typeface="Arial" charset="0"/>
              <a:buNone/>
              <a:defRPr/>
            </a:pPr>
            <a:r>
              <a:rPr lang="en-US" dirty="0">
                <a:solidFill>
                  <a:schemeClr val="accent2">
                    <a:lumMod val="75000"/>
                  </a:schemeClr>
                </a:solidFill>
              </a:rPr>
              <a:t>	</a:t>
            </a:r>
          </a:p>
          <a:p>
            <a:pPr fontAlgn="auto">
              <a:spcAft>
                <a:spcPts val="0"/>
              </a:spcAft>
              <a:buFont typeface="Arial" charset="0"/>
              <a:buNone/>
              <a:defRPr/>
            </a:pPr>
            <a:r>
              <a:rPr lang="en-US" sz="2600" dirty="0">
                <a:solidFill>
                  <a:schemeClr val="accent2">
                    <a:lumMod val="75000"/>
                  </a:schemeClr>
                </a:solidFill>
              </a:rPr>
              <a:t>	</a:t>
            </a:r>
            <a:r>
              <a:rPr lang="en-US" sz="2900" dirty="0">
                <a:solidFill>
                  <a:srgbClr val="575A5D"/>
                </a:solidFill>
              </a:rPr>
              <a:t>Verisk Health leverages healthcare data to </a:t>
            </a:r>
            <a:r>
              <a:rPr lang="en-US" sz="3800" b="1" dirty="0">
                <a:solidFill>
                  <a:schemeClr val="accent2"/>
                </a:solidFill>
              </a:rPr>
              <a:t>identify, measure, manage and reduce medical and financial risk </a:t>
            </a:r>
            <a:r>
              <a:rPr lang="en-US" sz="2900" dirty="0">
                <a:solidFill>
                  <a:srgbClr val="575A5D"/>
                </a:solidFill>
              </a:rPr>
              <a:t>– at both the patient and population levels.</a:t>
            </a:r>
            <a:br>
              <a:rPr lang="en-US" sz="2900" dirty="0"/>
            </a:br>
            <a:r>
              <a:rPr lang="en-US" sz="2900" dirty="0"/>
              <a:t> </a:t>
            </a:r>
            <a:br>
              <a:rPr lang="en-US" sz="2900" dirty="0"/>
            </a:br>
            <a:endParaRPr lang="en-US" sz="2900" dirty="0"/>
          </a:p>
          <a:p>
            <a:pPr fontAlgn="auto">
              <a:spcAft>
                <a:spcPts val="0"/>
              </a:spcAft>
              <a:buFont typeface="Arial" charset="0"/>
              <a:buNone/>
              <a:defRPr/>
            </a:pPr>
            <a:r>
              <a:rPr lang="en-US" sz="2900" dirty="0"/>
              <a:t>	</a:t>
            </a:r>
            <a:r>
              <a:rPr lang="en-US" sz="2900" dirty="0">
                <a:solidFill>
                  <a:srgbClr val="575A5D"/>
                </a:solidFill>
              </a:rPr>
              <a:t>With Verisk Health, our clients now have </a:t>
            </a:r>
            <a:r>
              <a:rPr lang="en-US" sz="3800" b="1" dirty="0">
                <a:solidFill>
                  <a:schemeClr val="accent2"/>
                </a:solidFill>
              </a:rPr>
              <a:t>market-leading clinical, predictive and financial analytics</a:t>
            </a:r>
            <a:r>
              <a:rPr lang="en-US" sz="3800" dirty="0">
                <a:solidFill>
                  <a:schemeClr val="accent2"/>
                </a:solidFill>
              </a:rPr>
              <a:t>,</a:t>
            </a:r>
            <a:r>
              <a:rPr lang="en-US" sz="3800" dirty="0">
                <a:solidFill>
                  <a:srgbClr val="0078AE"/>
                </a:solidFill>
              </a:rPr>
              <a:t> </a:t>
            </a:r>
            <a:r>
              <a:rPr lang="en-US" sz="2900" dirty="0">
                <a:solidFill>
                  <a:srgbClr val="575A5D"/>
                </a:solidFill>
              </a:rPr>
              <a:t>along with </a:t>
            </a:r>
            <a:r>
              <a:rPr lang="en-US" sz="3800" b="1" dirty="0">
                <a:solidFill>
                  <a:schemeClr val="accent2"/>
                </a:solidFill>
              </a:rPr>
              <a:t>large benchmark datasets</a:t>
            </a:r>
            <a:r>
              <a:rPr lang="en-US" sz="4500" dirty="0">
                <a:solidFill>
                  <a:srgbClr val="0078AE"/>
                </a:solidFill>
              </a:rPr>
              <a:t> </a:t>
            </a:r>
            <a:r>
              <a:rPr lang="en-US" sz="2900" dirty="0">
                <a:solidFill>
                  <a:srgbClr val="575A5D"/>
                </a:solidFill>
              </a:rPr>
              <a:t>and</a:t>
            </a:r>
            <a:r>
              <a:rPr lang="en-US" sz="4500" b="1" dirty="0"/>
              <a:t> </a:t>
            </a:r>
            <a:r>
              <a:rPr lang="en-US" sz="3800" b="1" dirty="0">
                <a:solidFill>
                  <a:schemeClr val="accent2"/>
                </a:solidFill>
              </a:rPr>
              <a:t>a flexible technology platform.</a:t>
            </a:r>
            <a:r>
              <a:rPr lang="en-US" sz="3800" b="1" dirty="0">
                <a:solidFill>
                  <a:srgbClr val="0078AE"/>
                </a:solidFill>
              </a:rPr>
              <a:t> </a:t>
            </a:r>
            <a:br>
              <a:rPr lang="en-US" sz="4500" b="1" i="1" dirty="0">
                <a:solidFill>
                  <a:srgbClr val="E0684B"/>
                </a:solidFill>
              </a:rPr>
            </a:br>
            <a:endParaRPr lang="en-US" sz="4500" b="1" i="1" dirty="0">
              <a:solidFill>
                <a:srgbClr val="E0684B"/>
              </a:solidFill>
            </a:endParaRPr>
          </a:p>
          <a:p>
            <a:pPr fontAlgn="auto">
              <a:spcAft>
                <a:spcPts val="0"/>
              </a:spcAft>
              <a:buFont typeface="Arial" charset="0"/>
              <a:buNone/>
              <a:defRPr/>
            </a:pPr>
            <a:endParaRPr lang="en-US" sz="2900" dirty="0"/>
          </a:p>
          <a:p>
            <a:pPr fontAlgn="auto">
              <a:spcAft>
                <a:spcPts val="0"/>
              </a:spcAft>
              <a:buFont typeface="Arial" charset="0"/>
              <a:buNone/>
              <a:defRPr/>
            </a:pPr>
            <a:r>
              <a:rPr lang="en-US" sz="2900" dirty="0"/>
              <a:t>	</a:t>
            </a:r>
            <a:r>
              <a:rPr lang="en-US" sz="2900" dirty="0">
                <a:solidFill>
                  <a:srgbClr val="575A5D"/>
                </a:solidFill>
              </a:rPr>
              <a:t>This powerful combination sets us apart from our competitors, as does our  commitment to </a:t>
            </a:r>
            <a:r>
              <a:rPr lang="en-US" sz="3800" b="1" dirty="0">
                <a:solidFill>
                  <a:schemeClr val="accent2"/>
                </a:solidFill>
              </a:rPr>
              <a:t>analytic neutrality </a:t>
            </a:r>
            <a:r>
              <a:rPr lang="en-US" sz="2900" dirty="0">
                <a:solidFill>
                  <a:srgbClr val="575A5D"/>
                </a:solidFill>
              </a:rPr>
              <a:t>and customer service. </a:t>
            </a:r>
            <a:br>
              <a:rPr lang="en-US" sz="2900" dirty="0"/>
            </a:br>
            <a:endParaRPr lang="en-US" sz="2900" dirty="0">
              <a:solidFill>
                <a:schemeClr val="accent2">
                  <a:lumMod val="75000"/>
                </a:schemeClr>
              </a:solidFill>
            </a:endParaRPr>
          </a:p>
        </p:txBody>
      </p:sp>
      <p:sp>
        <p:nvSpPr>
          <p:cNvPr id="105476" name="Slide Number Placeholder 3">
            <a:extLst>
              <a:ext uri="{FF2B5EF4-FFF2-40B4-BE49-F238E27FC236}">
                <a16:creationId xmlns:a16="http://schemas.microsoft.com/office/drawing/2014/main" id="{5D8E0A70-B7B7-41D7-A00C-788784F3A24C}"/>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fontAlgn="base">
              <a:spcBef>
                <a:spcPct val="0"/>
              </a:spcBef>
              <a:spcAft>
                <a:spcPct val="0"/>
              </a:spcAft>
            </a:pPr>
            <a:fld id="{17831EB6-FD9D-4702-AD28-CD9D3C7DAB80}" type="slidenum">
              <a:rPr lang="en-US" altLang="en-US" smtClean="0">
                <a:solidFill>
                  <a:srgbClr val="898989"/>
                </a:solidFill>
                <a:latin typeface="Calibri" panose="020F0502020204030204" pitchFamily="34" charset="0"/>
              </a:rPr>
              <a:pPr fontAlgn="base">
                <a:spcBef>
                  <a:spcPct val="0"/>
                </a:spcBef>
                <a:spcAft>
                  <a:spcPct val="0"/>
                </a:spcAft>
              </a:pPr>
              <a:t>45</a:t>
            </a:fld>
            <a:endParaRPr lang="en-US" altLang="en-US">
              <a:solidFill>
                <a:srgbClr val="898989"/>
              </a:solidFill>
              <a:latin typeface="Calibri" panose="020F0502020204030204" pitchFamily="34" charset="0"/>
            </a:endParaRPr>
          </a:p>
        </p:txBody>
      </p:sp>
    </p:spTree>
    <p:extLst>
      <p:ext uri="{BB962C8B-B14F-4D97-AF65-F5344CB8AC3E}">
        <p14:creationId xmlns:p14="http://schemas.microsoft.com/office/powerpoint/2010/main" val="191987393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Title 10">
            <a:extLst>
              <a:ext uri="{FF2B5EF4-FFF2-40B4-BE49-F238E27FC236}">
                <a16:creationId xmlns:a16="http://schemas.microsoft.com/office/drawing/2014/main" id="{E9434AA2-DCCE-4DB4-B0C3-F9C0DA203CCC}"/>
              </a:ext>
            </a:extLst>
          </p:cNvPr>
          <p:cNvSpPr>
            <a:spLocks noGrp="1" noChangeArrowheads="1"/>
          </p:cNvSpPr>
          <p:nvPr>
            <p:ph type="title"/>
          </p:nvPr>
        </p:nvSpPr>
        <p:spPr/>
        <p:txBody>
          <a:bodyPr/>
          <a:lstStyle/>
          <a:p>
            <a:r>
              <a:rPr lang="en-US" altLang="en-US"/>
              <a:t>Analytics Framework</a:t>
            </a:r>
          </a:p>
        </p:txBody>
      </p:sp>
      <p:graphicFrame>
        <p:nvGraphicFramePr>
          <p:cNvPr id="7" name="Content Placeholder 14">
            <a:extLst>
              <a:ext uri="{FF2B5EF4-FFF2-40B4-BE49-F238E27FC236}">
                <a16:creationId xmlns:a16="http://schemas.microsoft.com/office/drawing/2014/main" id="{5B874FDC-61DC-41E9-8BAC-BC135C00B4DD}"/>
              </a:ext>
            </a:extLst>
          </p:cNvPr>
          <p:cNvGraphicFramePr>
            <a:graphicFrameLocks noGrp="1"/>
          </p:cNvGraphicFramePr>
          <p:nvPr>
            <p:ph idx="1"/>
          </p:nvPr>
        </p:nvGraphicFramePr>
        <p:xfrm>
          <a:off x="1905000" y="1727201"/>
          <a:ext cx="8686800" cy="46640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7524" name="Slide Number Placeholder 12">
            <a:extLst>
              <a:ext uri="{FF2B5EF4-FFF2-40B4-BE49-F238E27FC236}">
                <a16:creationId xmlns:a16="http://schemas.microsoft.com/office/drawing/2014/main" id="{39945F5A-89EC-4081-9ADB-48FF7811E219}"/>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fontAlgn="base">
              <a:spcBef>
                <a:spcPct val="0"/>
              </a:spcBef>
              <a:spcAft>
                <a:spcPct val="0"/>
              </a:spcAft>
            </a:pPr>
            <a:fld id="{587152FE-A434-43F8-A920-0F38D49BAD18}" type="slidenum">
              <a:rPr lang="en-US" altLang="en-US" smtClean="0">
                <a:solidFill>
                  <a:srgbClr val="898989"/>
                </a:solidFill>
                <a:latin typeface="Calibri" panose="020F0502020204030204" pitchFamily="34" charset="0"/>
              </a:rPr>
              <a:pPr fontAlgn="base">
                <a:spcBef>
                  <a:spcPct val="0"/>
                </a:spcBef>
                <a:spcAft>
                  <a:spcPct val="0"/>
                </a:spcAft>
              </a:pPr>
              <a:t>46</a:t>
            </a:fld>
            <a:endParaRPr lang="en-US" altLang="en-US">
              <a:solidFill>
                <a:srgbClr val="898989"/>
              </a:solidFill>
              <a:latin typeface="Calibri" panose="020F0502020204030204" pitchFamily="34" charset="0"/>
            </a:endParaRPr>
          </a:p>
        </p:txBody>
      </p:sp>
      <p:grpSp>
        <p:nvGrpSpPr>
          <p:cNvPr id="107525" name="Group 14">
            <a:extLst>
              <a:ext uri="{FF2B5EF4-FFF2-40B4-BE49-F238E27FC236}">
                <a16:creationId xmlns:a16="http://schemas.microsoft.com/office/drawing/2014/main" id="{D4837801-0679-4DEE-8AE1-F3CD03205D68}"/>
              </a:ext>
            </a:extLst>
          </p:cNvPr>
          <p:cNvGrpSpPr>
            <a:grpSpLocks/>
          </p:cNvGrpSpPr>
          <p:nvPr/>
        </p:nvGrpSpPr>
        <p:grpSpPr bwMode="auto">
          <a:xfrm>
            <a:off x="2286000" y="2057400"/>
            <a:ext cx="2438400" cy="1016000"/>
            <a:chOff x="381000" y="1828800"/>
            <a:chExt cx="2590800" cy="1016000"/>
          </a:xfrm>
        </p:grpSpPr>
        <p:sp>
          <p:nvSpPr>
            <p:cNvPr id="11" name="Rectangle 10">
              <a:extLst>
                <a:ext uri="{FF2B5EF4-FFF2-40B4-BE49-F238E27FC236}">
                  <a16:creationId xmlns:a16="http://schemas.microsoft.com/office/drawing/2014/main" id="{69A2908E-2BDA-4742-A4F5-E62477DBB6C7}"/>
                </a:ext>
              </a:extLst>
            </p:cNvPr>
            <p:cNvSpPr/>
            <p:nvPr/>
          </p:nvSpPr>
          <p:spPr>
            <a:xfrm>
              <a:off x="381000" y="1828800"/>
              <a:ext cx="2590800" cy="1016000"/>
            </a:xfrm>
            <a:prstGeom prst="rect">
              <a:avLst/>
            </a:prstGeom>
            <a:solidFill>
              <a:srgbClr val="E0684B"/>
            </a:solidFill>
            <a:ln>
              <a:solidFill>
                <a:srgbClr val="E0684B"/>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0486" name="TextBox 7">
              <a:extLst>
                <a:ext uri="{FF2B5EF4-FFF2-40B4-BE49-F238E27FC236}">
                  <a16:creationId xmlns:a16="http://schemas.microsoft.com/office/drawing/2014/main" id="{9069362A-1821-448E-9A92-55A0C257D1B4}"/>
                </a:ext>
              </a:extLst>
            </p:cNvPr>
            <p:cNvSpPr txBox="1">
              <a:spLocks noChangeArrowheads="1"/>
            </p:cNvSpPr>
            <p:nvPr/>
          </p:nvSpPr>
          <p:spPr bwMode="auto">
            <a:xfrm>
              <a:off x="381000" y="1828800"/>
              <a:ext cx="2590800" cy="892175"/>
            </a:xfrm>
            <a:prstGeom prst="rect">
              <a:avLst/>
            </a:prstGeom>
            <a:noFill/>
            <a:ln w="9525">
              <a:noFill/>
              <a:miter lim="800000"/>
              <a:headEnd/>
              <a:tailEnd/>
            </a:ln>
          </p:spPr>
          <p:txBody>
            <a:bodyPr>
              <a:spAutoFit/>
            </a:bodyPr>
            <a:lstStyle/>
            <a:p>
              <a:pPr marL="173038" indent="-173038" eaLnBrk="1" fontAlgn="auto" hangingPunct="1">
                <a:spcBef>
                  <a:spcPts val="0"/>
                </a:spcBef>
                <a:spcAft>
                  <a:spcPts val="0"/>
                </a:spcAft>
                <a:buFont typeface="Arial" pitchFamily="34" charset="0"/>
                <a:buChar char="•"/>
                <a:defRPr/>
              </a:pPr>
              <a:r>
                <a:rPr lang="en-US" sz="1300" dirty="0">
                  <a:solidFill>
                    <a:schemeClr val="bg1"/>
                  </a:solidFill>
                  <a:latin typeface="+mj-lt"/>
                </a:rPr>
                <a:t>11+M individuals in research database and growing</a:t>
              </a:r>
            </a:p>
            <a:p>
              <a:pPr marL="173038" indent="-173038" eaLnBrk="1" fontAlgn="auto" hangingPunct="1">
                <a:spcBef>
                  <a:spcPts val="0"/>
                </a:spcBef>
                <a:spcAft>
                  <a:spcPts val="0"/>
                </a:spcAft>
                <a:buFont typeface="Arial" pitchFamily="34" charset="0"/>
                <a:buChar char="•"/>
                <a:defRPr/>
              </a:pPr>
              <a:r>
                <a:rPr lang="en-US" sz="1300" dirty="0">
                  <a:solidFill>
                    <a:schemeClr val="bg1"/>
                  </a:solidFill>
                  <a:latin typeface="+mj-lt"/>
                </a:rPr>
                <a:t> 6+ M lives in the normative database</a:t>
              </a:r>
              <a:endParaRPr lang="en-US" sz="1300" dirty="0">
                <a:solidFill>
                  <a:srgbClr val="575A5D"/>
                </a:solidFill>
                <a:latin typeface="+mn-lt"/>
              </a:endParaRPr>
            </a:p>
          </p:txBody>
        </p:sp>
      </p:grpSp>
      <p:sp>
        <p:nvSpPr>
          <p:cNvPr id="107526" name="TextBox 8">
            <a:extLst>
              <a:ext uri="{FF2B5EF4-FFF2-40B4-BE49-F238E27FC236}">
                <a16:creationId xmlns:a16="http://schemas.microsoft.com/office/drawing/2014/main" id="{0A4785D3-F4C7-4C6E-B7E7-A63D3049382F}"/>
              </a:ext>
            </a:extLst>
          </p:cNvPr>
          <p:cNvSpPr txBox="1">
            <a:spLocks noChangeArrowheads="1"/>
          </p:cNvSpPr>
          <p:nvPr/>
        </p:nvSpPr>
        <p:spPr bwMode="auto">
          <a:xfrm>
            <a:off x="8382000" y="2057401"/>
            <a:ext cx="1905000" cy="2632075"/>
          </a:xfrm>
          <a:prstGeom prst="rect">
            <a:avLst/>
          </a:prstGeom>
          <a:solidFill>
            <a:srgbClr val="E0684B"/>
          </a:solidFill>
          <a:ln w="9525">
            <a:solidFill>
              <a:srgbClr val="E0684B"/>
            </a:solidFill>
            <a:miter lim="800000"/>
            <a:headEnd/>
            <a:tailEnd/>
          </a:ln>
        </p:spPr>
        <p:txBody>
          <a:bodyPr wrap="square">
            <a:spAutoFit/>
          </a:bodyPr>
          <a:lstStyle>
            <a:lvl1pPr marL="115888" indent="-115888">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buFont typeface="Arial" panose="020B0604020202020204" pitchFamily="34" charset="0"/>
              <a:buChar char="•"/>
            </a:pPr>
            <a:r>
              <a:rPr lang="en-US" altLang="en-US" sz="1500">
                <a:solidFill>
                  <a:schemeClr val="bg1"/>
                </a:solidFill>
                <a:latin typeface="Calibri" panose="020F0502020204030204" pitchFamily="34" charset="0"/>
              </a:rPr>
              <a:t> DxCG – global standard in predictive analytics</a:t>
            </a:r>
          </a:p>
          <a:p>
            <a:pPr eaLnBrk="1" hangingPunct="1">
              <a:buFont typeface="Arial" panose="020B0604020202020204" pitchFamily="34" charset="0"/>
              <a:buChar char="•"/>
            </a:pPr>
            <a:r>
              <a:rPr lang="en-US" altLang="en-US" sz="1500">
                <a:solidFill>
                  <a:schemeClr val="bg1"/>
                </a:solidFill>
                <a:latin typeface="Calibri" panose="020F0502020204030204" pitchFamily="34" charset="0"/>
              </a:rPr>
              <a:t> MI -- market-leading clinical ‘engine’  and tools to identify and reduce risk  </a:t>
            </a:r>
          </a:p>
          <a:p>
            <a:pPr eaLnBrk="1" hangingPunct="1">
              <a:buFont typeface="Arial" panose="020B0604020202020204" pitchFamily="34" charset="0"/>
              <a:buChar char="•"/>
            </a:pPr>
            <a:r>
              <a:rPr lang="en-US" altLang="en-US" sz="1500">
                <a:solidFill>
                  <a:schemeClr val="bg1"/>
                </a:solidFill>
                <a:latin typeface="Calibri" panose="020F0502020204030204" pitchFamily="34" charset="0"/>
              </a:rPr>
              <a:t>PM – HEDIS reporting and analysis</a:t>
            </a:r>
          </a:p>
        </p:txBody>
      </p:sp>
      <p:grpSp>
        <p:nvGrpSpPr>
          <p:cNvPr id="107527" name="Group 15">
            <a:extLst>
              <a:ext uri="{FF2B5EF4-FFF2-40B4-BE49-F238E27FC236}">
                <a16:creationId xmlns:a16="http://schemas.microsoft.com/office/drawing/2014/main" id="{4A31A55F-EF83-4CA7-911B-BEA97B0F2683}"/>
              </a:ext>
            </a:extLst>
          </p:cNvPr>
          <p:cNvGrpSpPr>
            <a:grpSpLocks/>
          </p:cNvGrpSpPr>
          <p:nvPr/>
        </p:nvGrpSpPr>
        <p:grpSpPr bwMode="auto">
          <a:xfrm>
            <a:off x="2057400" y="5011739"/>
            <a:ext cx="1905000" cy="1031875"/>
            <a:chOff x="304800" y="4910138"/>
            <a:chExt cx="1905000" cy="1031875"/>
          </a:xfrm>
        </p:grpSpPr>
        <p:sp>
          <p:nvSpPr>
            <p:cNvPr id="12" name="Rectangle 11">
              <a:extLst>
                <a:ext uri="{FF2B5EF4-FFF2-40B4-BE49-F238E27FC236}">
                  <a16:creationId xmlns:a16="http://schemas.microsoft.com/office/drawing/2014/main" id="{DB2D4996-0A03-4E73-AB63-BFCAB71ADF40}"/>
                </a:ext>
              </a:extLst>
            </p:cNvPr>
            <p:cNvSpPr/>
            <p:nvPr/>
          </p:nvSpPr>
          <p:spPr>
            <a:xfrm>
              <a:off x="304800" y="4910138"/>
              <a:ext cx="1905000" cy="1031875"/>
            </a:xfrm>
            <a:prstGeom prst="rect">
              <a:avLst/>
            </a:prstGeom>
            <a:solidFill>
              <a:srgbClr val="E0684B"/>
            </a:solidFill>
            <a:ln>
              <a:solidFill>
                <a:srgbClr val="E0684B"/>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107529" name="TextBox 9">
              <a:extLst>
                <a:ext uri="{FF2B5EF4-FFF2-40B4-BE49-F238E27FC236}">
                  <a16:creationId xmlns:a16="http://schemas.microsoft.com/office/drawing/2014/main" id="{03583D15-61E9-4593-ACE4-93BCB01ACC93}"/>
                </a:ext>
              </a:extLst>
            </p:cNvPr>
            <p:cNvSpPr txBox="1">
              <a:spLocks noChangeArrowheads="1"/>
            </p:cNvSpPr>
            <p:nvPr/>
          </p:nvSpPr>
          <p:spPr bwMode="auto">
            <a:xfrm>
              <a:off x="304800" y="4926013"/>
              <a:ext cx="1905000"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r>
                <a:rPr lang="en-US" altLang="en-US" sz="1500">
                  <a:solidFill>
                    <a:schemeClr val="bg1"/>
                  </a:solidFill>
                  <a:latin typeface="Calibri" panose="020F0502020204030204" pitchFamily="34" charset="0"/>
                </a:rPr>
                <a:t>EA and MI– leading ASP analytics and decision support platforms</a:t>
              </a:r>
            </a:p>
          </p:txBody>
        </p:sp>
      </p:grpSp>
    </p:spTree>
    <p:extLst>
      <p:ext uri="{BB962C8B-B14F-4D97-AF65-F5344CB8AC3E}">
        <p14:creationId xmlns:p14="http://schemas.microsoft.com/office/powerpoint/2010/main" val="309365319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Slide Number Placeholder 4">
            <a:extLst>
              <a:ext uri="{FF2B5EF4-FFF2-40B4-BE49-F238E27FC236}">
                <a16:creationId xmlns:a16="http://schemas.microsoft.com/office/drawing/2014/main" id="{602BE011-AF1F-484B-848F-C0FAF4D93C08}"/>
              </a:ext>
            </a:extLst>
          </p:cNvPr>
          <p:cNvSpPr>
            <a:spLocks noGrp="1"/>
          </p:cNvSpPr>
          <p:nvPr>
            <p:ph type="sldNum" sz="quarter" idx="10"/>
          </p:nvPr>
        </p:nvSpPr>
        <p:spPr bwMode="auto">
          <a:xfrm>
            <a:off x="7086600" y="6602414"/>
            <a:ext cx="2133600" cy="27463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ctr" fontAlgn="base">
              <a:spcBef>
                <a:spcPct val="0"/>
              </a:spcBef>
              <a:spcAft>
                <a:spcPct val="0"/>
              </a:spcAft>
            </a:pPr>
            <a:fld id="{49C2E71E-E63A-4621-A86A-4D769F69D621}" type="slidenum">
              <a:rPr lang="en-US" altLang="en-US">
                <a:solidFill>
                  <a:srgbClr val="898989"/>
                </a:solidFill>
              </a:rPr>
              <a:pPr algn="ctr" fontAlgn="base">
                <a:spcBef>
                  <a:spcPct val="0"/>
                </a:spcBef>
                <a:spcAft>
                  <a:spcPct val="0"/>
                </a:spcAft>
              </a:pPr>
              <a:t>47</a:t>
            </a:fld>
            <a:endParaRPr lang="en-US" altLang="en-US">
              <a:solidFill>
                <a:srgbClr val="898989"/>
              </a:solidFill>
            </a:endParaRPr>
          </a:p>
        </p:txBody>
      </p:sp>
      <p:sp>
        <p:nvSpPr>
          <p:cNvPr id="109571" name="Title 8">
            <a:extLst>
              <a:ext uri="{FF2B5EF4-FFF2-40B4-BE49-F238E27FC236}">
                <a16:creationId xmlns:a16="http://schemas.microsoft.com/office/drawing/2014/main" id="{306017B2-11DA-4ACB-9B1D-7CB2B01FB593}"/>
              </a:ext>
            </a:extLst>
          </p:cNvPr>
          <p:cNvSpPr>
            <a:spLocks noGrp="1" noChangeArrowheads="1"/>
          </p:cNvSpPr>
          <p:nvPr>
            <p:ph type="title" idx="4294967295"/>
          </p:nvPr>
        </p:nvSpPr>
        <p:spPr>
          <a:xfrm>
            <a:off x="1524000" y="533400"/>
            <a:ext cx="6781800" cy="838200"/>
          </a:xfrm>
        </p:spPr>
        <p:txBody>
          <a:bodyPr/>
          <a:lstStyle/>
          <a:p>
            <a:r>
              <a:rPr lang="en-US" altLang="en-US" b="1"/>
              <a:t>Percent of Revenue by Segment</a:t>
            </a:r>
            <a:br>
              <a:rPr lang="en-US" altLang="en-US" b="1"/>
            </a:br>
            <a:r>
              <a:rPr lang="en-US" altLang="en-US" sz="1800" b="1"/>
              <a:t>(Excludes International and D2IT)</a:t>
            </a:r>
            <a:endParaRPr lang="en-US" altLang="en-US"/>
          </a:p>
        </p:txBody>
      </p:sp>
      <p:graphicFrame>
        <p:nvGraphicFramePr>
          <p:cNvPr id="8" name="Chart 7">
            <a:extLst>
              <a:ext uri="{FF2B5EF4-FFF2-40B4-BE49-F238E27FC236}">
                <a16:creationId xmlns:a16="http://schemas.microsoft.com/office/drawing/2014/main" id="{43E998E0-1CD2-4F90-ACEC-B3EBD8E08E1A}"/>
              </a:ext>
            </a:extLst>
          </p:cNvPr>
          <p:cNvGraphicFramePr/>
          <p:nvPr/>
        </p:nvGraphicFramePr>
        <p:xfrm>
          <a:off x="2133600" y="1752600"/>
          <a:ext cx="8229600" cy="51054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28184428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Title 1">
            <a:extLst>
              <a:ext uri="{FF2B5EF4-FFF2-40B4-BE49-F238E27FC236}">
                <a16:creationId xmlns:a16="http://schemas.microsoft.com/office/drawing/2014/main" id="{0EC75479-AD28-40C0-8FD0-E4FE628A2BB8}"/>
              </a:ext>
            </a:extLst>
          </p:cNvPr>
          <p:cNvSpPr>
            <a:spLocks noGrp="1" noChangeArrowheads="1"/>
          </p:cNvSpPr>
          <p:nvPr>
            <p:ph type="title"/>
          </p:nvPr>
        </p:nvSpPr>
        <p:spPr/>
        <p:txBody>
          <a:bodyPr/>
          <a:lstStyle/>
          <a:p>
            <a:r>
              <a:rPr lang="en-US" altLang="en-US"/>
              <a:t>Market Reach</a:t>
            </a:r>
          </a:p>
        </p:txBody>
      </p:sp>
      <p:sp>
        <p:nvSpPr>
          <p:cNvPr id="111619" name="Slide Number Placeholder 3">
            <a:extLst>
              <a:ext uri="{FF2B5EF4-FFF2-40B4-BE49-F238E27FC236}">
                <a16:creationId xmlns:a16="http://schemas.microsoft.com/office/drawing/2014/main" id="{12E1D5B5-BD9F-4FAE-8194-F70680FDABC1}"/>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fontAlgn="base">
              <a:spcBef>
                <a:spcPct val="0"/>
              </a:spcBef>
              <a:spcAft>
                <a:spcPct val="0"/>
              </a:spcAft>
            </a:pPr>
            <a:fld id="{AF096DB3-CF5C-4B48-AFC9-2AD83AB357FF}" type="slidenum">
              <a:rPr lang="en-US" altLang="en-US" smtClean="0">
                <a:solidFill>
                  <a:srgbClr val="898989"/>
                </a:solidFill>
                <a:latin typeface="Calibri" panose="020F0502020204030204" pitchFamily="34" charset="0"/>
              </a:rPr>
              <a:pPr fontAlgn="base">
                <a:spcBef>
                  <a:spcPct val="0"/>
                </a:spcBef>
                <a:spcAft>
                  <a:spcPct val="0"/>
                </a:spcAft>
              </a:pPr>
              <a:t>48</a:t>
            </a:fld>
            <a:endParaRPr lang="en-US" altLang="en-US">
              <a:solidFill>
                <a:srgbClr val="898989"/>
              </a:solidFill>
              <a:latin typeface="Calibri" panose="020F0502020204030204" pitchFamily="34" charset="0"/>
            </a:endParaRPr>
          </a:p>
        </p:txBody>
      </p:sp>
      <p:graphicFrame>
        <p:nvGraphicFramePr>
          <p:cNvPr id="111620" name="Chart 6">
            <a:extLst>
              <a:ext uri="{FF2B5EF4-FFF2-40B4-BE49-F238E27FC236}">
                <a16:creationId xmlns:a16="http://schemas.microsoft.com/office/drawing/2014/main" id="{8052A9AA-C966-40B5-9547-D5DC7541DE92}"/>
              </a:ext>
            </a:extLst>
          </p:cNvPr>
          <p:cNvGraphicFramePr>
            <a:graphicFrameLocks/>
          </p:cNvGraphicFramePr>
          <p:nvPr/>
        </p:nvGraphicFramePr>
        <p:xfrm>
          <a:off x="1752600" y="1828800"/>
          <a:ext cx="6019800" cy="4622800"/>
        </p:xfrm>
        <a:graphic>
          <a:graphicData uri="http://schemas.openxmlformats.org/presentationml/2006/ole">
            <mc:AlternateContent xmlns:mc="http://schemas.openxmlformats.org/markup-compatibility/2006">
              <mc:Choice xmlns:v="urn:schemas-microsoft-com:vml" Requires="v">
                <p:oleObj spid="_x0000_s7171" r:id="rId3" imgW="6017273" imgH="4621169" progId="Excel.Chart.8">
                  <p:embed/>
                </p:oleObj>
              </mc:Choice>
              <mc:Fallback>
                <p:oleObj r:id="rId3" imgW="6017273" imgH="4621169" progId="Excel.Chart.8">
                  <p:embed/>
                  <p:pic>
                    <p:nvPicPr>
                      <p:cNvPr id="111620" name="Chart 6">
                        <a:extLst>
                          <a:ext uri="{FF2B5EF4-FFF2-40B4-BE49-F238E27FC236}">
                            <a16:creationId xmlns:a16="http://schemas.microsoft.com/office/drawing/2014/main" id="{8052A9AA-C966-40B5-9547-D5DC7541DE92}"/>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52600" y="1828800"/>
                        <a:ext cx="6019800" cy="462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11621" name="TextBox 8">
            <a:extLst>
              <a:ext uri="{FF2B5EF4-FFF2-40B4-BE49-F238E27FC236}">
                <a16:creationId xmlns:a16="http://schemas.microsoft.com/office/drawing/2014/main" id="{ACBA3EA9-0EA0-4024-8AFD-C1FC70583BDF}"/>
              </a:ext>
            </a:extLst>
          </p:cNvPr>
          <p:cNvSpPr txBox="1">
            <a:spLocks noChangeArrowheads="1"/>
          </p:cNvSpPr>
          <p:nvPr/>
        </p:nvSpPr>
        <p:spPr bwMode="auto">
          <a:xfrm>
            <a:off x="1905000" y="6172200"/>
            <a:ext cx="4495800"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r>
              <a:rPr lang="en-US" altLang="en-US" sz="1100"/>
              <a:t>Source:  Verisk Health 2009 Account Data</a:t>
            </a:r>
          </a:p>
        </p:txBody>
      </p:sp>
    </p:spTree>
    <p:extLst>
      <p:ext uri="{BB962C8B-B14F-4D97-AF65-F5344CB8AC3E}">
        <p14:creationId xmlns:p14="http://schemas.microsoft.com/office/powerpoint/2010/main" val="43045134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a:extLst>
              <a:ext uri="{FF2B5EF4-FFF2-40B4-BE49-F238E27FC236}">
                <a16:creationId xmlns:a16="http://schemas.microsoft.com/office/drawing/2014/main" id="{FB1BDAF8-D22A-4DAB-8DC3-88BA2AAE613B}"/>
              </a:ext>
            </a:extLst>
          </p:cNvPr>
          <p:cNvSpPr>
            <a:spLocks noGrp="1" noChangeArrowheads="1"/>
          </p:cNvSpPr>
          <p:nvPr>
            <p:ph type="title"/>
            <p:custDataLst>
              <p:tags r:id="rId2"/>
            </p:custDataLst>
          </p:nvPr>
        </p:nvSpPr>
        <p:spPr>
          <a:xfrm>
            <a:off x="1738313" y="339726"/>
            <a:ext cx="8686800" cy="1152525"/>
          </a:xfrm>
        </p:spPr>
        <p:txBody>
          <a:bodyPr/>
          <a:lstStyle/>
          <a:p>
            <a:r>
              <a:rPr lang="en-US" altLang="en-US"/>
              <a:t>Representative Clients</a:t>
            </a:r>
          </a:p>
        </p:txBody>
      </p:sp>
      <p:graphicFrame>
        <p:nvGraphicFramePr>
          <p:cNvPr id="112643" name="Rectangle 38" hidden="1">
            <a:extLst>
              <a:ext uri="{FF2B5EF4-FFF2-40B4-BE49-F238E27FC236}">
                <a16:creationId xmlns:a16="http://schemas.microsoft.com/office/drawing/2014/main" id="{53E85C95-8780-4172-973E-0BA8A5988367}"/>
              </a:ext>
            </a:extLst>
          </p:cNvPr>
          <p:cNvGraphicFramePr>
            <a:graphicFrameLocks/>
          </p:cNvGraphicFramePr>
          <p:nvPr>
            <p:custDataLst>
              <p:tags r:id="rId3"/>
            </p:custDataLst>
          </p:nvPr>
        </p:nvGraphicFramePr>
        <p:xfrm>
          <a:off x="1524000" y="0"/>
          <a:ext cx="158750" cy="158750"/>
        </p:xfrm>
        <a:graphic>
          <a:graphicData uri="http://schemas.openxmlformats.org/presentationml/2006/ole">
            <mc:AlternateContent xmlns:mc="http://schemas.openxmlformats.org/markup-compatibility/2006">
              <mc:Choice xmlns:v="urn:schemas-microsoft-com:vml" Requires="v">
                <p:oleObj spid="_x0000_s11266" name="think-cell Slide" r:id="rId8" imgW="0" imgH="0" progId="">
                  <p:embed/>
                </p:oleObj>
              </mc:Choice>
              <mc:Fallback>
                <p:oleObj name="think-cell Slide" r:id="rId8" imgW="0" imgH="0" progId="">
                  <p:embed/>
                  <p:pic>
                    <p:nvPicPr>
                      <p:cNvPr id="112643" name="Rectangle 38" hidden="1">
                        <a:extLst>
                          <a:ext uri="{FF2B5EF4-FFF2-40B4-BE49-F238E27FC236}">
                            <a16:creationId xmlns:a16="http://schemas.microsoft.com/office/drawing/2014/main" id="{53E85C95-8780-4172-973E-0BA8A5988367}"/>
                          </a:ext>
                        </a:extLst>
                      </p:cNvPr>
                      <p:cNvPicPr>
                        <a:picLocks noChangeArrowheads="1"/>
                      </p:cNvPicPr>
                      <p:nvPr/>
                    </p:nvPicPr>
                    <p:blipFill>
                      <a:blip>
                        <a:extLst>
                          <a:ext uri="{28A0092B-C50C-407E-A947-70E740481C1C}">
                            <a14:useLocalDpi xmlns:a14="http://schemas.microsoft.com/office/drawing/2010/main" val="0"/>
                          </a:ext>
                        </a:extLst>
                      </a:blip>
                      <a:srcRect/>
                      <a:stretch>
                        <a:fillRect/>
                      </a:stretch>
                    </p:blipFill>
                    <p:spPr bwMode="auto">
                      <a:xfrm>
                        <a:off x="1524000" y="0"/>
                        <a:ext cx="158750"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112644" name="Picture 4" descr="See full size image">
            <a:hlinkClick r:id="rId9"/>
            <a:extLst>
              <a:ext uri="{FF2B5EF4-FFF2-40B4-BE49-F238E27FC236}">
                <a16:creationId xmlns:a16="http://schemas.microsoft.com/office/drawing/2014/main" id="{98318D44-3641-4B99-BC2F-8573C4AA88B4}"/>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184400" y="1957388"/>
            <a:ext cx="1320800" cy="60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645" name="Picture 79" descr="Lockton Logo.jpg">
            <a:extLst>
              <a:ext uri="{FF2B5EF4-FFF2-40B4-BE49-F238E27FC236}">
                <a16:creationId xmlns:a16="http://schemas.microsoft.com/office/drawing/2014/main" id="{37417306-178F-4ED7-9C6A-DCFA88A8186E}"/>
              </a:ext>
            </a:extLst>
          </p:cNvPr>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8077200" y="1676400"/>
            <a:ext cx="12065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646" name="Picture 249" descr="Blue Shield of California">
            <a:hlinkClick r:id="rId12"/>
            <a:extLst>
              <a:ext uri="{FF2B5EF4-FFF2-40B4-BE49-F238E27FC236}">
                <a16:creationId xmlns:a16="http://schemas.microsoft.com/office/drawing/2014/main" id="{DAF168E6-03B8-44FB-BF98-3B06BE6B48AD}"/>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495800" y="2057400"/>
            <a:ext cx="27813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647" name="Picture 12" descr="Highmark Blue Cross Blue Shield">
            <a:hlinkClick r:id="rId14"/>
            <a:extLst>
              <a:ext uri="{FF2B5EF4-FFF2-40B4-BE49-F238E27FC236}">
                <a16:creationId xmlns:a16="http://schemas.microsoft.com/office/drawing/2014/main" id="{8C8A9FEF-8405-4580-9FAF-81524FBF99C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247900" y="2797175"/>
            <a:ext cx="247650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648" name="Picture 16" descr="WellPoint">
            <a:hlinkClick r:id="rId16"/>
            <a:extLst>
              <a:ext uri="{FF2B5EF4-FFF2-40B4-BE49-F238E27FC236}">
                <a16:creationId xmlns:a16="http://schemas.microsoft.com/office/drawing/2014/main" id="{E1048AF2-E5CF-432F-9945-31BB3A52AACB}"/>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732338" y="2438400"/>
            <a:ext cx="2430462"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649" name="Picture 18" descr="Go to the Kaiser Permanente home page">
            <a:hlinkClick r:id="rId18"/>
            <a:extLst>
              <a:ext uri="{FF2B5EF4-FFF2-40B4-BE49-F238E27FC236}">
                <a16:creationId xmlns:a16="http://schemas.microsoft.com/office/drawing/2014/main" id="{FA2A0481-7C3C-4661-AF7D-A540FBCC8BA0}"/>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6942139" y="4724400"/>
            <a:ext cx="3355975"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650" name="Picture 20" descr="CareFirst BlueCross BlueShield">
            <a:hlinkClick r:id="rId20"/>
            <a:extLst>
              <a:ext uri="{FF2B5EF4-FFF2-40B4-BE49-F238E27FC236}">
                <a16:creationId xmlns:a16="http://schemas.microsoft.com/office/drawing/2014/main" id="{5F9E1F7E-FB22-43C3-B541-632891803838}"/>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8153400" y="3810000"/>
            <a:ext cx="1828800" cy="66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651" name="Picture 31">
            <a:extLst>
              <a:ext uri="{FF2B5EF4-FFF2-40B4-BE49-F238E27FC236}">
                <a16:creationId xmlns:a16="http://schemas.microsoft.com/office/drawing/2014/main" id="{C5A12210-7C7A-4D40-8415-EA8DB22FB9AF}"/>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981200" y="3657600"/>
            <a:ext cx="3048000"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652" name="Picture 57" descr="Deloitte.bmp">
            <a:extLst>
              <a:ext uri="{FF2B5EF4-FFF2-40B4-BE49-F238E27FC236}">
                <a16:creationId xmlns:a16="http://schemas.microsoft.com/office/drawing/2014/main" id="{C8FA5666-8696-4574-83AF-40FF32FDD4F6}"/>
              </a:ext>
            </a:extLst>
          </p:cNvPr>
          <p:cNvPicPr>
            <a:picLocks noChangeAspect="1"/>
          </p:cNvPicPr>
          <p:nvPr/>
        </p:nvPicPr>
        <p:blipFill>
          <a:blip r:embed="rId23">
            <a:extLst>
              <a:ext uri="{28A0092B-C50C-407E-A947-70E740481C1C}">
                <a14:useLocalDpi xmlns:a14="http://schemas.microsoft.com/office/drawing/2010/main" val="0"/>
              </a:ext>
            </a:extLst>
          </a:blip>
          <a:srcRect/>
          <a:stretch>
            <a:fillRect/>
          </a:stretch>
        </p:blipFill>
        <p:spPr bwMode="auto">
          <a:xfrm>
            <a:off x="2133601" y="4495801"/>
            <a:ext cx="1311275" cy="38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653" name="Picture 71" descr="CoreSourceLogo300.jpg">
            <a:extLst>
              <a:ext uri="{FF2B5EF4-FFF2-40B4-BE49-F238E27FC236}">
                <a16:creationId xmlns:a16="http://schemas.microsoft.com/office/drawing/2014/main" id="{3DE4F8A9-F18A-4322-B6E6-D0BDD378D3C8}"/>
              </a:ext>
            </a:extLst>
          </p:cNvPr>
          <p:cNvPicPr>
            <a:picLocks noChangeAspect="1"/>
          </p:cNvPicPr>
          <p:nvPr>
            <p:custDataLst>
              <p:tags r:id="rId4"/>
            </p:custDataLst>
          </p:nvPr>
        </p:nvPicPr>
        <p:blipFill>
          <a:blip r:embed="rId24">
            <a:extLst>
              <a:ext uri="{28A0092B-C50C-407E-A947-70E740481C1C}">
                <a14:useLocalDpi xmlns:a14="http://schemas.microsoft.com/office/drawing/2010/main" val="0"/>
              </a:ext>
            </a:extLst>
          </a:blip>
          <a:srcRect/>
          <a:stretch>
            <a:fillRect/>
          </a:stretch>
        </p:blipFill>
        <p:spPr bwMode="auto">
          <a:xfrm>
            <a:off x="3732214" y="4419600"/>
            <a:ext cx="1754187"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654" name="Picture 68" descr="taftuapbanner.jpg">
            <a:extLst>
              <a:ext uri="{FF2B5EF4-FFF2-40B4-BE49-F238E27FC236}">
                <a16:creationId xmlns:a16="http://schemas.microsoft.com/office/drawing/2014/main" id="{86794D3E-7C67-4F3A-994F-DE5DFF4F1D47}"/>
              </a:ext>
            </a:extLst>
          </p:cNvPr>
          <p:cNvPicPr>
            <a:picLocks noChangeAspect="1"/>
          </p:cNvPicPr>
          <p:nvPr/>
        </p:nvPicPr>
        <p:blipFill>
          <a:blip r:embed="rId25">
            <a:extLst>
              <a:ext uri="{28A0092B-C50C-407E-A947-70E740481C1C}">
                <a14:useLocalDpi xmlns:a14="http://schemas.microsoft.com/office/drawing/2010/main" val="0"/>
              </a:ext>
            </a:extLst>
          </a:blip>
          <a:srcRect r="24107" b="1874"/>
          <a:stretch>
            <a:fillRect/>
          </a:stretch>
        </p:blipFill>
        <p:spPr bwMode="auto">
          <a:xfrm>
            <a:off x="2495550" y="5868988"/>
            <a:ext cx="3208338" cy="531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655" name="Picture 4" descr="http://kitkross.files.wordpress.com/2009/06/aon_logo.jpg">
            <a:extLst>
              <a:ext uri="{FF2B5EF4-FFF2-40B4-BE49-F238E27FC236}">
                <a16:creationId xmlns:a16="http://schemas.microsoft.com/office/drawing/2014/main" id="{41E48F80-A94C-4739-9C20-9E6EB9BDB1BD}"/>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5257800" y="3276600"/>
            <a:ext cx="1327150" cy="819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656" name="Picture 6" descr="http://www.in2fitnesscfl.com/Healthways_logo.gif">
            <a:extLst>
              <a:ext uri="{FF2B5EF4-FFF2-40B4-BE49-F238E27FC236}">
                <a16:creationId xmlns:a16="http://schemas.microsoft.com/office/drawing/2014/main" id="{AB8C404A-6AC6-4B20-A455-70A61B0110EF}"/>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6400800" y="5448300"/>
            <a:ext cx="1905000"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657" name="Picture 12" descr="Milliman">
            <a:extLst>
              <a:ext uri="{FF2B5EF4-FFF2-40B4-BE49-F238E27FC236}">
                <a16:creationId xmlns:a16="http://schemas.microsoft.com/office/drawing/2014/main" id="{5C09B3D0-41CE-46D6-9A92-7259E954757C}"/>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8334376" y="5276850"/>
            <a:ext cx="1946275" cy="74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658" name="Picture 230" descr="WellsFargoLogo">
            <a:extLst>
              <a:ext uri="{FF2B5EF4-FFF2-40B4-BE49-F238E27FC236}">
                <a16:creationId xmlns:a16="http://schemas.microsoft.com/office/drawing/2014/main" id="{5427D0AC-911D-4006-9131-53D9C82049FE}"/>
              </a:ext>
            </a:extLst>
          </p:cNvPr>
          <p:cNvPicPr>
            <a:picLocks noChangeAspect="1" noChangeArrowheads="1"/>
          </p:cNvPicPr>
          <p:nvPr>
            <p:custDataLst>
              <p:tags r:id="rId5"/>
            </p:custDataLst>
          </p:nvPr>
        </p:nvPicPr>
        <p:blipFill>
          <a:blip r:embed="rId29">
            <a:extLst>
              <a:ext uri="{28A0092B-C50C-407E-A947-70E740481C1C}">
                <a14:useLocalDpi xmlns:a14="http://schemas.microsoft.com/office/drawing/2010/main" val="0"/>
              </a:ext>
            </a:extLst>
          </a:blip>
          <a:srcRect/>
          <a:stretch>
            <a:fillRect/>
          </a:stretch>
        </p:blipFill>
        <p:spPr bwMode="auto">
          <a:xfrm>
            <a:off x="5622925" y="4876801"/>
            <a:ext cx="812800" cy="766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496361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Number Placeholder 3">
            <a:extLst>
              <a:ext uri="{FF2B5EF4-FFF2-40B4-BE49-F238E27FC236}">
                <a16:creationId xmlns:a16="http://schemas.microsoft.com/office/drawing/2014/main" id="{3FB75E68-D0C1-448F-BCFF-63023D67E3BC}"/>
              </a:ext>
            </a:extLst>
          </p:cNvPr>
          <p:cNvSpPr>
            <a:spLocks noGrp="1"/>
          </p:cNvSpPr>
          <p:nvPr>
            <p:ph type="sldNum" sz="quarter" idx="10"/>
          </p:nvPr>
        </p:nvSpPr>
        <p:spPr bwMode="auto">
          <a:xfrm>
            <a:off x="5127626" y="6602414"/>
            <a:ext cx="1692275" cy="27463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l" fontAlgn="base">
              <a:spcBef>
                <a:spcPct val="0"/>
              </a:spcBef>
              <a:spcAft>
                <a:spcPct val="0"/>
              </a:spcAft>
            </a:pPr>
            <a:fld id="{9C953BE6-08A0-4750-A440-E9A340965851}" type="slidenum">
              <a:rPr lang="en-US" altLang="en-US">
                <a:solidFill>
                  <a:srgbClr val="898989"/>
                </a:solidFill>
              </a:rPr>
              <a:pPr algn="l" fontAlgn="base">
                <a:spcBef>
                  <a:spcPct val="0"/>
                </a:spcBef>
                <a:spcAft>
                  <a:spcPct val="0"/>
                </a:spcAft>
              </a:pPr>
              <a:t>5</a:t>
            </a:fld>
            <a:endParaRPr lang="en-US" altLang="en-US">
              <a:solidFill>
                <a:srgbClr val="898989"/>
              </a:solidFill>
            </a:endParaRPr>
          </a:p>
        </p:txBody>
      </p:sp>
      <p:pic>
        <p:nvPicPr>
          <p:cNvPr id="25603" name="Picture 2" descr="C:\Documents and Settings\pbhattarai\Desktop\TM\Health_care_cost_rise.png">
            <a:extLst>
              <a:ext uri="{FF2B5EF4-FFF2-40B4-BE49-F238E27FC236}">
                <a16:creationId xmlns:a16="http://schemas.microsoft.com/office/drawing/2014/main" id="{D7255AAA-6840-46CF-99F5-723DFD6368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3600" y="1143000"/>
            <a:ext cx="8305800" cy="502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4" name="Rectangle 5">
            <a:extLst>
              <a:ext uri="{FF2B5EF4-FFF2-40B4-BE49-F238E27FC236}">
                <a16:creationId xmlns:a16="http://schemas.microsoft.com/office/drawing/2014/main" id="{816741DB-AA23-4E02-AD53-EAE60112D2D1}"/>
              </a:ext>
            </a:extLst>
          </p:cNvPr>
          <p:cNvSpPr>
            <a:spLocks noChangeArrowheads="1"/>
          </p:cNvSpPr>
          <p:nvPr/>
        </p:nvSpPr>
        <p:spPr bwMode="auto">
          <a:xfrm>
            <a:off x="2152650" y="6326189"/>
            <a:ext cx="104775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r>
              <a:rPr lang="en-US" altLang="en-US" sz="1200"/>
              <a:t>Source: Wiki</a:t>
            </a:r>
          </a:p>
        </p:txBody>
      </p:sp>
    </p:spTree>
    <p:extLst>
      <p:ext uri="{BB962C8B-B14F-4D97-AF65-F5344CB8AC3E}">
        <p14:creationId xmlns:p14="http://schemas.microsoft.com/office/powerpoint/2010/main" val="2967528726"/>
      </p:ext>
    </p:extLst>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Title 1">
            <a:extLst>
              <a:ext uri="{FF2B5EF4-FFF2-40B4-BE49-F238E27FC236}">
                <a16:creationId xmlns:a16="http://schemas.microsoft.com/office/drawing/2014/main" id="{FC76AEAC-2622-4932-8836-DBE339E4B830}"/>
              </a:ext>
            </a:extLst>
          </p:cNvPr>
          <p:cNvSpPr>
            <a:spLocks noGrp="1" noChangeArrowheads="1"/>
          </p:cNvSpPr>
          <p:nvPr>
            <p:ph type="title"/>
          </p:nvPr>
        </p:nvSpPr>
        <p:spPr>
          <a:xfrm>
            <a:off x="1755775" y="339726"/>
            <a:ext cx="8686800" cy="1152525"/>
          </a:xfrm>
        </p:spPr>
        <p:txBody>
          <a:bodyPr/>
          <a:lstStyle/>
          <a:p>
            <a:r>
              <a:rPr lang="en-US" altLang="en-US"/>
              <a:t>Product Portfolio</a:t>
            </a:r>
          </a:p>
        </p:txBody>
      </p:sp>
      <p:sp>
        <p:nvSpPr>
          <p:cNvPr id="114691" name="Slide Number Placeholder 21">
            <a:extLst>
              <a:ext uri="{FF2B5EF4-FFF2-40B4-BE49-F238E27FC236}">
                <a16:creationId xmlns:a16="http://schemas.microsoft.com/office/drawing/2014/main" id="{C45EF63D-739D-451E-82A4-9DCF996ACA01}"/>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fontAlgn="base">
              <a:spcBef>
                <a:spcPct val="0"/>
              </a:spcBef>
              <a:spcAft>
                <a:spcPct val="0"/>
              </a:spcAft>
            </a:pPr>
            <a:fld id="{9F4EFBE5-2FB5-40CC-A26B-C497EA7FF45D}" type="slidenum">
              <a:rPr lang="en-US" altLang="en-US" smtClean="0">
                <a:solidFill>
                  <a:srgbClr val="898989"/>
                </a:solidFill>
                <a:latin typeface="Calibri" panose="020F0502020204030204" pitchFamily="34" charset="0"/>
              </a:rPr>
              <a:pPr fontAlgn="base">
                <a:spcBef>
                  <a:spcPct val="0"/>
                </a:spcBef>
                <a:spcAft>
                  <a:spcPct val="0"/>
                </a:spcAft>
              </a:pPr>
              <a:t>50</a:t>
            </a:fld>
            <a:endParaRPr lang="en-US" altLang="en-US">
              <a:solidFill>
                <a:srgbClr val="898989"/>
              </a:solidFill>
              <a:latin typeface="Calibri" panose="020F0502020204030204" pitchFamily="34" charset="0"/>
            </a:endParaRPr>
          </a:p>
        </p:txBody>
      </p:sp>
      <p:sp>
        <p:nvSpPr>
          <p:cNvPr id="6" name="AutoShape 23">
            <a:extLst>
              <a:ext uri="{FF2B5EF4-FFF2-40B4-BE49-F238E27FC236}">
                <a16:creationId xmlns:a16="http://schemas.microsoft.com/office/drawing/2014/main" id="{BDFF60BF-CDC1-41FD-B847-6BF37A176D7D}"/>
              </a:ext>
            </a:extLst>
          </p:cNvPr>
          <p:cNvSpPr>
            <a:spLocks noChangeArrowheads="1"/>
          </p:cNvSpPr>
          <p:nvPr/>
        </p:nvSpPr>
        <p:spPr bwMode="auto">
          <a:xfrm>
            <a:off x="3543301" y="1274764"/>
            <a:ext cx="4043363" cy="1127125"/>
          </a:xfrm>
          <a:prstGeom prst="triangle">
            <a:avLst>
              <a:gd name="adj" fmla="val 49975"/>
            </a:avLst>
          </a:prstGeom>
          <a:gradFill flip="none" rotWithShape="1">
            <a:gsLst>
              <a:gs pos="0">
                <a:schemeClr val="accent2">
                  <a:lumMod val="75000"/>
                </a:schemeClr>
              </a:gs>
              <a:gs pos="50000">
                <a:schemeClr val="accent1">
                  <a:tint val="44500"/>
                  <a:satMod val="160000"/>
                </a:schemeClr>
              </a:gs>
              <a:gs pos="100000">
                <a:schemeClr val="accent1">
                  <a:tint val="23500"/>
                  <a:satMod val="160000"/>
                </a:schemeClr>
              </a:gs>
            </a:gsLst>
            <a:lin ang="2700000" scaled="1"/>
            <a:tileRect/>
          </a:gradFill>
          <a:ln w="50800" cap="rnd">
            <a:solidFill>
              <a:srgbClr val="0078AE"/>
            </a:solidFill>
            <a:round/>
            <a:headEnd/>
            <a:tailEnd/>
          </a:ln>
          <a:effectLst>
            <a:outerShdw dist="23000" dir="5400000" rotWithShape="0">
              <a:srgbClr val="808080">
                <a:alpha val="34999"/>
              </a:srgbClr>
            </a:outerShdw>
          </a:effectLst>
        </p:spPr>
        <p:txBody>
          <a:bodyPr anchor="ctr"/>
          <a:lstStyle/>
          <a:p>
            <a:pPr algn="ctr" eaLnBrk="1" fontAlgn="auto" hangingPunct="1">
              <a:spcBef>
                <a:spcPts val="0"/>
              </a:spcBef>
              <a:spcAft>
                <a:spcPts val="0"/>
              </a:spcAft>
              <a:defRPr/>
            </a:pPr>
            <a:r>
              <a:rPr lang="en-US" sz="1400" b="1" dirty="0">
                <a:solidFill>
                  <a:srgbClr val="0078AE"/>
                </a:solidFill>
                <a:latin typeface="+mn-lt"/>
                <a:ea typeface="ＭＳ Ｐゴシック" pitchFamily="81" charset="-128"/>
              </a:rPr>
              <a:t>Value-add Services</a:t>
            </a:r>
          </a:p>
          <a:p>
            <a:pPr algn="ctr" eaLnBrk="1" fontAlgn="auto" hangingPunct="1">
              <a:spcBef>
                <a:spcPts val="0"/>
              </a:spcBef>
              <a:spcAft>
                <a:spcPts val="0"/>
              </a:spcAft>
              <a:defRPr/>
            </a:pPr>
            <a:r>
              <a:rPr lang="en-US" sz="1400" b="1" dirty="0">
                <a:solidFill>
                  <a:srgbClr val="0078AE"/>
                </a:solidFill>
                <a:latin typeface="+mn-lt"/>
                <a:ea typeface="ＭＳ Ｐゴシック" pitchFamily="81" charset="-128"/>
              </a:rPr>
              <a:t>Technical, Clinical and Analytical</a:t>
            </a:r>
          </a:p>
          <a:p>
            <a:pPr algn="ctr" eaLnBrk="1" fontAlgn="auto" hangingPunct="1">
              <a:spcBef>
                <a:spcPts val="0"/>
              </a:spcBef>
              <a:spcAft>
                <a:spcPts val="0"/>
              </a:spcAft>
              <a:defRPr/>
            </a:pPr>
            <a:endParaRPr lang="en-US" dirty="0">
              <a:latin typeface="Trebuchet MS" pitchFamily="34" charset="0"/>
              <a:ea typeface="ＭＳ Ｐゴシック" pitchFamily="81" charset="-128"/>
            </a:endParaRPr>
          </a:p>
        </p:txBody>
      </p:sp>
      <p:sp>
        <p:nvSpPr>
          <p:cNvPr id="114693" name="Rectangle 5">
            <a:extLst>
              <a:ext uri="{FF2B5EF4-FFF2-40B4-BE49-F238E27FC236}">
                <a16:creationId xmlns:a16="http://schemas.microsoft.com/office/drawing/2014/main" id="{FC7DCD78-16FB-457B-8DB6-93911EDB840E}"/>
              </a:ext>
            </a:extLst>
          </p:cNvPr>
          <p:cNvSpPr>
            <a:spLocks noChangeArrowheads="1"/>
          </p:cNvSpPr>
          <p:nvPr/>
        </p:nvSpPr>
        <p:spPr bwMode="auto">
          <a:xfrm>
            <a:off x="3724275" y="5756275"/>
            <a:ext cx="3862388" cy="846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912813">
              <a:defRPr>
                <a:solidFill>
                  <a:schemeClr val="tx1"/>
                </a:solidFill>
                <a:latin typeface="Arial" panose="020B0604020202020204" pitchFamily="34" charset="0"/>
              </a:defRPr>
            </a:lvl1pPr>
            <a:lvl2pPr marL="146050" indent="-144463" defTabSz="912813">
              <a:defRPr>
                <a:solidFill>
                  <a:schemeClr val="tx1"/>
                </a:solidFill>
                <a:latin typeface="Arial" panose="020B0604020202020204" pitchFamily="34" charset="0"/>
              </a:defRPr>
            </a:lvl2pPr>
            <a:lvl3pPr marL="1143000" indent="-228600" defTabSz="912813">
              <a:defRPr>
                <a:solidFill>
                  <a:schemeClr val="tx1"/>
                </a:solidFill>
                <a:latin typeface="Arial" panose="020B0604020202020204" pitchFamily="34" charset="0"/>
              </a:defRPr>
            </a:lvl3pPr>
            <a:lvl4pPr marL="1600200" indent="-228600" defTabSz="912813">
              <a:defRPr>
                <a:solidFill>
                  <a:schemeClr val="tx1"/>
                </a:solidFill>
                <a:latin typeface="Arial" panose="020B0604020202020204" pitchFamily="34" charset="0"/>
              </a:defRPr>
            </a:lvl4pPr>
            <a:lvl5pPr marL="2057400" indent="-228600" defTabSz="912813">
              <a:defRPr>
                <a:solidFill>
                  <a:schemeClr val="tx1"/>
                </a:solidFill>
                <a:latin typeface="Arial" panose="020B0604020202020204" pitchFamily="34" charset="0"/>
              </a:defRPr>
            </a:lvl5pPr>
            <a:lvl6pPr marL="2514600" indent="-228600" defTabSz="912813" fontAlgn="base">
              <a:spcBef>
                <a:spcPct val="0"/>
              </a:spcBef>
              <a:spcAft>
                <a:spcPct val="0"/>
              </a:spcAft>
              <a:defRPr>
                <a:solidFill>
                  <a:schemeClr val="tx1"/>
                </a:solidFill>
                <a:latin typeface="Arial" panose="020B0604020202020204" pitchFamily="34" charset="0"/>
              </a:defRPr>
            </a:lvl6pPr>
            <a:lvl7pPr marL="2971800" indent="-228600" defTabSz="912813" fontAlgn="base">
              <a:spcBef>
                <a:spcPct val="0"/>
              </a:spcBef>
              <a:spcAft>
                <a:spcPct val="0"/>
              </a:spcAft>
              <a:defRPr>
                <a:solidFill>
                  <a:schemeClr val="tx1"/>
                </a:solidFill>
                <a:latin typeface="Arial" panose="020B0604020202020204" pitchFamily="34" charset="0"/>
              </a:defRPr>
            </a:lvl7pPr>
            <a:lvl8pPr marL="3429000" indent="-228600" defTabSz="912813" fontAlgn="base">
              <a:spcBef>
                <a:spcPct val="0"/>
              </a:spcBef>
              <a:spcAft>
                <a:spcPct val="0"/>
              </a:spcAft>
              <a:defRPr>
                <a:solidFill>
                  <a:schemeClr val="tx1"/>
                </a:solidFill>
                <a:latin typeface="Arial" panose="020B0604020202020204" pitchFamily="34" charset="0"/>
              </a:defRPr>
            </a:lvl8pPr>
            <a:lvl9pPr marL="3886200" indent="-228600" defTabSz="912813" fontAlgn="base">
              <a:spcBef>
                <a:spcPct val="0"/>
              </a:spcBef>
              <a:spcAft>
                <a:spcPct val="0"/>
              </a:spcAft>
              <a:defRPr>
                <a:solidFill>
                  <a:schemeClr val="tx1"/>
                </a:solidFill>
                <a:latin typeface="Arial" panose="020B0604020202020204" pitchFamily="34" charset="0"/>
              </a:defRPr>
            </a:lvl9pPr>
          </a:lstStyle>
          <a:p>
            <a:pPr eaLnBrk="1" hangingPunct="1">
              <a:buSzPct val="120000"/>
            </a:pPr>
            <a:r>
              <a:rPr lang="en-US" altLang="en-US" sz="1100" b="1">
                <a:solidFill>
                  <a:srgbClr val="0078AE"/>
                </a:solidFill>
              </a:rPr>
              <a:t>Data Aggregation and Cleansing </a:t>
            </a:r>
          </a:p>
          <a:p>
            <a:pPr lvl="1" eaLnBrk="1" hangingPunct="1">
              <a:buClr>
                <a:schemeClr val="tx2"/>
              </a:buClr>
              <a:buSzPct val="120000"/>
              <a:buFont typeface="Arial" panose="020B0604020202020204" pitchFamily="34" charset="0"/>
              <a:buChar char="•"/>
            </a:pPr>
            <a:r>
              <a:rPr lang="en-US" altLang="en-US" sz="1100"/>
              <a:t>Automated data acquisition ~160 “pipes” built to payers (TPAs, PBMs, Health Plans)</a:t>
            </a:r>
          </a:p>
          <a:p>
            <a:pPr lvl="1" eaLnBrk="1" hangingPunct="1">
              <a:buClr>
                <a:schemeClr val="tx2"/>
              </a:buClr>
              <a:buSzPct val="120000"/>
              <a:buFont typeface="Arial" panose="020B0604020202020204" pitchFamily="34" charset="0"/>
              <a:buChar char="•"/>
            </a:pPr>
            <a:r>
              <a:rPr lang="en-US" altLang="en-US" sz="1100"/>
              <a:t>Detailed scrub and QC</a:t>
            </a:r>
          </a:p>
          <a:p>
            <a:pPr lvl="1" eaLnBrk="1" hangingPunct="1">
              <a:buClr>
                <a:schemeClr val="tx2"/>
              </a:buClr>
              <a:buSzPct val="120000"/>
              <a:buFont typeface="Arial" panose="020B0604020202020204" pitchFamily="34" charset="0"/>
              <a:buChar char="•"/>
            </a:pPr>
            <a:r>
              <a:rPr lang="en-US" altLang="en-US" sz="1100"/>
              <a:t>High-speed incremental loading</a:t>
            </a:r>
          </a:p>
        </p:txBody>
      </p:sp>
      <p:sp>
        <p:nvSpPr>
          <p:cNvPr id="23559" name="Rectangle 3">
            <a:extLst>
              <a:ext uri="{FF2B5EF4-FFF2-40B4-BE49-F238E27FC236}">
                <a16:creationId xmlns:a16="http://schemas.microsoft.com/office/drawing/2014/main" id="{A4B8A9B5-EF1D-42D4-8A8F-A524A4C1D450}"/>
              </a:ext>
            </a:extLst>
          </p:cNvPr>
          <p:cNvSpPr>
            <a:spLocks noChangeArrowheads="1"/>
          </p:cNvSpPr>
          <p:nvPr/>
        </p:nvSpPr>
        <p:spPr bwMode="auto">
          <a:xfrm>
            <a:off x="2082801" y="5846764"/>
            <a:ext cx="1355725" cy="338137"/>
          </a:xfrm>
          <a:prstGeom prst="rect">
            <a:avLst/>
          </a:prstGeom>
          <a:noFill/>
          <a:ln w="9525">
            <a:noFill/>
            <a:miter lim="800000"/>
            <a:headEnd/>
            <a:tailEnd/>
          </a:ln>
        </p:spPr>
        <p:txBody>
          <a:bodyPr wrap="square" lIns="0" tIns="0" rIns="0" bIns="0">
            <a:spAutoFit/>
          </a:bodyPr>
          <a:lstStyle/>
          <a:p>
            <a:pPr algn="r" defTabSz="912813" eaLnBrk="1" fontAlgn="auto" hangingPunct="1">
              <a:spcBef>
                <a:spcPts val="0"/>
              </a:spcBef>
              <a:spcAft>
                <a:spcPts val="0"/>
              </a:spcAft>
              <a:buSzPct val="120000"/>
              <a:defRPr/>
            </a:pPr>
            <a:r>
              <a:rPr lang="en-US" sz="1100" b="1" dirty="0">
                <a:solidFill>
                  <a:schemeClr val="accent3">
                    <a:lumMod val="50000"/>
                  </a:schemeClr>
                </a:solidFill>
                <a:latin typeface="+mn-lt"/>
              </a:rPr>
              <a:t>Data Aggregation and Warehousing</a:t>
            </a:r>
          </a:p>
        </p:txBody>
      </p:sp>
      <p:sp>
        <p:nvSpPr>
          <p:cNvPr id="9" name="Rectangle 15">
            <a:extLst>
              <a:ext uri="{FF2B5EF4-FFF2-40B4-BE49-F238E27FC236}">
                <a16:creationId xmlns:a16="http://schemas.microsoft.com/office/drawing/2014/main" id="{A6549C8A-EC77-4BE6-87E5-F84AAF84F004}"/>
              </a:ext>
            </a:extLst>
          </p:cNvPr>
          <p:cNvSpPr>
            <a:spLocks noChangeArrowheads="1"/>
          </p:cNvSpPr>
          <p:nvPr/>
        </p:nvSpPr>
        <p:spPr bwMode="auto">
          <a:xfrm>
            <a:off x="3724275" y="2447926"/>
            <a:ext cx="3290888" cy="1184940"/>
          </a:xfrm>
          <a:prstGeom prst="rect">
            <a:avLst/>
          </a:prstGeom>
          <a:noFill/>
          <a:ln w="9525">
            <a:noFill/>
            <a:miter lim="800000"/>
            <a:headEnd/>
            <a:tailEnd/>
          </a:ln>
        </p:spPr>
        <p:txBody>
          <a:bodyPr wrap="square" lIns="0" tIns="0" rIns="0" bIns="0">
            <a:spAutoFit/>
          </a:bodyPr>
          <a:lstStyle/>
          <a:p>
            <a:pPr defTabSz="912813" eaLnBrk="1" fontAlgn="auto" hangingPunct="1">
              <a:spcBef>
                <a:spcPts val="0"/>
              </a:spcBef>
              <a:spcAft>
                <a:spcPts val="0"/>
              </a:spcAft>
              <a:buSzPct val="120000"/>
              <a:defRPr/>
            </a:pPr>
            <a:r>
              <a:rPr lang="en-US" sz="1100" b="1" dirty="0">
                <a:solidFill>
                  <a:srgbClr val="0078AE"/>
                </a:solidFill>
                <a:latin typeface="+mn-lt"/>
                <a:ea typeface="ＭＳ Ｐゴシック" pitchFamily="81" charset="-128"/>
              </a:rPr>
              <a:t>ASP and Installed Software</a:t>
            </a:r>
          </a:p>
          <a:p>
            <a:pPr marL="121480" indent="-121480" defTabSz="912813" eaLnBrk="1" fontAlgn="auto" hangingPunct="1">
              <a:spcBef>
                <a:spcPts val="0"/>
              </a:spcBef>
              <a:spcAft>
                <a:spcPts val="0"/>
              </a:spcAft>
              <a:buClr>
                <a:schemeClr val="tx2"/>
              </a:buClr>
              <a:buSzPct val="120000"/>
              <a:buFont typeface="Arial" pitchFamily="34" charset="0"/>
              <a:buChar char="•"/>
              <a:defRPr/>
            </a:pPr>
            <a:r>
              <a:rPr lang="en-US" sz="1100" dirty="0">
                <a:latin typeface="+mn-lt"/>
                <a:ea typeface="ＭＳ Ｐゴシック" pitchFamily="81" charset="-128"/>
              </a:rPr>
              <a:t>Views into the data, depending on user type</a:t>
            </a:r>
          </a:p>
          <a:p>
            <a:pPr marL="121480" indent="-121480" defTabSz="912813" eaLnBrk="1" fontAlgn="auto" hangingPunct="1">
              <a:spcBef>
                <a:spcPts val="0"/>
              </a:spcBef>
              <a:spcAft>
                <a:spcPts val="0"/>
              </a:spcAft>
              <a:buClr>
                <a:schemeClr val="tx2"/>
              </a:buClr>
              <a:buSzPct val="120000"/>
              <a:buFont typeface="Arial" pitchFamily="34" charset="0"/>
              <a:buChar char="•"/>
              <a:defRPr/>
            </a:pPr>
            <a:r>
              <a:rPr lang="en-US" sz="1100" dirty="0">
                <a:latin typeface="+mn-lt"/>
                <a:ea typeface="ＭＳ Ｐゴシック" pitchFamily="81" charset="-128"/>
              </a:rPr>
              <a:t>Online analytics and role-based dashboards</a:t>
            </a:r>
          </a:p>
          <a:p>
            <a:pPr marL="121480" indent="-121480" defTabSz="912813" eaLnBrk="1" fontAlgn="auto" hangingPunct="1">
              <a:spcBef>
                <a:spcPts val="0"/>
              </a:spcBef>
              <a:spcAft>
                <a:spcPts val="0"/>
              </a:spcAft>
              <a:buClr>
                <a:schemeClr val="tx2"/>
              </a:buClr>
              <a:buSzPct val="120000"/>
              <a:buFont typeface="Arial" pitchFamily="34" charset="0"/>
              <a:buChar char="•"/>
              <a:defRPr/>
            </a:pPr>
            <a:r>
              <a:rPr lang="en-US" sz="1100" dirty="0">
                <a:latin typeface="+mn-lt"/>
                <a:ea typeface="ＭＳ Ｐゴシック" pitchFamily="81" charset="-128"/>
              </a:rPr>
              <a:t>Executive reporting and scheduled distribution</a:t>
            </a:r>
          </a:p>
          <a:p>
            <a:pPr marL="121480" indent="-121480" defTabSz="912813" eaLnBrk="1" fontAlgn="auto" hangingPunct="1">
              <a:spcBef>
                <a:spcPts val="0"/>
              </a:spcBef>
              <a:spcAft>
                <a:spcPts val="0"/>
              </a:spcAft>
              <a:buClr>
                <a:schemeClr val="tx2"/>
              </a:buClr>
              <a:buSzPct val="120000"/>
              <a:buFont typeface="Arial" pitchFamily="34" charset="0"/>
              <a:buChar char="•"/>
              <a:defRPr/>
            </a:pPr>
            <a:r>
              <a:rPr lang="en-US" sz="1100" dirty="0">
                <a:latin typeface="+mn-lt"/>
                <a:ea typeface="ＭＳ Ｐゴシック" pitchFamily="81" charset="-128"/>
              </a:rPr>
              <a:t>Risk stratification and cohort tracking</a:t>
            </a:r>
          </a:p>
          <a:p>
            <a:pPr marL="121480" indent="-121480" defTabSz="912813" eaLnBrk="1" fontAlgn="auto" hangingPunct="1">
              <a:spcBef>
                <a:spcPts val="0"/>
              </a:spcBef>
              <a:spcAft>
                <a:spcPts val="0"/>
              </a:spcAft>
              <a:buClr>
                <a:schemeClr val="tx2"/>
              </a:buClr>
              <a:buSzPct val="120000"/>
              <a:buFont typeface="Arial" pitchFamily="34" charset="0"/>
              <a:buChar char="•"/>
              <a:defRPr/>
            </a:pPr>
            <a:r>
              <a:rPr lang="en-US" sz="1100" dirty="0">
                <a:latin typeface="+mn-lt"/>
                <a:ea typeface="ＭＳ Ｐゴシック" pitchFamily="81" charset="-128"/>
              </a:rPr>
              <a:t>End-to-end HEDIS and quality measurement solution</a:t>
            </a:r>
          </a:p>
        </p:txBody>
      </p:sp>
      <p:sp>
        <p:nvSpPr>
          <p:cNvPr id="23561" name="Rectangle 3">
            <a:extLst>
              <a:ext uri="{FF2B5EF4-FFF2-40B4-BE49-F238E27FC236}">
                <a16:creationId xmlns:a16="http://schemas.microsoft.com/office/drawing/2014/main" id="{527DEBEC-3470-42EC-9CE7-60B94ACFD513}"/>
              </a:ext>
            </a:extLst>
          </p:cNvPr>
          <p:cNvSpPr>
            <a:spLocks noChangeArrowheads="1"/>
          </p:cNvSpPr>
          <p:nvPr/>
        </p:nvSpPr>
        <p:spPr bwMode="auto">
          <a:xfrm>
            <a:off x="2255839" y="2870200"/>
            <a:ext cx="1182687" cy="338138"/>
          </a:xfrm>
          <a:prstGeom prst="rect">
            <a:avLst/>
          </a:prstGeom>
          <a:noFill/>
          <a:ln w="9525">
            <a:noFill/>
            <a:miter lim="800000"/>
            <a:headEnd/>
            <a:tailEnd/>
          </a:ln>
        </p:spPr>
        <p:txBody>
          <a:bodyPr wrap="square" lIns="0" tIns="0" rIns="0" bIns="0">
            <a:spAutoFit/>
          </a:bodyPr>
          <a:lstStyle/>
          <a:p>
            <a:pPr algn="r" defTabSz="912813" eaLnBrk="1" fontAlgn="auto" hangingPunct="1">
              <a:spcBef>
                <a:spcPts val="0"/>
              </a:spcBef>
              <a:spcAft>
                <a:spcPts val="0"/>
              </a:spcAft>
              <a:buSzPct val="120000"/>
              <a:defRPr/>
            </a:pPr>
            <a:r>
              <a:rPr lang="en-US" sz="1100" b="1" dirty="0">
                <a:solidFill>
                  <a:schemeClr val="accent3">
                    <a:lumMod val="50000"/>
                  </a:schemeClr>
                </a:solidFill>
                <a:latin typeface="+mn-lt"/>
              </a:rPr>
              <a:t>Enterprise Softwar</a:t>
            </a:r>
            <a:r>
              <a:rPr lang="en-US" sz="1100" b="1" dirty="0">
                <a:solidFill>
                  <a:schemeClr val="accent3">
                    <a:lumMod val="50000"/>
                  </a:schemeClr>
                </a:solidFill>
                <a:latin typeface="Trebuchet MS" pitchFamily="34" charset="0"/>
              </a:rPr>
              <a:t>e</a:t>
            </a:r>
          </a:p>
        </p:txBody>
      </p:sp>
      <p:sp>
        <p:nvSpPr>
          <p:cNvPr id="114697" name="Rectangle 5">
            <a:extLst>
              <a:ext uri="{FF2B5EF4-FFF2-40B4-BE49-F238E27FC236}">
                <a16:creationId xmlns:a16="http://schemas.microsoft.com/office/drawing/2014/main" id="{460BB5C7-B9D4-464E-B97A-B917231CCC23}"/>
              </a:ext>
            </a:extLst>
          </p:cNvPr>
          <p:cNvSpPr>
            <a:spLocks noChangeArrowheads="1"/>
          </p:cNvSpPr>
          <p:nvPr/>
        </p:nvSpPr>
        <p:spPr bwMode="auto">
          <a:xfrm>
            <a:off x="3673475" y="4775200"/>
            <a:ext cx="3862388" cy="846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912813">
              <a:defRPr>
                <a:solidFill>
                  <a:schemeClr val="tx1"/>
                </a:solidFill>
                <a:latin typeface="Arial" panose="020B0604020202020204" pitchFamily="34" charset="0"/>
              </a:defRPr>
            </a:lvl1pPr>
            <a:lvl2pPr marL="146050" indent="-144463" defTabSz="912813">
              <a:defRPr>
                <a:solidFill>
                  <a:schemeClr val="tx1"/>
                </a:solidFill>
                <a:latin typeface="Arial" panose="020B0604020202020204" pitchFamily="34" charset="0"/>
              </a:defRPr>
            </a:lvl2pPr>
            <a:lvl3pPr marL="1143000" indent="-228600" defTabSz="912813">
              <a:defRPr>
                <a:solidFill>
                  <a:schemeClr val="tx1"/>
                </a:solidFill>
                <a:latin typeface="Arial" panose="020B0604020202020204" pitchFamily="34" charset="0"/>
              </a:defRPr>
            </a:lvl3pPr>
            <a:lvl4pPr marL="1600200" indent="-228600" defTabSz="912813">
              <a:defRPr>
                <a:solidFill>
                  <a:schemeClr val="tx1"/>
                </a:solidFill>
                <a:latin typeface="Arial" panose="020B0604020202020204" pitchFamily="34" charset="0"/>
              </a:defRPr>
            </a:lvl4pPr>
            <a:lvl5pPr marL="2057400" indent="-228600" defTabSz="912813">
              <a:defRPr>
                <a:solidFill>
                  <a:schemeClr val="tx1"/>
                </a:solidFill>
                <a:latin typeface="Arial" panose="020B0604020202020204" pitchFamily="34" charset="0"/>
              </a:defRPr>
            </a:lvl5pPr>
            <a:lvl6pPr marL="2514600" indent="-228600" defTabSz="912813" fontAlgn="base">
              <a:spcBef>
                <a:spcPct val="0"/>
              </a:spcBef>
              <a:spcAft>
                <a:spcPct val="0"/>
              </a:spcAft>
              <a:defRPr>
                <a:solidFill>
                  <a:schemeClr val="tx1"/>
                </a:solidFill>
                <a:latin typeface="Arial" panose="020B0604020202020204" pitchFamily="34" charset="0"/>
              </a:defRPr>
            </a:lvl6pPr>
            <a:lvl7pPr marL="2971800" indent="-228600" defTabSz="912813" fontAlgn="base">
              <a:spcBef>
                <a:spcPct val="0"/>
              </a:spcBef>
              <a:spcAft>
                <a:spcPct val="0"/>
              </a:spcAft>
              <a:defRPr>
                <a:solidFill>
                  <a:schemeClr val="tx1"/>
                </a:solidFill>
                <a:latin typeface="Arial" panose="020B0604020202020204" pitchFamily="34" charset="0"/>
              </a:defRPr>
            </a:lvl7pPr>
            <a:lvl8pPr marL="3429000" indent="-228600" defTabSz="912813" fontAlgn="base">
              <a:spcBef>
                <a:spcPct val="0"/>
              </a:spcBef>
              <a:spcAft>
                <a:spcPct val="0"/>
              </a:spcAft>
              <a:defRPr>
                <a:solidFill>
                  <a:schemeClr val="tx1"/>
                </a:solidFill>
                <a:latin typeface="Arial" panose="020B0604020202020204" pitchFamily="34" charset="0"/>
              </a:defRPr>
            </a:lvl8pPr>
            <a:lvl9pPr marL="3886200" indent="-228600" defTabSz="912813" fontAlgn="base">
              <a:spcBef>
                <a:spcPct val="0"/>
              </a:spcBef>
              <a:spcAft>
                <a:spcPct val="0"/>
              </a:spcAft>
              <a:defRPr>
                <a:solidFill>
                  <a:schemeClr val="tx1"/>
                </a:solidFill>
                <a:latin typeface="Arial" panose="020B0604020202020204" pitchFamily="34" charset="0"/>
              </a:defRPr>
            </a:lvl9pPr>
          </a:lstStyle>
          <a:p>
            <a:pPr eaLnBrk="1" hangingPunct="1">
              <a:buSzPct val="120000"/>
            </a:pPr>
            <a:r>
              <a:rPr lang="en-US" altLang="en-US" sz="1100" b="1">
                <a:solidFill>
                  <a:srgbClr val="0078AE"/>
                </a:solidFill>
              </a:rPr>
              <a:t>Business Intelligence Engine</a:t>
            </a:r>
          </a:p>
          <a:p>
            <a:pPr lvl="1" eaLnBrk="1" hangingPunct="1">
              <a:buClr>
                <a:schemeClr val="tx2"/>
              </a:buClr>
              <a:buSzPct val="120000"/>
              <a:buFont typeface="Arial" panose="020B0604020202020204" pitchFamily="34" charset="0"/>
              <a:buChar char="•"/>
            </a:pPr>
            <a:r>
              <a:rPr lang="en-US" altLang="en-US" sz="1100"/>
              <a:t>Gaps in care</a:t>
            </a:r>
          </a:p>
          <a:p>
            <a:pPr lvl="1" eaLnBrk="1" hangingPunct="1">
              <a:buClr>
                <a:schemeClr val="tx2"/>
              </a:buClr>
              <a:buSzPct val="120000"/>
              <a:buFont typeface="Arial" panose="020B0604020202020204" pitchFamily="34" charset="0"/>
              <a:buChar char="•"/>
            </a:pPr>
            <a:r>
              <a:rPr lang="en-US" altLang="en-US" sz="1100"/>
              <a:t>Risk adjustment, financial analytics and predictive solutions</a:t>
            </a:r>
          </a:p>
          <a:p>
            <a:pPr lvl="1" eaLnBrk="1" hangingPunct="1">
              <a:buClr>
                <a:schemeClr val="tx2"/>
              </a:buClr>
              <a:buSzPct val="120000"/>
              <a:buFont typeface="Arial" panose="020B0604020202020204" pitchFamily="34" charset="0"/>
              <a:buChar char="•"/>
            </a:pPr>
            <a:r>
              <a:rPr lang="en-US" altLang="en-US" sz="1100"/>
              <a:t>Custom rules and OLAP cubes</a:t>
            </a:r>
          </a:p>
          <a:p>
            <a:pPr lvl="1" eaLnBrk="1" hangingPunct="1">
              <a:buClr>
                <a:schemeClr val="tx2"/>
              </a:buClr>
              <a:buSzPct val="120000"/>
              <a:buFont typeface="Arial" panose="020B0604020202020204" pitchFamily="34" charset="0"/>
              <a:buChar char="•"/>
            </a:pPr>
            <a:r>
              <a:rPr lang="en-US" altLang="en-US" sz="1100"/>
              <a:t>Performance Measurement (TierMed) Engine</a:t>
            </a:r>
          </a:p>
        </p:txBody>
      </p:sp>
      <p:sp>
        <p:nvSpPr>
          <p:cNvPr id="23563" name="Rectangle 3">
            <a:extLst>
              <a:ext uri="{FF2B5EF4-FFF2-40B4-BE49-F238E27FC236}">
                <a16:creationId xmlns:a16="http://schemas.microsoft.com/office/drawing/2014/main" id="{FD2AC747-886A-4324-A4BF-3798DB4E4256}"/>
              </a:ext>
            </a:extLst>
          </p:cNvPr>
          <p:cNvSpPr>
            <a:spLocks noChangeArrowheads="1"/>
          </p:cNvSpPr>
          <p:nvPr/>
        </p:nvSpPr>
        <p:spPr bwMode="auto">
          <a:xfrm>
            <a:off x="2365375" y="4816475"/>
            <a:ext cx="1073150" cy="508000"/>
          </a:xfrm>
          <a:prstGeom prst="rect">
            <a:avLst/>
          </a:prstGeom>
          <a:noFill/>
          <a:ln w="9525">
            <a:noFill/>
            <a:miter lim="800000"/>
            <a:headEnd/>
            <a:tailEnd/>
          </a:ln>
        </p:spPr>
        <p:txBody>
          <a:bodyPr wrap="square" lIns="0" tIns="0" rIns="0" bIns="0">
            <a:spAutoFit/>
          </a:bodyPr>
          <a:lstStyle/>
          <a:p>
            <a:pPr algn="r" defTabSz="912813" eaLnBrk="1" fontAlgn="auto" hangingPunct="1">
              <a:spcBef>
                <a:spcPts val="0"/>
              </a:spcBef>
              <a:spcAft>
                <a:spcPts val="0"/>
              </a:spcAft>
              <a:buSzPct val="120000"/>
              <a:defRPr/>
            </a:pPr>
            <a:r>
              <a:rPr lang="en-US" sz="1100" b="1" dirty="0">
                <a:solidFill>
                  <a:schemeClr val="accent3">
                    <a:lumMod val="50000"/>
                  </a:schemeClr>
                </a:solidFill>
                <a:latin typeface="+mn-lt"/>
              </a:rPr>
              <a:t>Data Transformation and Analytics</a:t>
            </a:r>
          </a:p>
        </p:txBody>
      </p:sp>
      <p:sp>
        <p:nvSpPr>
          <p:cNvPr id="13" name="Rectangle 11">
            <a:extLst>
              <a:ext uri="{FF2B5EF4-FFF2-40B4-BE49-F238E27FC236}">
                <a16:creationId xmlns:a16="http://schemas.microsoft.com/office/drawing/2014/main" id="{E8076A56-42B0-4C75-9501-5EDEFC25A9A8}"/>
              </a:ext>
            </a:extLst>
          </p:cNvPr>
          <p:cNvSpPr>
            <a:spLocks noChangeArrowheads="1"/>
          </p:cNvSpPr>
          <p:nvPr/>
        </p:nvSpPr>
        <p:spPr bwMode="auto">
          <a:xfrm>
            <a:off x="3673476" y="4289425"/>
            <a:ext cx="1520825" cy="338138"/>
          </a:xfrm>
          <a:prstGeom prst="rect">
            <a:avLst/>
          </a:prstGeom>
          <a:noFill/>
          <a:ln w="9525">
            <a:noFill/>
            <a:miter lim="800000"/>
            <a:headEnd/>
            <a:tailEnd/>
          </a:ln>
        </p:spPr>
        <p:txBody>
          <a:bodyPr wrap="square" lIns="0" tIns="0" rIns="0" bIns="0">
            <a:spAutoFit/>
          </a:bodyPr>
          <a:lstStyle/>
          <a:p>
            <a:pPr defTabSz="912813" eaLnBrk="1" fontAlgn="auto" hangingPunct="1">
              <a:spcBef>
                <a:spcPts val="0"/>
              </a:spcBef>
              <a:spcAft>
                <a:spcPts val="0"/>
              </a:spcAft>
              <a:buSzPct val="120000"/>
              <a:defRPr/>
            </a:pPr>
            <a:r>
              <a:rPr lang="en-US" sz="1100" b="1" dirty="0">
                <a:solidFill>
                  <a:srgbClr val="0078AE"/>
                </a:solidFill>
                <a:latin typeface="+mn-lt"/>
                <a:ea typeface="ＭＳ Ｐゴシック" pitchFamily="81" charset="-128"/>
              </a:rPr>
              <a:t>Normative Database</a:t>
            </a:r>
          </a:p>
          <a:p>
            <a:pPr marL="121480" indent="-121480" defTabSz="912813" eaLnBrk="1" fontAlgn="auto" hangingPunct="1">
              <a:spcBef>
                <a:spcPts val="0"/>
              </a:spcBef>
              <a:spcAft>
                <a:spcPts val="0"/>
              </a:spcAft>
              <a:buClr>
                <a:schemeClr val="tx2"/>
              </a:buClr>
              <a:buSzPct val="120000"/>
              <a:buFont typeface="Arial" pitchFamily="34" charset="0"/>
              <a:buChar char="•"/>
              <a:defRPr/>
            </a:pPr>
            <a:r>
              <a:rPr lang="en-US" sz="1100" dirty="0">
                <a:latin typeface="+mn-lt"/>
                <a:ea typeface="ＭＳ Ｐゴシック" pitchFamily="81" charset="-128"/>
              </a:rPr>
              <a:t>Benchmarks</a:t>
            </a:r>
          </a:p>
        </p:txBody>
      </p:sp>
      <p:sp>
        <p:nvSpPr>
          <p:cNvPr id="23565" name="Rectangle 3">
            <a:extLst>
              <a:ext uri="{FF2B5EF4-FFF2-40B4-BE49-F238E27FC236}">
                <a16:creationId xmlns:a16="http://schemas.microsoft.com/office/drawing/2014/main" id="{B7EC3A26-83DE-4F1F-916A-E552577D4112}"/>
              </a:ext>
            </a:extLst>
          </p:cNvPr>
          <p:cNvSpPr>
            <a:spLocks noChangeArrowheads="1"/>
          </p:cNvSpPr>
          <p:nvPr/>
        </p:nvSpPr>
        <p:spPr bwMode="auto">
          <a:xfrm>
            <a:off x="2228851" y="3954463"/>
            <a:ext cx="1209675" cy="508000"/>
          </a:xfrm>
          <a:prstGeom prst="rect">
            <a:avLst/>
          </a:prstGeom>
          <a:noFill/>
          <a:ln w="9525">
            <a:noFill/>
            <a:miter lim="800000"/>
            <a:headEnd/>
            <a:tailEnd/>
          </a:ln>
        </p:spPr>
        <p:txBody>
          <a:bodyPr wrap="square" lIns="0" tIns="0" rIns="0" bIns="0">
            <a:spAutoFit/>
          </a:bodyPr>
          <a:lstStyle/>
          <a:p>
            <a:pPr algn="r" defTabSz="912813" eaLnBrk="1" fontAlgn="auto" hangingPunct="1">
              <a:spcBef>
                <a:spcPts val="0"/>
              </a:spcBef>
              <a:spcAft>
                <a:spcPts val="0"/>
              </a:spcAft>
              <a:buSzPct val="120000"/>
              <a:defRPr/>
            </a:pPr>
            <a:r>
              <a:rPr lang="en-US" sz="1100" b="1" dirty="0">
                <a:solidFill>
                  <a:schemeClr val="accent3">
                    <a:lumMod val="50000"/>
                  </a:schemeClr>
                </a:solidFill>
                <a:latin typeface="+mn-lt"/>
              </a:rPr>
              <a:t>Data extracts, storage and normalization</a:t>
            </a:r>
          </a:p>
        </p:txBody>
      </p:sp>
      <p:sp>
        <p:nvSpPr>
          <p:cNvPr id="15" name="Rectangle 11">
            <a:extLst>
              <a:ext uri="{FF2B5EF4-FFF2-40B4-BE49-F238E27FC236}">
                <a16:creationId xmlns:a16="http://schemas.microsoft.com/office/drawing/2014/main" id="{A845B525-297C-4BEC-9194-EF9D983B59DC}"/>
              </a:ext>
            </a:extLst>
          </p:cNvPr>
          <p:cNvSpPr>
            <a:spLocks noChangeArrowheads="1"/>
          </p:cNvSpPr>
          <p:nvPr/>
        </p:nvSpPr>
        <p:spPr bwMode="auto">
          <a:xfrm>
            <a:off x="3665539" y="3652838"/>
            <a:ext cx="1870075" cy="677862"/>
          </a:xfrm>
          <a:prstGeom prst="rect">
            <a:avLst/>
          </a:prstGeom>
          <a:noFill/>
          <a:ln w="9525">
            <a:noFill/>
            <a:miter lim="800000"/>
            <a:headEnd/>
            <a:tailEnd/>
          </a:ln>
        </p:spPr>
        <p:txBody>
          <a:bodyPr wrap="square" lIns="0" tIns="0" rIns="0" bIns="0">
            <a:spAutoFit/>
          </a:bodyPr>
          <a:lstStyle/>
          <a:p>
            <a:pPr defTabSz="912813" eaLnBrk="1" fontAlgn="auto" hangingPunct="1">
              <a:spcBef>
                <a:spcPts val="0"/>
              </a:spcBef>
              <a:spcAft>
                <a:spcPts val="0"/>
              </a:spcAft>
              <a:buSzPct val="120000"/>
              <a:defRPr/>
            </a:pPr>
            <a:r>
              <a:rPr lang="en-US" sz="1100" b="1" dirty="0">
                <a:solidFill>
                  <a:srgbClr val="0078AE"/>
                </a:solidFill>
                <a:latin typeface="+mn-lt"/>
                <a:ea typeface="ＭＳ Ｐゴシック" pitchFamily="81" charset="-128"/>
                <a:cs typeface="Arial" pitchFamily="34" charset="0"/>
              </a:rPr>
              <a:t>Client Data Marts</a:t>
            </a:r>
          </a:p>
          <a:p>
            <a:pPr marL="121480" indent="-121480" defTabSz="912813" eaLnBrk="1" fontAlgn="auto" hangingPunct="1">
              <a:spcBef>
                <a:spcPts val="0"/>
              </a:spcBef>
              <a:spcAft>
                <a:spcPts val="0"/>
              </a:spcAft>
              <a:buClr>
                <a:schemeClr val="tx2"/>
              </a:buClr>
              <a:buSzPct val="120000"/>
              <a:buFont typeface="Arial" pitchFamily="34" charset="0"/>
              <a:buChar char="•"/>
              <a:defRPr/>
            </a:pPr>
            <a:r>
              <a:rPr lang="en-US" sz="1100" dirty="0">
                <a:latin typeface="+mn-lt"/>
                <a:ea typeface="ＭＳ Ｐゴシック" pitchFamily="81" charset="-128"/>
                <a:cs typeface="Arial" pitchFamily="34" charset="0"/>
              </a:rPr>
              <a:t>Historic and rolling data</a:t>
            </a:r>
          </a:p>
          <a:p>
            <a:pPr marL="121480" indent="-121480" defTabSz="912813" eaLnBrk="1" fontAlgn="auto" hangingPunct="1">
              <a:spcBef>
                <a:spcPts val="0"/>
              </a:spcBef>
              <a:spcAft>
                <a:spcPts val="0"/>
              </a:spcAft>
              <a:buClr>
                <a:schemeClr val="tx2"/>
              </a:buClr>
              <a:buSzPct val="120000"/>
              <a:buFont typeface="Arial" pitchFamily="34" charset="0"/>
              <a:buChar char="•"/>
              <a:defRPr/>
            </a:pPr>
            <a:r>
              <a:rPr lang="en-US" sz="1100" dirty="0">
                <a:latin typeface="+mn-lt"/>
                <a:ea typeface="ＭＳ Ｐゴシック" pitchFamily="81" charset="-128"/>
                <a:cs typeface="Arial" pitchFamily="34" charset="0"/>
              </a:rPr>
              <a:t>Direct Access to tables</a:t>
            </a:r>
          </a:p>
          <a:p>
            <a:pPr marL="121480" indent="-121480" defTabSz="912813" eaLnBrk="1" fontAlgn="auto" hangingPunct="1">
              <a:spcBef>
                <a:spcPts val="0"/>
              </a:spcBef>
              <a:spcAft>
                <a:spcPts val="0"/>
              </a:spcAft>
              <a:buClr>
                <a:srgbClr val="FFC000"/>
              </a:buClr>
              <a:buSzPct val="120000"/>
              <a:defRPr/>
            </a:pPr>
            <a:endParaRPr lang="en-US" sz="1100" dirty="0">
              <a:latin typeface="+mn-lt"/>
              <a:ea typeface="ＭＳ Ｐゴシック" pitchFamily="81" charset="-128"/>
              <a:cs typeface="Arial" pitchFamily="34" charset="0"/>
            </a:endParaRPr>
          </a:p>
        </p:txBody>
      </p:sp>
      <p:sp>
        <p:nvSpPr>
          <p:cNvPr id="16" name="Rectangle 11">
            <a:extLst>
              <a:ext uri="{FF2B5EF4-FFF2-40B4-BE49-F238E27FC236}">
                <a16:creationId xmlns:a16="http://schemas.microsoft.com/office/drawing/2014/main" id="{DD55BC4F-0BFE-4307-8ECB-D2449E24B1EB}"/>
              </a:ext>
            </a:extLst>
          </p:cNvPr>
          <p:cNvSpPr>
            <a:spLocks noChangeArrowheads="1"/>
          </p:cNvSpPr>
          <p:nvPr/>
        </p:nvSpPr>
        <p:spPr bwMode="auto">
          <a:xfrm>
            <a:off x="5753101" y="3738564"/>
            <a:ext cx="1782763" cy="1184275"/>
          </a:xfrm>
          <a:prstGeom prst="rect">
            <a:avLst/>
          </a:prstGeom>
          <a:noFill/>
          <a:ln w="9525">
            <a:noFill/>
            <a:miter lim="800000"/>
            <a:headEnd/>
            <a:tailEnd/>
          </a:ln>
        </p:spPr>
        <p:txBody>
          <a:bodyPr wrap="square" lIns="0" tIns="0" rIns="0" bIns="0">
            <a:spAutoFit/>
          </a:bodyPr>
          <a:lstStyle/>
          <a:p>
            <a:pPr defTabSz="912813" eaLnBrk="1" fontAlgn="auto" hangingPunct="1">
              <a:spcBef>
                <a:spcPts val="0"/>
              </a:spcBef>
              <a:spcAft>
                <a:spcPts val="0"/>
              </a:spcAft>
              <a:buSzPct val="120000"/>
              <a:defRPr/>
            </a:pPr>
            <a:r>
              <a:rPr lang="en-US" sz="1100" b="1" dirty="0">
                <a:solidFill>
                  <a:srgbClr val="0078AE"/>
                </a:solidFill>
                <a:latin typeface="+mn-lt"/>
                <a:ea typeface="ＭＳ Ｐゴシック" pitchFamily="81" charset="-128"/>
              </a:rPr>
              <a:t>Third Party System Integrations</a:t>
            </a:r>
          </a:p>
          <a:p>
            <a:pPr defTabSz="912813" eaLnBrk="1" fontAlgn="auto" hangingPunct="1">
              <a:spcBef>
                <a:spcPts val="0"/>
              </a:spcBef>
              <a:spcAft>
                <a:spcPts val="0"/>
              </a:spcAft>
              <a:buClr>
                <a:schemeClr val="tx2"/>
              </a:buClr>
              <a:buSzPct val="120000"/>
              <a:buFont typeface="Arial" pitchFamily="34" charset="0"/>
              <a:buChar char="•"/>
              <a:defRPr/>
            </a:pPr>
            <a:r>
              <a:rPr lang="en-US" sz="1100" dirty="0">
                <a:latin typeface="+mn-lt"/>
                <a:ea typeface="ＭＳ Ｐゴシック" pitchFamily="81" charset="-128"/>
              </a:rPr>
              <a:t> API</a:t>
            </a:r>
          </a:p>
          <a:p>
            <a:pPr defTabSz="912813" eaLnBrk="1" fontAlgn="auto" hangingPunct="1">
              <a:spcBef>
                <a:spcPts val="0"/>
              </a:spcBef>
              <a:spcAft>
                <a:spcPts val="0"/>
              </a:spcAft>
              <a:buClr>
                <a:schemeClr val="tx2"/>
              </a:buClr>
              <a:buSzPct val="120000"/>
              <a:buFont typeface="Arial" pitchFamily="34" charset="0"/>
              <a:buChar char="•"/>
              <a:defRPr/>
            </a:pPr>
            <a:r>
              <a:rPr lang="en-US" sz="1100" dirty="0">
                <a:latin typeface="+mn-lt"/>
                <a:ea typeface="ＭＳ Ｐゴシック" pitchFamily="81" charset="-128"/>
              </a:rPr>
              <a:t> Web Services</a:t>
            </a:r>
          </a:p>
          <a:p>
            <a:pPr defTabSz="912813" eaLnBrk="1" fontAlgn="auto" hangingPunct="1">
              <a:spcBef>
                <a:spcPts val="0"/>
              </a:spcBef>
              <a:spcAft>
                <a:spcPts val="0"/>
              </a:spcAft>
              <a:buSzPct val="120000"/>
              <a:defRPr/>
            </a:pPr>
            <a:r>
              <a:rPr lang="en-US" sz="1100" b="1" dirty="0">
                <a:solidFill>
                  <a:srgbClr val="0078AE"/>
                </a:solidFill>
                <a:latin typeface="+mn-lt"/>
                <a:ea typeface="ＭＳ Ｐゴシック" pitchFamily="81" charset="-128"/>
              </a:rPr>
              <a:t>Custom data extracts</a:t>
            </a:r>
          </a:p>
          <a:p>
            <a:pPr defTabSz="912813" eaLnBrk="1" fontAlgn="auto" hangingPunct="1">
              <a:spcBef>
                <a:spcPts val="0"/>
              </a:spcBef>
              <a:spcAft>
                <a:spcPts val="0"/>
              </a:spcAft>
              <a:buSzPct val="120000"/>
              <a:defRPr/>
            </a:pPr>
            <a:endParaRPr lang="en-US" sz="1100" dirty="0">
              <a:latin typeface="Trebuchet MS" pitchFamily="34" charset="0"/>
              <a:ea typeface="ＭＳ Ｐゴシック" pitchFamily="81" charset="-128"/>
            </a:endParaRPr>
          </a:p>
          <a:p>
            <a:pPr marL="121480" indent="-121480" defTabSz="913526" eaLnBrk="1" fontAlgn="auto" hangingPunct="1">
              <a:spcBef>
                <a:spcPts val="0"/>
              </a:spcBef>
              <a:spcAft>
                <a:spcPts val="0"/>
              </a:spcAft>
              <a:buSzPct val="120000"/>
              <a:buFont typeface="Arial" pitchFamily="34" charset="0"/>
              <a:buChar char="•"/>
              <a:defRPr/>
            </a:pPr>
            <a:endParaRPr lang="en-US" sz="1100" dirty="0">
              <a:latin typeface="Trebuchet MS" pitchFamily="34" charset="0"/>
              <a:ea typeface="ＭＳ Ｐゴシック" pitchFamily="81" charset="-128"/>
            </a:endParaRPr>
          </a:p>
        </p:txBody>
      </p:sp>
      <p:sp>
        <p:nvSpPr>
          <p:cNvPr id="17" name="Rounded Rectangle 16">
            <a:extLst>
              <a:ext uri="{FF2B5EF4-FFF2-40B4-BE49-F238E27FC236}">
                <a16:creationId xmlns:a16="http://schemas.microsoft.com/office/drawing/2014/main" id="{10152F42-6D7E-4DBA-97A7-594340DD4A93}"/>
              </a:ext>
            </a:extLst>
          </p:cNvPr>
          <p:cNvSpPr/>
          <p:nvPr/>
        </p:nvSpPr>
        <p:spPr bwMode="auto">
          <a:xfrm>
            <a:off x="3554413" y="5621339"/>
            <a:ext cx="4032250" cy="981075"/>
          </a:xfrm>
          <a:prstGeom prst="roundRect">
            <a:avLst/>
          </a:prstGeom>
          <a:noFill/>
          <a:ln w="50800" cap="rnd">
            <a:solidFill>
              <a:srgbClr val="0078AE"/>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100" dirty="0"/>
          </a:p>
        </p:txBody>
      </p:sp>
      <p:sp>
        <p:nvSpPr>
          <p:cNvPr id="18" name="Rounded Rectangle 17">
            <a:extLst>
              <a:ext uri="{FF2B5EF4-FFF2-40B4-BE49-F238E27FC236}">
                <a16:creationId xmlns:a16="http://schemas.microsoft.com/office/drawing/2014/main" id="{0DC86F94-B5EC-4547-B173-E3D4F1FACC31}"/>
              </a:ext>
            </a:extLst>
          </p:cNvPr>
          <p:cNvSpPr/>
          <p:nvPr/>
        </p:nvSpPr>
        <p:spPr bwMode="auto">
          <a:xfrm>
            <a:off x="3554413" y="4752976"/>
            <a:ext cx="4032250" cy="868363"/>
          </a:xfrm>
          <a:prstGeom prst="roundRect">
            <a:avLst/>
          </a:prstGeom>
          <a:noFill/>
          <a:ln w="50800" cap="rnd">
            <a:solidFill>
              <a:srgbClr val="0078AE"/>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100" dirty="0"/>
          </a:p>
        </p:txBody>
      </p:sp>
      <p:sp>
        <p:nvSpPr>
          <p:cNvPr id="19" name="Rounded Rectangle 18">
            <a:extLst>
              <a:ext uri="{FF2B5EF4-FFF2-40B4-BE49-F238E27FC236}">
                <a16:creationId xmlns:a16="http://schemas.microsoft.com/office/drawing/2014/main" id="{D1323706-CE78-4059-BFD1-5E35B773B2B6}"/>
              </a:ext>
            </a:extLst>
          </p:cNvPr>
          <p:cNvSpPr/>
          <p:nvPr/>
        </p:nvSpPr>
        <p:spPr bwMode="auto">
          <a:xfrm>
            <a:off x="3543301" y="2401888"/>
            <a:ext cx="4043363" cy="1217612"/>
          </a:xfrm>
          <a:prstGeom prst="roundRect">
            <a:avLst/>
          </a:prstGeom>
          <a:noFill/>
          <a:ln w="50800" cap="rnd">
            <a:solidFill>
              <a:srgbClr val="0078AE"/>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100" dirty="0"/>
          </a:p>
        </p:txBody>
      </p:sp>
      <p:sp>
        <p:nvSpPr>
          <p:cNvPr id="20" name="Rounded Rectangle 19">
            <a:extLst>
              <a:ext uri="{FF2B5EF4-FFF2-40B4-BE49-F238E27FC236}">
                <a16:creationId xmlns:a16="http://schemas.microsoft.com/office/drawing/2014/main" id="{CBE9D063-661A-4B12-BAC9-5F779FCCEF4F}"/>
              </a:ext>
            </a:extLst>
          </p:cNvPr>
          <p:cNvSpPr/>
          <p:nvPr/>
        </p:nvSpPr>
        <p:spPr bwMode="auto">
          <a:xfrm>
            <a:off x="3554413" y="3619501"/>
            <a:ext cx="1981200" cy="1133475"/>
          </a:xfrm>
          <a:prstGeom prst="roundRect">
            <a:avLst/>
          </a:prstGeom>
          <a:noFill/>
          <a:ln w="50800" cap="rnd">
            <a:solidFill>
              <a:srgbClr val="0078AE"/>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100" dirty="0"/>
          </a:p>
        </p:txBody>
      </p:sp>
      <p:sp>
        <p:nvSpPr>
          <p:cNvPr id="21" name="Rounded Rectangle 20">
            <a:extLst>
              <a:ext uri="{FF2B5EF4-FFF2-40B4-BE49-F238E27FC236}">
                <a16:creationId xmlns:a16="http://schemas.microsoft.com/office/drawing/2014/main" id="{252257D0-7D26-4B09-87D1-74A768010A1F}"/>
              </a:ext>
            </a:extLst>
          </p:cNvPr>
          <p:cNvSpPr/>
          <p:nvPr/>
        </p:nvSpPr>
        <p:spPr bwMode="auto">
          <a:xfrm>
            <a:off x="5535613" y="3619501"/>
            <a:ext cx="2051050" cy="1133475"/>
          </a:xfrm>
          <a:prstGeom prst="roundRect">
            <a:avLst/>
          </a:prstGeom>
          <a:noFill/>
          <a:ln w="50800" cap="rnd">
            <a:solidFill>
              <a:srgbClr val="0078AE"/>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100" dirty="0"/>
          </a:p>
        </p:txBody>
      </p:sp>
      <p:sp>
        <p:nvSpPr>
          <p:cNvPr id="24" name="Rounded Rectangle 23">
            <a:extLst>
              <a:ext uri="{FF2B5EF4-FFF2-40B4-BE49-F238E27FC236}">
                <a16:creationId xmlns:a16="http://schemas.microsoft.com/office/drawing/2014/main" id="{2D68754A-5BB8-46C1-AC4E-1C81E6188FBC}"/>
              </a:ext>
            </a:extLst>
          </p:cNvPr>
          <p:cNvSpPr/>
          <p:nvPr/>
        </p:nvSpPr>
        <p:spPr>
          <a:xfrm>
            <a:off x="7848600" y="2830514"/>
            <a:ext cx="2438400" cy="2790825"/>
          </a:xfrm>
          <a:prstGeom prst="roundRect">
            <a:avLst/>
          </a:prstGeom>
          <a:noFill/>
          <a:ln>
            <a:prstDash val="sysDot"/>
          </a:ln>
        </p:spPr>
        <p:style>
          <a:lnRef idx="2">
            <a:schemeClr val="accent2"/>
          </a:lnRef>
          <a:fillRef idx="1">
            <a:schemeClr val="lt1"/>
          </a:fillRef>
          <a:effectRef idx="0">
            <a:schemeClr val="accent2"/>
          </a:effectRef>
          <a:fontRef idx="minor">
            <a:schemeClr val="dk1"/>
          </a:fontRef>
        </p:style>
        <p:txBody>
          <a:bodyPr anchor="ctr"/>
          <a:lstStyle/>
          <a:p>
            <a:pPr algn="ctr" eaLnBrk="1" fontAlgn="auto" hangingPunct="1">
              <a:spcBef>
                <a:spcPts val="0"/>
              </a:spcBef>
              <a:spcAft>
                <a:spcPts val="0"/>
              </a:spcAft>
              <a:defRPr/>
            </a:pPr>
            <a:endParaRPr lang="en-US"/>
          </a:p>
        </p:txBody>
      </p:sp>
      <p:sp>
        <p:nvSpPr>
          <p:cNvPr id="26" name="Rectangle 25">
            <a:extLst>
              <a:ext uri="{FF2B5EF4-FFF2-40B4-BE49-F238E27FC236}">
                <a16:creationId xmlns:a16="http://schemas.microsoft.com/office/drawing/2014/main" id="{AC8ED11A-FA56-41F3-AF91-114292D76AF4}"/>
              </a:ext>
            </a:extLst>
          </p:cNvPr>
          <p:cNvSpPr/>
          <p:nvPr/>
        </p:nvSpPr>
        <p:spPr>
          <a:xfrm>
            <a:off x="7848600" y="2870200"/>
            <a:ext cx="2438400" cy="2192338"/>
          </a:xfrm>
          <a:prstGeom prst="rect">
            <a:avLst/>
          </a:prstGeom>
        </p:spPr>
        <p:txBody>
          <a:bodyPr wrap="square">
            <a:spAutoFit/>
          </a:bodyPr>
          <a:lstStyle/>
          <a:p>
            <a:pPr marL="176213" indent="-176213" algn="ctr" eaLnBrk="1" fontAlgn="auto" hangingPunct="1">
              <a:spcBef>
                <a:spcPts val="0"/>
              </a:spcBef>
              <a:spcAft>
                <a:spcPts val="0"/>
              </a:spcAft>
              <a:buClr>
                <a:schemeClr val="tx2"/>
              </a:buClr>
              <a:defRPr/>
            </a:pPr>
            <a:r>
              <a:rPr lang="en-US" sz="1400" b="1" dirty="0">
                <a:solidFill>
                  <a:srgbClr val="00B050"/>
                </a:solidFill>
                <a:latin typeface="Arial" charset="0"/>
              </a:rPr>
              <a:t>Medical Intelligence</a:t>
            </a:r>
          </a:p>
          <a:p>
            <a:pPr marL="339725" indent="-222250" algn="ctr" eaLnBrk="1" fontAlgn="auto" hangingPunct="1">
              <a:spcBef>
                <a:spcPts val="0"/>
              </a:spcBef>
              <a:spcAft>
                <a:spcPts val="0"/>
              </a:spcAft>
              <a:buClr>
                <a:schemeClr val="tx2"/>
              </a:buClr>
              <a:buFont typeface="Arial" pitchFamily="34" charset="0"/>
              <a:buChar char="•"/>
              <a:defRPr/>
            </a:pPr>
            <a:endParaRPr lang="en-US" sz="1400" b="1" dirty="0">
              <a:solidFill>
                <a:schemeClr val="accent3">
                  <a:lumMod val="50000"/>
                </a:schemeClr>
              </a:solidFill>
              <a:latin typeface="Arial" charset="0"/>
            </a:endParaRPr>
          </a:p>
          <a:p>
            <a:pPr algn="ctr" eaLnBrk="1" fontAlgn="auto" hangingPunct="1">
              <a:spcBef>
                <a:spcPts val="0"/>
              </a:spcBef>
              <a:spcAft>
                <a:spcPts val="0"/>
              </a:spcAft>
              <a:buClr>
                <a:schemeClr val="tx2"/>
              </a:buClr>
              <a:defRPr/>
            </a:pPr>
            <a:r>
              <a:rPr lang="en-US" sz="1400" b="1" dirty="0">
                <a:solidFill>
                  <a:srgbClr val="C00000"/>
                </a:solidFill>
                <a:latin typeface="Arial" charset="0"/>
              </a:rPr>
              <a:t>Enterprise Analytics  </a:t>
            </a:r>
            <a:r>
              <a:rPr lang="en-US" sz="1050" b="1" dirty="0">
                <a:solidFill>
                  <a:srgbClr val="C00000"/>
                </a:solidFill>
                <a:latin typeface="Arial" charset="0"/>
              </a:rPr>
              <a:t>(Health Intelligence Platform )</a:t>
            </a:r>
            <a:endParaRPr lang="en-US" sz="1400" b="1" dirty="0">
              <a:solidFill>
                <a:srgbClr val="C00000"/>
              </a:solidFill>
              <a:latin typeface="Arial" charset="0"/>
            </a:endParaRPr>
          </a:p>
          <a:p>
            <a:pPr marL="339725" indent="-222250" algn="ctr" eaLnBrk="1" fontAlgn="auto" hangingPunct="1">
              <a:spcBef>
                <a:spcPts val="0"/>
              </a:spcBef>
              <a:spcAft>
                <a:spcPts val="0"/>
              </a:spcAft>
              <a:buClr>
                <a:schemeClr val="tx2"/>
              </a:buClr>
              <a:buFont typeface="Arial" pitchFamily="34" charset="0"/>
              <a:buChar char="•"/>
              <a:defRPr/>
            </a:pPr>
            <a:endParaRPr lang="en-US" sz="1400" b="1" dirty="0">
              <a:solidFill>
                <a:schemeClr val="accent3">
                  <a:lumMod val="50000"/>
                </a:schemeClr>
              </a:solidFill>
              <a:latin typeface="Arial" charset="0"/>
            </a:endParaRPr>
          </a:p>
          <a:p>
            <a:pPr marL="176213" indent="-176213" algn="ctr" eaLnBrk="1" fontAlgn="auto" hangingPunct="1">
              <a:spcBef>
                <a:spcPts val="0"/>
              </a:spcBef>
              <a:spcAft>
                <a:spcPts val="0"/>
              </a:spcAft>
              <a:buClr>
                <a:schemeClr val="tx2"/>
              </a:buClr>
              <a:defRPr/>
            </a:pPr>
            <a:r>
              <a:rPr lang="en-US" sz="1400" b="1" dirty="0">
                <a:solidFill>
                  <a:srgbClr val="7030A0"/>
                </a:solidFill>
                <a:latin typeface="Arial" charset="0"/>
              </a:rPr>
              <a:t>DxCG Risk Solutions</a:t>
            </a:r>
          </a:p>
          <a:p>
            <a:pPr marL="176213" indent="-176213" algn="ctr" eaLnBrk="1" fontAlgn="auto" hangingPunct="1">
              <a:spcBef>
                <a:spcPts val="0"/>
              </a:spcBef>
              <a:spcAft>
                <a:spcPts val="0"/>
              </a:spcAft>
              <a:buClr>
                <a:schemeClr val="tx2"/>
              </a:buClr>
              <a:defRPr/>
            </a:pPr>
            <a:endParaRPr lang="en-US" sz="1400" b="1" dirty="0">
              <a:solidFill>
                <a:schemeClr val="accent3">
                  <a:lumMod val="50000"/>
                </a:schemeClr>
              </a:solidFill>
              <a:latin typeface="Arial" charset="0"/>
            </a:endParaRPr>
          </a:p>
          <a:p>
            <a:pPr marL="176213" indent="-176213" algn="ctr" eaLnBrk="1" fontAlgn="auto" hangingPunct="1">
              <a:spcBef>
                <a:spcPts val="0"/>
              </a:spcBef>
              <a:spcAft>
                <a:spcPts val="0"/>
              </a:spcAft>
              <a:buClr>
                <a:schemeClr val="tx2"/>
              </a:buClr>
              <a:defRPr/>
            </a:pPr>
            <a:r>
              <a:rPr lang="en-US" sz="1200" b="1" dirty="0">
                <a:solidFill>
                  <a:schemeClr val="accent3">
                    <a:lumMod val="50000"/>
                  </a:schemeClr>
                </a:solidFill>
                <a:latin typeface="Arial" charset="0"/>
              </a:rPr>
              <a:t>Performance Measurement</a:t>
            </a:r>
            <a:r>
              <a:rPr lang="en-US" sz="1400" b="1" dirty="0">
                <a:solidFill>
                  <a:schemeClr val="accent3">
                    <a:lumMod val="50000"/>
                  </a:schemeClr>
                </a:solidFill>
                <a:latin typeface="Arial" charset="0"/>
              </a:rPr>
              <a:t> </a:t>
            </a:r>
          </a:p>
          <a:p>
            <a:pPr marL="339725" indent="-222250" algn="ctr" eaLnBrk="1" fontAlgn="auto" hangingPunct="1">
              <a:spcBef>
                <a:spcPts val="0"/>
              </a:spcBef>
              <a:spcAft>
                <a:spcPts val="0"/>
              </a:spcAft>
              <a:buClr>
                <a:schemeClr val="tx2"/>
              </a:buClr>
              <a:defRPr/>
            </a:pPr>
            <a:endParaRPr lang="en-US" sz="1400" b="1" dirty="0">
              <a:solidFill>
                <a:schemeClr val="accent3">
                  <a:lumMod val="50000"/>
                </a:schemeClr>
              </a:solidFill>
              <a:latin typeface="Arial" charset="0"/>
            </a:endParaRPr>
          </a:p>
          <a:p>
            <a:pPr marL="176213" indent="-176213" algn="ctr" eaLnBrk="1" fontAlgn="auto" hangingPunct="1">
              <a:spcBef>
                <a:spcPts val="0"/>
              </a:spcBef>
              <a:spcAft>
                <a:spcPts val="0"/>
              </a:spcAft>
              <a:buClr>
                <a:schemeClr val="tx2"/>
              </a:buClr>
              <a:defRPr/>
            </a:pPr>
            <a:r>
              <a:rPr lang="en-US" sz="1400" b="1" dirty="0">
                <a:solidFill>
                  <a:schemeClr val="accent1">
                    <a:lumMod val="60000"/>
                    <a:lumOff val="40000"/>
                  </a:schemeClr>
                </a:solidFill>
                <a:latin typeface="Arial" charset="0"/>
              </a:rPr>
              <a:t>Consulting Services</a:t>
            </a:r>
          </a:p>
        </p:txBody>
      </p:sp>
    </p:spTree>
    <p:extLst>
      <p:ext uri="{BB962C8B-B14F-4D97-AF65-F5344CB8AC3E}">
        <p14:creationId xmlns:p14="http://schemas.microsoft.com/office/powerpoint/2010/main" val="172495017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2">
            <a:extLst>
              <a:ext uri="{FF2B5EF4-FFF2-40B4-BE49-F238E27FC236}">
                <a16:creationId xmlns:a16="http://schemas.microsoft.com/office/drawing/2014/main" id="{52B407CF-9CAC-4C0A-84A9-9685A0D6FC84}"/>
              </a:ext>
            </a:extLst>
          </p:cNvPr>
          <p:cNvSpPr>
            <a:spLocks noGrp="1" noChangeArrowheads="1"/>
          </p:cNvSpPr>
          <p:nvPr>
            <p:ph type="title"/>
          </p:nvPr>
        </p:nvSpPr>
        <p:spPr/>
        <p:txBody>
          <a:bodyPr/>
          <a:lstStyle/>
          <a:p>
            <a:r>
              <a:rPr lang="en-US" altLang="en-US"/>
              <a:t>DxCG Risk Solutions (DxCG) Suite</a:t>
            </a:r>
            <a:br>
              <a:rPr lang="en-US" altLang="en-US"/>
            </a:br>
            <a:r>
              <a:rPr lang="en-US" altLang="en-US" sz="1800"/>
              <a:t>A robust suite of products proven to analyze, predict, manage and minimize healthcare risk</a:t>
            </a:r>
            <a:endParaRPr lang="en-US" altLang="en-US" i="1"/>
          </a:p>
        </p:txBody>
      </p:sp>
      <p:sp>
        <p:nvSpPr>
          <p:cNvPr id="116739" name="Slide Number Placeholder 4">
            <a:extLst>
              <a:ext uri="{FF2B5EF4-FFF2-40B4-BE49-F238E27FC236}">
                <a16:creationId xmlns:a16="http://schemas.microsoft.com/office/drawing/2014/main" id="{07A7EF2C-B2EB-44A7-ACA4-18E1C885B419}"/>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fontAlgn="base">
              <a:spcBef>
                <a:spcPct val="0"/>
              </a:spcBef>
              <a:spcAft>
                <a:spcPct val="0"/>
              </a:spcAft>
            </a:pPr>
            <a:fld id="{E3FDCDFB-2058-4C47-A3B3-33F3DCFD31A2}" type="slidenum">
              <a:rPr lang="en-US" altLang="en-US" smtClean="0">
                <a:solidFill>
                  <a:srgbClr val="898989"/>
                </a:solidFill>
                <a:latin typeface="Calibri" panose="020F0502020204030204" pitchFamily="34" charset="0"/>
              </a:rPr>
              <a:pPr fontAlgn="base">
                <a:spcBef>
                  <a:spcPct val="0"/>
                </a:spcBef>
                <a:spcAft>
                  <a:spcPct val="0"/>
                </a:spcAft>
              </a:pPr>
              <a:t>51</a:t>
            </a:fld>
            <a:endParaRPr lang="en-US" altLang="en-US">
              <a:solidFill>
                <a:srgbClr val="898989"/>
              </a:solidFill>
              <a:latin typeface="Calibri" panose="020F0502020204030204" pitchFamily="34" charset="0"/>
            </a:endParaRPr>
          </a:p>
        </p:txBody>
      </p:sp>
      <p:sp>
        <p:nvSpPr>
          <p:cNvPr id="8" name="Rectangle 7">
            <a:extLst>
              <a:ext uri="{FF2B5EF4-FFF2-40B4-BE49-F238E27FC236}">
                <a16:creationId xmlns:a16="http://schemas.microsoft.com/office/drawing/2014/main" id="{EFE7AF81-98A0-4DCA-A14F-42A2EFBB087B}"/>
              </a:ext>
            </a:extLst>
          </p:cNvPr>
          <p:cNvSpPr/>
          <p:nvPr/>
        </p:nvSpPr>
        <p:spPr>
          <a:xfrm>
            <a:off x="2209800" y="1812926"/>
            <a:ext cx="2743200" cy="2454275"/>
          </a:xfrm>
          <a:prstGeom prst="rect">
            <a:avLst/>
          </a:prstGeom>
          <a:solidFill>
            <a:srgbClr val="92D050"/>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fontAlgn="auto" hangingPunct="1">
              <a:spcBef>
                <a:spcPts val="0"/>
              </a:spcBef>
              <a:spcAft>
                <a:spcPts val="0"/>
              </a:spcAft>
              <a:defRPr/>
            </a:pPr>
            <a:r>
              <a:rPr lang="en-US" sz="2000" dirty="0">
                <a:solidFill>
                  <a:schemeClr val="bg1"/>
                </a:solidFill>
              </a:rPr>
              <a:t>Chosen by CMS and the governments of Germany, Chile and Abu Dhabi to strategically allocate healthcare funding.</a:t>
            </a:r>
          </a:p>
        </p:txBody>
      </p:sp>
      <p:sp>
        <p:nvSpPr>
          <p:cNvPr id="11" name="Rectangle 10">
            <a:extLst>
              <a:ext uri="{FF2B5EF4-FFF2-40B4-BE49-F238E27FC236}">
                <a16:creationId xmlns:a16="http://schemas.microsoft.com/office/drawing/2014/main" id="{E9DD8A77-32FB-4F3F-8C42-0337F9D03195}"/>
              </a:ext>
            </a:extLst>
          </p:cNvPr>
          <p:cNvSpPr/>
          <p:nvPr/>
        </p:nvSpPr>
        <p:spPr>
          <a:xfrm>
            <a:off x="2644776" y="4495800"/>
            <a:ext cx="3070225" cy="1600200"/>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fontAlgn="auto" hangingPunct="1">
              <a:spcBef>
                <a:spcPts val="0"/>
              </a:spcBef>
              <a:spcAft>
                <a:spcPts val="0"/>
              </a:spcAft>
              <a:defRPr/>
            </a:pPr>
            <a:r>
              <a:rPr lang="en-US" sz="2000" dirty="0"/>
              <a:t>Developed by physician experts and empirical analysis using a nationally representative database </a:t>
            </a:r>
          </a:p>
        </p:txBody>
      </p:sp>
      <p:sp>
        <p:nvSpPr>
          <p:cNvPr id="13" name="Rectangle 12">
            <a:extLst>
              <a:ext uri="{FF2B5EF4-FFF2-40B4-BE49-F238E27FC236}">
                <a16:creationId xmlns:a16="http://schemas.microsoft.com/office/drawing/2014/main" id="{B50C6FA4-25E5-4213-B7F2-BDBE7C9594A5}"/>
              </a:ext>
            </a:extLst>
          </p:cNvPr>
          <p:cNvSpPr/>
          <p:nvPr/>
        </p:nvSpPr>
        <p:spPr>
          <a:xfrm>
            <a:off x="6096000" y="1812926"/>
            <a:ext cx="4038600" cy="3385542"/>
          </a:xfrm>
          <a:prstGeom prst="rect">
            <a:avLst/>
          </a:prstGeom>
        </p:spPr>
        <p:txBody>
          <a:bodyPr wrap="square">
            <a:spAutoFit/>
          </a:bodyPr>
          <a:lstStyle/>
          <a:p>
            <a:pPr eaLnBrk="1" fontAlgn="auto" hangingPunct="1">
              <a:spcBef>
                <a:spcPts val="1200"/>
              </a:spcBef>
              <a:spcAft>
                <a:spcPts val="0"/>
              </a:spcAft>
              <a:buFont typeface="Arial" pitchFamily="34" charset="0"/>
              <a:buNone/>
              <a:defRPr/>
            </a:pPr>
            <a:r>
              <a:rPr lang="en-US" sz="2400" dirty="0">
                <a:solidFill>
                  <a:schemeClr val="accent1"/>
                </a:solidFill>
                <a:latin typeface="Arial" charset="0"/>
              </a:rPr>
              <a:t>Capabilities include:</a:t>
            </a:r>
          </a:p>
          <a:p>
            <a:pPr marL="341313" lvl="3" indent="-222250" eaLnBrk="1" fontAlgn="auto" hangingPunct="1">
              <a:spcBef>
                <a:spcPts val="1200"/>
              </a:spcBef>
              <a:spcAft>
                <a:spcPts val="0"/>
              </a:spcAft>
              <a:buClr>
                <a:schemeClr val="bg2">
                  <a:lumMod val="75000"/>
                </a:schemeClr>
              </a:buClr>
              <a:buFont typeface="Arial" pitchFamily="34" charset="0"/>
              <a:buChar char="–"/>
              <a:defRPr/>
            </a:pPr>
            <a:r>
              <a:rPr lang="en-US" sz="1600" dirty="0">
                <a:solidFill>
                  <a:srgbClr val="575A5D"/>
                </a:solidFill>
                <a:latin typeface="+mn-lt"/>
              </a:rPr>
              <a:t>Predictive accuracy across multiple applications.</a:t>
            </a:r>
          </a:p>
          <a:p>
            <a:pPr marL="341313" lvl="3" indent="-222250" eaLnBrk="1" fontAlgn="auto" hangingPunct="1">
              <a:spcBef>
                <a:spcPts val="1200"/>
              </a:spcBef>
              <a:spcAft>
                <a:spcPts val="0"/>
              </a:spcAft>
              <a:buClr>
                <a:schemeClr val="bg2">
                  <a:lumMod val="75000"/>
                </a:schemeClr>
              </a:buClr>
              <a:buFont typeface="Arial" pitchFamily="34" charset="0"/>
              <a:buChar char="–"/>
              <a:defRPr/>
            </a:pPr>
            <a:r>
              <a:rPr lang="en-US" sz="1600" dirty="0">
                <a:solidFill>
                  <a:srgbClr val="575A5D"/>
                </a:solidFill>
                <a:latin typeface="+mn-lt"/>
              </a:rPr>
              <a:t>Best-in-class predictive modeling technology combined with advanced analytics to manage risk, improve health outcomes, and containing costs.</a:t>
            </a:r>
          </a:p>
          <a:p>
            <a:pPr marL="341313" lvl="3" indent="-222250" eaLnBrk="1" fontAlgn="auto" hangingPunct="1">
              <a:spcBef>
                <a:spcPts val="1200"/>
              </a:spcBef>
              <a:spcAft>
                <a:spcPts val="0"/>
              </a:spcAft>
              <a:buClr>
                <a:schemeClr val="bg2">
                  <a:lumMod val="75000"/>
                </a:schemeClr>
              </a:buClr>
              <a:buFont typeface="Arial" pitchFamily="34" charset="0"/>
              <a:buChar char="–"/>
              <a:defRPr/>
            </a:pPr>
            <a:r>
              <a:rPr lang="en-US" sz="1600" dirty="0">
                <a:solidFill>
                  <a:srgbClr val="575A5D"/>
                </a:solidFill>
                <a:latin typeface="+mn-lt"/>
              </a:rPr>
              <a:t>Clinical transparency models founded on straight-forward and easy-to-understand clinical principles.</a:t>
            </a:r>
          </a:p>
        </p:txBody>
      </p:sp>
    </p:spTree>
    <p:extLst>
      <p:ext uri="{BB962C8B-B14F-4D97-AF65-F5344CB8AC3E}">
        <p14:creationId xmlns:p14="http://schemas.microsoft.com/office/powerpoint/2010/main" val="3230675955"/>
      </p:ext>
    </p:extLst>
  </p:cSld>
  <p:clrMapOvr>
    <a:masterClrMapping/>
  </p:clrMapOvr>
  <p:transition>
    <p:wipe dir="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Title 1">
            <a:extLst>
              <a:ext uri="{FF2B5EF4-FFF2-40B4-BE49-F238E27FC236}">
                <a16:creationId xmlns:a16="http://schemas.microsoft.com/office/drawing/2014/main" id="{05482E64-8D7F-4EDF-A65E-B4033932558D}"/>
              </a:ext>
            </a:extLst>
          </p:cNvPr>
          <p:cNvSpPr>
            <a:spLocks noGrp="1" noChangeArrowheads="1"/>
          </p:cNvSpPr>
          <p:nvPr>
            <p:ph type="title"/>
          </p:nvPr>
        </p:nvSpPr>
        <p:spPr/>
        <p:txBody>
          <a:bodyPr/>
          <a:lstStyle/>
          <a:p>
            <a:r>
              <a:rPr lang="en-US" altLang="en-US"/>
              <a:t>How DxCG Risk Solutions Works</a:t>
            </a:r>
          </a:p>
        </p:txBody>
      </p:sp>
      <p:graphicFrame>
        <p:nvGraphicFramePr>
          <p:cNvPr id="4" name="Content Placeholder 3">
            <a:extLst>
              <a:ext uri="{FF2B5EF4-FFF2-40B4-BE49-F238E27FC236}">
                <a16:creationId xmlns:a16="http://schemas.microsoft.com/office/drawing/2014/main" id="{1CF31CD1-C260-458B-A540-F62CA5F91B50}"/>
              </a:ext>
            </a:extLst>
          </p:cNvPr>
          <p:cNvGraphicFramePr>
            <a:graphicFrameLocks noGrp="1"/>
          </p:cNvGraphicFramePr>
          <p:nvPr>
            <p:ph idx="1"/>
          </p:nvPr>
        </p:nvGraphicFramePr>
        <p:xfrm>
          <a:off x="1998663" y="1171575"/>
          <a:ext cx="8240712" cy="48910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0651857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Title 1">
            <a:extLst>
              <a:ext uri="{FF2B5EF4-FFF2-40B4-BE49-F238E27FC236}">
                <a16:creationId xmlns:a16="http://schemas.microsoft.com/office/drawing/2014/main" id="{B5CCF452-EFF8-490C-8E74-7F5F7EF005F5}"/>
              </a:ext>
            </a:extLst>
          </p:cNvPr>
          <p:cNvSpPr>
            <a:spLocks noGrp="1" noChangeArrowheads="1"/>
          </p:cNvSpPr>
          <p:nvPr>
            <p:ph type="title"/>
          </p:nvPr>
        </p:nvSpPr>
        <p:spPr/>
        <p:txBody>
          <a:bodyPr/>
          <a:lstStyle/>
          <a:p>
            <a:r>
              <a:rPr lang="en-US" altLang="en-US"/>
              <a:t>Medical Intelligence (MI) Suite </a:t>
            </a:r>
            <a:br>
              <a:rPr lang="en-US" altLang="en-US"/>
            </a:br>
            <a:r>
              <a:rPr lang="en-US" altLang="en-US" sz="1800"/>
              <a:t>Clinical and benchmark capabilities with world-class analytics</a:t>
            </a:r>
          </a:p>
        </p:txBody>
      </p:sp>
      <p:sp>
        <p:nvSpPr>
          <p:cNvPr id="4" name="Content Placeholder 3">
            <a:extLst>
              <a:ext uri="{FF2B5EF4-FFF2-40B4-BE49-F238E27FC236}">
                <a16:creationId xmlns:a16="http://schemas.microsoft.com/office/drawing/2014/main" id="{00068BCE-6E46-4348-9F6E-F16610CAE8DC}"/>
              </a:ext>
            </a:extLst>
          </p:cNvPr>
          <p:cNvSpPr>
            <a:spLocks noGrp="1"/>
          </p:cNvSpPr>
          <p:nvPr>
            <p:ph sz="half" idx="1"/>
          </p:nvPr>
        </p:nvSpPr>
        <p:spPr>
          <a:xfrm>
            <a:off x="4956175" y="1752600"/>
            <a:ext cx="5486400" cy="4648200"/>
          </a:xfrm>
        </p:spPr>
        <p:txBody>
          <a:bodyPr>
            <a:normAutofit/>
          </a:bodyPr>
          <a:lstStyle/>
          <a:p>
            <a:pPr fontAlgn="auto">
              <a:spcBef>
                <a:spcPts val="1200"/>
              </a:spcBef>
              <a:spcAft>
                <a:spcPts val="0"/>
              </a:spcAft>
              <a:buFont typeface="Arial" panose="020B0604020202020204" pitchFamily="34" charset="0"/>
              <a:buNone/>
              <a:defRPr/>
            </a:pPr>
            <a:r>
              <a:rPr lang="en-US" sz="2500" dirty="0"/>
              <a:t>Capabilities include:</a:t>
            </a:r>
          </a:p>
          <a:p>
            <a:pPr marL="341313" lvl="3" indent="-222250" fontAlgn="auto">
              <a:spcBef>
                <a:spcPts val="1200"/>
              </a:spcBef>
              <a:spcAft>
                <a:spcPts val="0"/>
              </a:spcAft>
              <a:buClr>
                <a:schemeClr val="bg2">
                  <a:lumMod val="75000"/>
                </a:schemeClr>
              </a:buClr>
              <a:defRPr/>
            </a:pPr>
            <a:r>
              <a:rPr lang="en-US" sz="1600" dirty="0">
                <a:solidFill>
                  <a:srgbClr val="575A5D"/>
                </a:solidFill>
              </a:rPr>
              <a:t>Detection of high risk members or groups using proven</a:t>
            </a:r>
            <a:br>
              <a:rPr lang="en-US" sz="1600" dirty="0">
                <a:solidFill>
                  <a:srgbClr val="575A5D"/>
                </a:solidFill>
              </a:rPr>
            </a:br>
            <a:r>
              <a:rPr lang="en-US" sz="1600" dirty="0">
                <a:solidFill>
                  <a:srgbClr val="575A5D"/>
                </a:solidFill>
              </a:rPr>
              <a:t>predictive models.</a:t>
            </a:r>
            <a:br>
              <a:rPr lang="en-US" sz="1600" dirty="0">
                <a:solidFill>
                  <a:srgbClr val="575A5D"/>
                </a:solidFill>
              </a:rPr>
            </a:br>
            <a:endParaRPr lang="en-US" sz="1600" dirty="0">
              <a:solidFill>
                <a:srgbClr val="575A5D"/>
              </a:solidFill>
            </a:endParaRPr>
          </a:p>
          <a:p>
            <a:pPr marL="341313" lvl="3" indent="-222250" fontAlgn="auto">
              <a:spcAft>
                <a:spcPts val="0"/>
              </a:spcAft>
              <a:buClr>
                <a:schemeClr val="bg2">
                  <a:lumMod val="75000"/>
                </a:schemeClr>
              </a:buClr>
              <a:defRPr/>
            </a:pPr>
            <a:r>
              <a:rPr lang="en-US" sz="1600" dirty="0">
                <a:solidFill>
                  <a:srgbClr val="575A5D"/>
                </a:solidFill>
              </a:rPr>
              <a:t>Clinically sound quality and risk measures to pinpoint opportunities to improve care and reduce costs at both the individual and population levels.</a:t>
            </a:r>
            <a:br>
              <a:rPr lang="en-US" sz="1600" dirty="0">
                <a:solidFill>
                  <a:srgbClr val="575A5D"/>
                </a:solidFill>
              </a:rPr>
            </a:br>
            <a:endParaRPr lang="en-US" sz="1600" dirty="0">
              <a:solidFill>
                <a:srgbClr val="575A5D"/>
              </a:solidFill>
            </a:endParaRPr>
          </a:p>
          <a:p>
            <a:pPr marL="341313" lvl="3" indent="-222250" fontAlgn="auto">
              <a:spcAft>
                <a:spcPts val="0"/>
              </a:spcAft>
              <a:buClr>
                <a:schemeClr val="bg2">
                  <a:lumMod val="75000"/>
                </a:schemeClr>
              </a:buClr>
              <a:defRPr/>
            </a:pPr>
            <a:r>
              <a:rPr lang="en-US" sz="1600" dirty="0">
                <a:solidFill>
                  <a:srgbClr val="575A5D"/>
                </a:solidFill>
              </a:rPr>
              <a:t>Executive dash-boarding and employer reporting</a:t>
            </a:r>
            <a:br>
              <a:rPr lang="en-US" sz="1600" dirty="0">
                <a:solidFill>
                  <a:srgbClr val="575A5D"/>
                </a:solidFill>
              </a:rPr>
            </a:br>
            <a:endParaRPr lang="en-US" sz="1600" dirty="0">
              <a:solidFill>
                <a:srgbClr val="575A5D"/>
              </a:solidFill>
            </a:endParaRPr>
          </a:p>
          <a:p>
            <a:pPr marL="341313" lvl="3" indent="-222250" fontAlgn="auto">
              <a:spcAft>
                <a:spcPts val="0"/>
              </a:spcAft>
              <a:buClr>
                <a:schemeClr val="bg2">
                  <a:lumMod val="75000"/>
                </a:schemeClr>
              </a:buClr>
              <a:defRPr/>
            </a:pPr>
            <a:r>
              <a:rPr lang="en-US" sz="1600" dirty="0">
                <a:solidFill>
                  <a:srgbClr val="575A5D"/>
                </a:solidFill>
              </a:rPr>
              <a:t>Data importing and reporting tools to leverage HRA and disability data and gain insight on total health and productivity measures.</a:t>
            </a:r>
            <a:br>
              <a:rPr lang="en-US" sz="1600" dirty="0">
                <a:solidFill>
                  <a:srgbClr val="575A5D"/>
                </a:solidFill>
              </a:rPr>
            </a:br>
            <a:endParaRPr lang="en-US" sz="1600" dirty="0">
              <a:solidFill>
                <a:srgbClr val="575A5D"/>
              </a:solidFill>
            </a:endParaRPr>
          </a:p>
          <a:p>
            <a:pPr marL="341313" lvl="3" indent="-222250" fontAlgn="auto">
              <a:spcAft>
                <a:spcPts val="0"/>
              </a:spcAft>
              <a:buClr>
                <a:schemeClr val="bg2">
                  <a:lumMod val="75000"/>
                </a:schemeClr>
              </a:buClr>
              <a:defRPr/>
            </a:pPr>
            <a:r>
              <a:rPr lang="en-US" sz="1600" dirty="0">
                <a:solidFill>
                  <a:srgbClr val="575A5D"/>
                </a:solidFill>
              </a:rPr>
              <a:t>Tools to compare various health and pharmacy plan alternatives and visualize the financial impact of plan changes on future costs and coverage.</a:t>
            </a:r>
          </a:p>
        </p:txBody>
      </p:sp>
      <p:sp>
        <p:nvSpPr>
          <p:cNvPr id="119812" name="Footer Placeholder 5">
            <a:extLst>
              <a:ext uri="{FF2B5EF4-FFF2-40B4-BE49-F238E27FC236}">
                <a16:creationId xmlns:a16="http://schemas.microsoft.com/office/drawing/2014/main" id="{1B4BEC17-1381-49E6-A926-19E10ADFC384}"/>
              </a:ext>
            </a:extLst>
          </p:cNvPr>
          <p:cNvSpPr>
            <a:spLocks noGrp="1" noChangeArrowheads="1"/>
          </p:cNvSpPr>
          <p:nvPr>
            <p:ph type="ftr" sz="quarter" idx="11"/>
          </p:nvPr>
        </p:nvSpPr>
        <p:spPr bwMode="auto">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fontAlgn="base">
              <a:spcBef>
                <a:spcPct val="0"/>
              </a:spcBef>
              <a:spcAft>
                <a:spcPct val="0"/>
              </a:spcAft>
            </a:pPr>
            <a:r>
              <a:rPr lang="en-US" altLang="en-US"/>
              <a:t>© Verisk Health, Inc.</a:t>
            </a:r>
          </a:p>
        </p:txBody>
      </p:sp>
      <p:sp>
        <p:nvSpPr>
          <p:cNvPr id="119813" name="Slide Number Placeholder 4">
            <a:extLst>
              <a:ext uri="{FF2B5EF4-FFF2-40B4-BE49-F238E27FC236}">
                <a16:creationId xmlns:a16="http://schemas.microsoft.com/office/drawing/2014/main" id="{21FB4A14-4258-4B50-9CBC-C595DAA87E16}"/>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fontAlgn="base">
              <a:spcBef>
                <a:spcPct val="0"/>
              </a:spcBef>
              <a:spcAft>
                <a:spcPct val="0"/>
              </a:spcAft>
            </a:pPr>
            <a:fld id="{5F168A23-96B5-4D2E-ACAC-3E6237D8A0A2}" type="slidenum">
              <a:rPr lang="en-US" altLang="en-US" smtClean="0">
                <a:solidFill>
                  <a:srgbClr val="898989"/>
                </a:solidFill>
                <a:latin typeface="Calibri" panose="020F0502020204030204" pitchFamily="34" charset="0"/>
              </a:rPr>
              <a:pPr fontAlgn="base">
                <a:spcBef>
                  <a:spcPct val="0"/>
                </a:spcBef>
                <a:spcAft>
                  <a:spcPct val="0"/>
                </a:spcAft>
              </a:pPr>
              <a:t>53</a:t>
            </a:fld>
            <a:endParaRPr lang="en-US" altLang="en-US">
              <a:solidFill>
                <a:srgbClr val="898989"/>
              </a:solidFill>
              <a:latin typeface="Calibri" panose="020F0502020204030204" pitchFamily="34" charset="0"/>
            </a:endParaRPr>
          </a:p>
        </p:txBody>
      </p:sp>
      <p:sp>
        <p:nvSpPr>
          <p:cNvPr id="9" name="Rectangle 8">
            <a:extLst>
              <a:ext uri="{FF2B5EF4-FFF2-40B4-BE49-F238E27FC236}">
                <a16:creationId xmlns:a16="http://schemas.microsoft.com/office/drawing/2014/main" id="{5F25253D-833C-41A3-A1F9-FD313CCE7DE3}"/>
              </a:ext>
            </a:extLst>
          </p:cNvPr>
          <p:cNvSpPr/>
          <p:nvPr/>
        </p:nvSpPr>
        <p:spPr>
          <a:xfrm>
            <a:off x="2133600" y="2286000"/>
            <a:ext cx="2590800" cy="2057400"/>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sz="2000" dirty="0">
                <a:solidFill>
                  <a:schemeClr val="bg1"/>
                </a:solidFill>
              </a:rPr>
              <a:t>Identify, measure, manage and reduce financial and clinical risk – at the population and individual level</a:t>
            </a:r>
          </a:p>
        </p:txBody>
      </p:sp>
    </p:spTree>
    <p:extLst>
      <p:ext uri="{BB962C8B-B14F-4D97-AF65-F5344CB8AC3E}">
        <p14:creationId xmlns:p14="http://schemas.microsoft.com/office/powerpoint/2010/main" val="106616282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2">
            <a:extLst>
              <a:ext uri="{FF2B5EF4-FFF2-40B4-BE49-F238E27FC236}">
                <a16:creationId xmlns:a16="http://schemas.microsoft.com/office/drawing/2014/main" id="{A2C201B5-3174-4159-99D7-17FAD4B3DDFF}"/>
              </a:ext>
            </a:extLst>
          </p:cNvPr>
          <p:cNvSpPr>
            <a:spLocks noChangeAspect="1" noChangeArrowheads="1"/>
          </p:cNvSpPr>
          <p:nvPr/>
        </p:nvSpPr>
        <p:spPr bwMode="auto">
          <a:xfrm>
            <a:off x="6303963" y="1895476"/>
            <a:ext cx="1200150" cy="1838325"/>
          </a:xfrm>
          <a:prstGeom prst="rect">
            <a:avLst/>
          </a:prstGeom>
          <a:solidFill>
            <a:srgbClr val="8FA8A9"/>
          </a:solidFill>
          <a:ln w="6350">
            <a:solidFill>
              <a:schemeClr val="tx1"/>
            </a:solidFill>
            <a:miter lim="800000"/>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r" eaLnBrk="1" hangingPunct="1"/>
            <a:r>
              <a:rPr lang="en-US" altLang="en-US" sz="900" b="1" u="sng">
                <a:solidFill>
                  <a:srgbClr val="003066"/>
                </a:solidFill>
              </a:rPr>
              <a:t>VMR</a:t>
            </a:r>
            <a:br>
              <a:rPr lang="en-US" altLang="en-US" sz="900" b="1" u="sng">
                <a:solidFill>
                  <a:srgbClr val="003066"/>
                </a:solidFill>
              </a:rPr>
            </a:br>
            <a:r>
              <a:rPr lang="en-US" altLang="en-US" sz="900" b="1">
                <a:solidFill>
                  <a:srgbClr val="003066"/>
                </a:solidFill>
              </a:rPr>
              <a:t>Office Visits</a:t>
            </a:r>
            <a:br>
              <a:rPr lang="en-US" altLang="en-US" sz="900" b="1">
                <a:solidFill>
                  <a:srgbClr val="003066"/>
                </a:solidFill>
              </a:rPr>
            </a:br>
            <a:r>
              <a:rPr lang="en-US" altLang="en-US" sz="900" b="1">
                <a:solidFill>
                  <a:srgbClr val="003066"/>
                </a:solidFill>
              </a:rPr>
              <a:t>All Rx</a:t>
            </a:r>
            <a:br>
              <a:rPr lang="en-US" altLang="en-US" sz="900" b="1">
                <a:solidFill>
                  <a:srgbClr val="003066"/>
                </a:solidFill>
              </a:rPr>
            </a:br>
            <a:r>
              <a:rPr lang="en-US" altLang="en-US" sz="900" b="1">
                <a:solidFill>
                  <a:srgbClr val="003066"/>
                </a:solidFill>
              </a:rPr>
              <a:t>All Hospital</a:t>
            </a:r>
            <a:br>
              <a:rPr lang="en-US" altLang="en-US" sz="900" b="1">
                <a:solidFill>
                  <a:srgbClr val="003066"/>
                </a:solidFill>
              </a:rPr>
            </a:br>
            <a:r>
              <a:rPr lang="en-US" altLang="en-US" sz="900" b="1">
                <a:solidFill>
                  <a:srgbClr val="003066"/>
                </a:solidFill>
              </a:rPr>
              <a:t>All X-ray</a:t>
            </a:r>
            <a:br>
              <a:rPr lang="en-US" altLang="en-US" sz="900" b="1">
                <a:solidFill>
                  <a:srgbClr val="003066"/>
                </a:solidFill>
              </a:rPr>
            </a:br>
            <a:r>
              <a:rPr lang="en-US" altLang="en-US" sz="900" b="1">
                <a:solidFill>
                  <a:srgbClr val="003066"/>
                </a:solidFill>
              </a:rPr>
              <a:t>All Rad.</a:t>
            </a:r>
            <a:br>
              <a:rPr lang="en-US" altLang="en-US" sz="900" b="1">
                <a:solidFill>
                  <a:srgbClr val="003066"/>
                </a:solidFill>
              </a:rPr>
            </a:br>
            <a:r>
              <a:rPr lang="en-US" altLang="en-US" sz="900" b="1">
                <a:solidFill>
                  <a:srgbClr val="003066"/>
                </a:solidFill>
              </a:rPr>
              <a:t>All Lab</a:t>
            </a:r>
            <a:br>
              <a:rPr lang="en-US" altLang="en-US" sz="900" b="1">
                <a:solidFill>
                  <a:srgbClr val="003066"/>
                </a:solidFill>
              </a:rPr>
            </a:br>
            <a:r>
              <a:rPr lang="en-US" altLang="en-US" sz="900" b="1">
                <a:solidFill>
                  <a:srgbClr val="003066"/>
                </a:solidFill>
              </a:rPr>
              <a:t>All Costs</a:t>
            </a:r>
            <a:br>
              <a:rPr lang="en-US" altLang="en-US" sz="900" b="1">
                <a:solidFill>
                  <a:srgbClr val="003066"/>
                </a:solidFill>
              </a:rPr>
            </a:br>
            <a:r>
              <a:rPr lang="en-US" altLang="en-US" sz="900" b="1">
                <a:solidFill>
                  <a:srgbClr val="003066"/>
                </a:solidFill>
              </a:rPr>
              <a:t>All Proc.</a:t>
            </a:r>
            <a:br>
              <a:rPr lang="en-US" altLang="en-US" sz="900" b="1">
                <a:solidFill>
                  <a:srgbClr val="003066"/>
                </a:solidFill>
              </a:rPr>
            </a:br>
            <a:r>
              <a:rPr lang="en-US" altLang="en-US" sz="900" b="1">
                <a:solidFill>
                  <a:srgbClr val="003066"/>
                </a:solidFill>
              </a:rPr>
              <a:t>All Diag.</a:t>
            </a:r>
            <a:br>
              <a:rPr lang="en-US" altLang="en-US" sz="900" b="1">
                <a:solidFill>
                  <a:srgbClr val="003066"/>
                </a:solidFill>
              </a:rPr>
            </a:br>
            <a:r>
              <a:rPr lang="en-US" altLang="en-US" sz="900" b="1">
                <a:solidFill>
                  <a:srgbClr val="003066"/>
                </a:solidFill>
              </a:rPr>
              <a:t>All Specialty</a:t>
            </a:r>
            <a:br>
              <a:rPr lang="en-US" altLang="en-US" sz="900" b="1">
                <a:solidFill>
                  <a:srgbClr val="003066"/>
                </a:solidFill>
              </a:rPr>
            </a:br>
            <a:r>
              <a:rPr lang="en-US" altLang="en-US" sz="900" b="1">
                <a:solidFill>
                  <a:srgbClr val="003066"/>
                </a:solidFill>
              </a:rPr>
              <a:t>All Claims</a:t>
            </a:r>
            <a:br>
              <a:rPr lang="en-US" altLang="en-US" sz="900" b="1">
                <a:solidFill>
                  <a:srgbClr val="003066"/>
                </a:solidFill>
              </a:rPr>
            </a:br>
            <a:r>
              <a:rPr lang="en-US" altLang="en-US" sz="900" b="1">
                <a:solidFill>
                  <a:srgbClr val="003066"/>
                </a:solidFill>
              </a:rPr>
              <a:t>All Costs</a:t>
            </a:r>
            <a:br>
              <a:rPr lang="en-US" altLang="en-US" sz="900" b="1">
                <a:solidFill>
                  <a:srgbClr val="003066"/>
                </a:solidFill>
              </a:rPr>
            </a:br>
            <a:endParaRPr lang="en-US" altLang="en-US" sz="900" b="1">
              <a:solidFill>
                <a:srgbClr val="003066"/>
              </a:solidFill>
            </a:endParaRPr>
          </a:p>
        </p:txBody>
      </p:sp>
      <p:sp>
        <p:nvSpPr>
          <p:cNvPr id="121859" name="Rectangle 3">
            <a:extLst>
              <a:ext uri="{FF2B5EF4-FFF2-40B4-BE49-F238E27FC236}">
                <a16:creationId xmlns:a16="http://schemas.microsoft.com/office/drawing/2014/main" id="{640CA384-6BE6-4BE9-81CD-0536DC59D367}"/>
              </a:ext>
            </a:extLst>
          </p:cNvPr>
          <p:cNvSpPr>
            <a:spLocks noChangeAspect="1" noChangeArrowheads="1"/>
          </p:cNvSpPr>
          <p:nvPr/>
        </p:nvSpPr>
        <p:spPr bwMode="auto">
          <a:xfrm rot="934752">
            <a:off x="3781425" y="1828800"/>
            <a:ext cx="973138" cy="712788"/>
          </a:xfrm>
          <a:prstGeom prst="rect">
            <a:avLst/>
          </a:prstGeom>
          <a:solidFill>
            <a:srgbClr val="5E8164"/>
          </a:solidFill>
          <a:ln>
            <a:noFill/>
          </a:ln>
          <a:extLst>
            <a:ext uri="{91240B29-F687-4F45-9708-019B960494DF}">
              <a14:hiddenLine xmlns:a14="http://schemas.microsoft.com/office/drawing/2010/main" w="1587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ctr" eaLnBrk="1" hangingPunct="1"/>
            <a:r>
              <a:rPr lang="en-US" altLang="en-US" sz="1200" b="1">
                <a:solidFill>
                  <a:schemeClr val="bg1"/>
                </a:solidFill>
              </a:rPr>
              <a:t>Case</a:t>
            </a:r>
            <a:br>
              <a:rPr lang="en-US" altLang="en-US" sz="1200" b="1">
                <a:solidFill>
                  <a:schemeClr val="bg1"/>
                </a:solidFill>
              </a:rPr>
            </a:br>
            <a:r>
              <a:rPr lang="en-US" altLang="en-US" sz="1200" b="1">
                <a:solidFill>
                  <a:schemeClr val="bg1"/>
                </a:solidFill>
              </a:rPr>
              <a:t>Management</a:t>
            </a:r>
            <a:br>
              <a:rPr lang="en-US" altLang="en-US" sz="1200" b="1">
                <a:solidFill>
                  <a:schemeClr val="bg1"/>
                </a:solidFill>
              </a:rPr>
            </a:br>
            <a:r>
              <a:rPr lang="en-US" altLang="en-US" sz="1200" b="1">
                <a:solidFill>
                  <a:schemeClr val="bg1"/>
                </a:solidFill>
              </a:rPr>
              <a:t>Data</a:t>
            </a:r>
          </a:p>
        </p:txBody>
      </p:sp>
      <p:sp>
        <p:nvSpPr>
          <p:cNvPr id="121860" name="Rectangle 4">
            <a:extLst>
              <a:ext uri="{FF2B5EF4-FFF2-40B4-BE49-F238E27FC236}">
                <a16:creationId xmlns:a16="http://schemas.microsoft.com/office/drawing/2014/main" id="{324EF01E-B57B-4AD7-9C17-507418FAB3BD}"/>
              </a:ext>
            </a:extLst>
          </p:cNvPr>
          <p:cNvSpPr>
            <a:spLocks noChangeAspect="1" noChangeArrowheads="1"/>
          </p:cNvSpPr>
          <p:nvPr/>
        </p:nvSpPr>
        <p:spPr bwMode="auto">
          <a:xfrm rot="-1214603">
            <a:off x="2798764" y="1800225"/>
            <a:ext cx="973137" cy="712788"/>
          </a:xfrm>
          <a:prstGeom prst="rect">
            <a:avLst/>
          </a:prstGeom>
          <a:solidFill>
            <a:srgbClr val="CAB388"/>
          </a:solidFill>
          <a:ln>
            <a:noFill/>
          </a:ln>
          <a:extLst>
            <a:ext uri="{91240B29-F687-4F45-9708-019B960494DF}">
              <a14:hiddenLine xmlns:a14="http://schemas.microsoft.com/office/drawing/2010/main" w="1587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ctr" eaLnBrk="1" hangingPunct="1"/>
            <a:r>
              <a:rPr lang="en-US" altLang="en-US" sz="1200" b="1">
                <a:solidFill>
                  <a:schemeClr val="bg1"/>
                </a:solidFill>
              </a:rPr>
              <a:t>Pharmacy</a:t>
            </a:r>
            <a:br>
              <a:rPr lang="en-US" altLang="en-US" sz="1200" b="1">
                <a:solidFill>
                  <a:schemeClr val="bg1"/>
                </a:solidFill>
              </a:rPr>
            </a:br>
            <a:r>
              <a:rPr lang="en-US" altLang="en-US" sz="1200" b="1">
                <a:solidFill>
                  <a:schemeClr val="bg1"/>
                </a:solidFill>
              </a:rPr>
              <a:t>Claims</a:t>
            </a:r>
            <a:br>
              <a:rPr lang="en-US" altLang="en-US" sz="1200" b="1">
                <a:solidFill>
                  <a:schemeClr val="bg1"/>
                </a:solidFill>
              </a:rPr>
            </a:br>
            <a:r>
              <a:rPr lang="en-US" altLang="en-US" sz="1200" b="1">
                <a:solidFill>
                  <a:schemeClr val="bg1"/>
                </a:solidFill>
              </a:rPr>
              <a:t>Data</a:t>
            </a:r>
          </a:p>
        </p:txBody>
      </p:sp>
      <p:sp>
        <p:nvSpPr>
          <p:cNvPr id="3107845" name="Rectangle 5">
            <a:extLst>
              <a:ext uri="{FF2B5EF4-FFF2-40B4-BE49-F238E27FC236}">
                <a16:creationId xmlns:a16="http://schemas.microsoft.com/office/drawing/2014/main" id="{C7E15B8C-E30A-464E-85F2-7A1348FBF664}"/>
              </a:ext>
            </a:extLst>
          </p:cNvPr>
          <p:cNvSpPr>
            <a:spLocks noChangeAspect="1" noChangeArrowheads="1"/>
          </p:cNvSpPr>
          <p:nvPr/>
        </p:nvSpPr>
        <p:spPr bwMode="auto">
          <a:xfrm rot="2286324">
            <a:off x="3636963" y="2587625"/>
            <a:ext cx="971550" cy="712788"/>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pPr algn="ctr" eaLnBrk="1" fontAlgn="auto" hangingPunct="1">
              <a:spcBef>
                <a:spcPts val="0"/>
              </a:spcBef>
              <a:spcAft>
                <a:spcPts val="0"/>
              </a:spcAft>
              <a:defRPr/>
            </a:pPr>
            <a:r>
              <a:rPr lang="en-US" sz="1200" b="1" dirty="0">
                <a:solidFill>
                  <a:schemeClr val="tx2"/>
                </a:solidFill>
                <a:cs typeface="Arial" charset="0"/>
              </a:rPr>
              <a:t>Eligibility</a:t>
            </a:r>
            <a:br>
              <a:rPr lang="en-US" sz="1200" b="1" dirty="0">
                <a:solidFill>
                  <a:schemeClr val="tx2"/>
                </a:solidFill>
                <a:cs typeface="Arial" charset="0"/>
              </a:rPr>
            </a:br>
            <a:r>
              <a:rPr lang="en-US" sz="1200" b="1" dirty="0">
                <a:solidFill>
                  <a:schemeClr val="tx2"/>
                </a:solidFill>
                <a:cs typeface="Arial" charset="0"/>
              </a:rPr>
              <a:t>Data</a:t>
            </a:r>
          </a:p>
        </p:txBody>
      </p:sp>
      <p:sp>
        <p:nvSpPr>
          <p:cNvPr id="121862" name="Rectangle 6">
            <a:extLst>
              <a:ext uri="{FF2B5EF4-FFF2-40B4-BE49-F238E27FC236}">
                <a16:creationId xmlns:a16="http://schemas.microsoft.com/office/drawing/2014/main" id="{F14852E9-2E98-48DE-92E6-10620720E4E7}"/>
              </a:ext>
            </a:extLst>
          </p:cNvPr>
          <p:cNvSpPr>
            <a:spLocks noChangeAspect="1" noChangeArrowheads="1"/>
          </p:cNvSpPr>
          <p:nvPr/>
        </p:nvSpPr>
        <p:spPr bwMode="auto">
          <a:xfrm rot="-807451">
            <a:off x="3033714" y="2917825"/>
            <a:ext cx="973137" cy="712788"/>
          </a:xfrm>
          <a:prstGeom prst="rect">
            <a:avLst/>
          </a:prstGeom>
          <a:solidFill>
            <a:srgbClr val="666699"/>
          </a:solidFill>
          <a:ln>
            <a:noFill/>
          </a:ln>
          <a:extLst>
            <a:ext uri="{91240B29-F687-4F45-9708-019B960494DF}">
              <a14:hiddenLine xmlns:a14="http://schemas.microsoft.com/office/drawing/2010/main" w="1587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ctr" eaLnBrk="1" hangingPunct="1"/>
            <a:r>
              <a:rPr lang="en-US" altLang="en-US" sz="1200" b="1">
                <a:solidFill>
                  <a:schemeClr val="bg1"/>
                </a:solidFill>
              </a:rPr>
              <a:t>Medical</a:t>
            </a:r>
            <a:br>
              <a:rPr lang="en-US" altLang="en-US" sz="1200" b="1">
                <a:solidFill>
                  <a:schemeClr val="bg1"/>
                </a:solidFill>
              </a:rPr>
            </a:br>
            <a:r>
              <a:rPr lang="en-US" altLang="en-US" sz="1200" b="1">
                <a:solidFill>
                  <a:schemeClr val="bg1"/>
                </a:solidFill>
              </a:rPr>
              <a:t>Claims</a:t>
            </a:r>
            <a:br>
              <a:rPr lang="en-US" altLang="en-US" sz="1200" b="1">
                <a:solidFill>
                  <a:schemeClr val="bg1"/>
                </a:solidFill>
              </a:rPr>
            </a:br>
            <a:r>
              <a:rPr lang="en-US" altLang="en-US" sz="1200" b="1">
                <a:solidFill>
                  <a:schemeClr val="bg1"/>
                </a:solidFill>
              </a:rPr>
              <a:t>Data</a:t>
            </a:r>
          </a:p>
        </p:txBody>
      </p:sp>
      <p:sp>
        <p:nvSpPr>
          <p:cNvPr id="121863" name="Rectangle 7">
            <a:extLst>
              <a:ext uri="{FF2B5EF4-FFF2-40B4-BE49-F238E27FC236}">
                <a16:creationId xmlns:a16="http://schemas.microsoft.com/office/drawing/2014/main" id="{E2E4BD1A-7AE3-4E21-9FF4-4EFADEDADDFF}"/>
              </a:ext>
            </a:extLst>
          </p:cNvPr>
          <p:cNvSpPr>
            <a:spLocks noChangeAspect="1" noChangeArrowheads="1"/>
          </p:cNvSpPr>
          <p:nvPr/>
        </p:nvSpPr>
        <p:spPr bwMode="auto">
          <a:xfrm>
            <a:off x="5722938" y="1828800"/>
            <a:ext cx="971550" cy="1828800"/>
          </a:xfrm>
          <a:prstGeom prst="rect">
            <a:avLst/>
          </a:prstGeom>
          <a:solidFill>
            <a:srgbClr val="003066"/>
          </a:solidFill>
          <a:ln w="6350">
            <a:solidFill>
              <a:schemeClr val="tx1"/>
            </a:solidFill>
            <a:miter lim="800000"/>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ctr" eaLnBrk="1" hangingPunct="1"/>
            <a:r>
              <a:rPr lang="en-US" altLang="en-US" sz="1200" b="1">
                <a:solidFill>
                  <a:schemeClr val="bg1"/>
                </a:solidFill>
              </a:rPr>
              <a:t>Virtual</a:t>
            </a:r>
            <a:br>
              <a:rPr lang="en-US" altLang="en-US" sz="1200" b="1">
                <a:solidFill>
                  <a:schemeClr val="bg1"/>
                </a:solidFill>
              </a:rPr>
            </a:br>
            <a:r>
              <a:rPr lang="en-US" altLang="en-US" sz="1200" b="1">
                <a:solidFill>
                  <a:schemeClr val="bg1"/>
                </a:solidFill>
              </a:rPr>
              <a:t>Medical</a:t>
            </a:r>
            <a:br>
              <a:rPr lang="en-US" altLang="en-US" sz="1200" b="1">
                <a:solidFill>
                  <a:schemeClr val="bg1"/>
                </a:solidFill>
              </a:rPr>
            </a:br>
            <a:r>
              <a:rPr lang="en-US" altLang="en-US" sz="1200" b="1">
                <a:solidFill>
                  <a:schemeClr val="bg1"/>
                </a:solidFill>
              </a:rPr>
              <a:t>Record</a:t>
            </a:r>
            <a:br>
              <a:rPr lang="en-US" altLang="en-US" sz="1200" b="1">
                <a:solidFill>
                  <a:schemeClr val="bg1"/>
                </a:solidFill>
              </a:rPr>
            </a:br>
            <a:r>
              <a:rPr lang="en-US" altLang="en-US" sz="1200" b="1">
                <a:solidFill>
                  <a:schemeClr val="bg1"/>
                </a:solidFill>
              </a:rPr>
              <a:t>for</a:t>
            </a:r>
            <a:br>
              <a:rPr lang="en-US" altLang="en-US" sz="1200" b="1">
                <a:solidFill>
                  <a:schemeClr val="bg1"/>
                </a:solidFill>
              </a:rPr>
            </a:br>
            <a:r>
              <a:rPr lang="en-US" altLang="en-US" sz="1200" b="1">
                <a:solidFill>
                  <a:schemeClr val="bg1"/>
                </a:solidFill>
              </a:rPr>
              <a:t>All</a:t>
            </a:r>
            <a:br>
              <a:rPr lang="en-US" altLang="en-US" sz="1200" b="1">
                <a:solidFill>
                  <a:schemeClr val="bg1"/>
                </a:solidFill>
              </a:rPr>
            </a:br>
            <a:r>
              <a:rPr lang="en-US" altLang="en-US" sz="1200" b="1">
                <a:solidFill>
                  <a:schemeClr val="bg1"/>
                </a:solidFill>
              </a:rPr>
              <a:t>Eligible</a:t>
            </a:r>
            <a:br>
              <a:rPr lang="en-US" altLang="en-US" sz="1200" b="1">
                <a:solidFill>
                  <a:schemeClr val="bg1"/>
                </a:solidFill>
              </a:rPr>
            </a:br>
            <a:r>
              <a:rPr lang="en-US" altLang="en-US" sz="1200" b="1">
                <a:solidFill>
                  <a:schemeClr val="bg1"/>
                </a:solidFill>
              </a:rPr>
              <a:t>Members</a:t>
            </a:r>
          </a:p>
        </p:txBody>
      </p:sp>
      <p:sp>
        <p:nvSpPr>
          <p:cNvPr id="121864" name="Line 9">
            <a:extLst>
              <a:ext uri="{FF2B5EF4-FFF2-40B4-BE49-F238E27FC236}">
                <a16:creationId xmlns:a16="http://schemas.microsoft.com/office/drawing/2014/main" id="{9F98D7E6-C615-4A92-97A1-03BF4E0C5D87}"/>
              </a:ext>
            </a:extLst>
          </p:cNvPr>
          <p:cNvSpPr>
            <a:spLocks noChangeAspect="1" noChangeShapeType="1"/>
          </p:cNvSpPr>
          <p:nvPr/>
        </p:nvSpPr>
        <p:spPr bwMode="auto">
          <a:xfrm>
            <a:off x="4579938" y="2800350"/>
            <a:ext cx="971550" cy="0"/>
          </a:xfrm>
          <a:prstGeom prst="line">
            <a:avLst/>
          </a:prstGeom>
          <a:noFill/>
          <a:ln w="63500">
            <a:solidFill>
              <a:schemeClr val="tx1"/>
            </a:solidFill>
            <a:round/>
            <a:headEnd/>
            <a:tailEnd type="arrow"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21865" name="Line 11">
            <a:extLst>
              <a:ext uri="{FF2B5EF4-FFF2-40B4-BE49-F238E27FC236}">
                <a16:creationId xmlns:a16="http://schemas.microsoft.com/office/drawing/2014/main" id="{768086BF-0CC5-4460-8D1A-45D7774C603B}"/>
              </a:ext>
            </a:extLst>
          </p:cNvPr>
          <p:cNvSpPr>
            <a:spLocks noChangeAspect="1" noChangeShapeType="1"/>
          </p:cNvSpPr>
          <p:nvPr/>
        </p:nvSpPr>
        <p:spPr bwMode="auto">
          <a:xfrm>
            <a:off x="7542213" y="2200275"/>
            <a:ext cx="685800" cy="1588"/>
          </a:xfrm>
          <a:prstGeom prst="line">
            <a:avLst/>
          </a:prstGeom>
          <a:noFill/>
          <a:ln w="63500">
            <a:solidFill>
              <a:srgbClr val="00008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21866" name="Line 12">
            <a:extLst>
              <a:ext uri="{FF2B5EF4-FFF2-40B4-BE49-F238E27FC236}">
                <a16:creationId xmlns:a16="http://schemas.microsoft.com/office/drawing/2014/main" id="{5A8DFAFC-DB32-43E6-B7DC-6B22F697205B}"/>
              </a:ext>
            </a:extLst>
          </p:cNvPr>
          <p:cNvSpPr>
            <a:spLocks noChangeAspect="1" noChangeShapeType="1"/>
          </p:cNvSpPr>
          <p:nvPr/>
        </p:nvSpPr>
        <p:spPr bwMode="auto">
          <a:xfrm>
            <a:off x="7542213" y="3198814"/>
            <a:ext cx="685800" cy="1587"/>
          </a:xfrm>
          <a:prstGeom prst="line">
            <a:avLst/>
          </a:prstGeom>
          <a:noFill/>
          <a:ln w="63500">
            <a:solidFill>
              <a:srgbClr val="00008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21867" name="Oval 13">
            <a:extLst>
              <a:ext uri="{FF2B5EF4-FFF2-40B4-BE49-F238E27FC236}">
                <a16:creationId xmlns:a16="http://schemas.microsoft.com/office/drawing/2014/main" id="{B1CC974F-0616-414D-81AC-CF3E08A78050}"/>
              </a:ext>
            </a:extLst>
          </p:cNvPr>
          <p:cNvSpPr>
            <a:spLocks noChangeArrowheads="1"/>
          </p:cNvSpPr>
          <p:nvPr/>
        </p:nvSpPr>
        <p:spPr bwMode="auto">
          <a:xfrm>
            <a:off x="8293100" y="1828800"/>
            <a:ext cx="990600" cy="685800"/>
          </a:xfrm>
          <a:prstGeom prst="ellipse">
            <a:avLst/>
          </a:prstGeom>
          <a:solidFill>
            <a:srgbClr val="FF9900"/>
          </a:solidFill>
          <a:ln w="9525">
            <a:solidFill>
              <a:srgbClr val="8FA8A9"/>
            </a:solidFill>
            <a:round/>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ctr" eaLnBrk="1" hangingPunct="1"/>
            <a:r>
              <a:rPr lang="en-US" altLang="en-US" sz="1200" b="1">
                <a:solidFill>
                  <a:srgbClr val="003066"/>
                </a:solidFill>
              </a:rPr>
              <a:t>Case</a:t>
            </a:r>
            <a:br>
              <a:rPr lang="en-US" altLang="en-US" sz="1200" b="1">
                <a:solidFill>
                  <a:srgbClr val="003066"/>
                </a:solidFill>
              </a:rPr>
            </a:br>
            <a:r>
              <a:rPr lang="en-US" altLang="en-US" sz="1200">
                <a:solidFill>
                  <a:srgbClr val="003066"/>
                </a:solidFill>
              </a:rPr>
              <a:t>Management</a:t>
            </a:r>
          </a:p>
        </p:txBody>
      </p:sp>
      <p:sp>
        <p:nvSpPr>
          <p:cNvPr id="121868" name="Oval 14">
            <a:extLst>
              <a:ext uri="{FF2B5EF4-FFF2-40B4-BE49-F238E27FC236}">
                <a16:creationId xmlns:a16="http://schemas.microsoft.com/office/drawing/2014/main" id="{425136A1-0FD6-44D1-A2AE-550973E419C8}"/>
              </a:ext>
            </a:extLst>
          </p:cNvPr>
          <p:cNvSpPr>
            <a:spLocks noChangeArrowheads="1"/>
          </p:cNvSpPr>
          <p:nvPr/>
        </p:nvSpPr>
        <p:spPr bwMode="auto">
          <a:xfrm>
            <a:off x="8293100" y="2838450"/>
            <a:ext cx="990600" cy="685800"/>
          </a:xfrm>
          <a:prstGeom prst="ellipse">
            <a:avLst/>
          </a:prstGeom>
          <a:solidFill>
            <a:srgbClr val="FF9900"/>
          </a:solidFill>
          <a:ln w="9525">
            <a:solidFill>
              <a:srgbClr val="8FA8A9"/>
            </a:solidFill>
            <a:round/>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ctr" eaLnBrk="1" hangingPunct="1"/>
            <a:r>
              <a:rPr lang="en-US" altLang="en-US" sz="1200" b="1">
                <a:solidFill>
                  <a:srgbClr val="003066"/>
                </a:solidFill>
              </a:rPr>
              <a:t>Disease</a:t>
            </a:r>
            <a:br>
              <a:rPr lang="en-US" altLang="en-US" sz="1200" b="1">
                <a:solidFill>
                  <a:srgbClr val="003066"/>
                </a:solidFill>
              </a:rPr>
            </a:br>
            <a:r>
              <a:rPr lang="en-US" altLang="en-US" sz="1200">
                <a:solidFill>
                  <a:srgbClr val="003066"/>
                </a:solidFill>
              </a:rPr>
              <a:t>Management</a:t>
            </a:r>
          </a:p>
        </p:txBody>
      </p:sp>
      <p:sp>
        <p:nvSpPr>
          <p:cNvPr id="121869" name="Rectangle 15">
            <a:extLst>
              <a:ext uri="{FF2B5EF4-FFF2-40B4-BE49-F238E27FC236}">
                <a16:creationId xmlns:a16="http://schemas.microsoft.com/office/drawing/2014/main" id="{42A1447B-64AC-4B1F-A276-DA914E17D980}"/>
              </a:ext>
            </a:extLst>
          </p:cNvPr>
          <p:cNvSpPr>
            <a:spLocks noGrp="1" noChangeArrowheads="1"/>
          </p:cNvSpPr>
          <p:nvPr>
            <p:ph type="title"/>
          </p:nvPr>
        </p:nvSpPr>
        <p:spPr>
          <a:xfrm>
            <a:off x="2362200" y="4038600"/>
            <a:ext cx="7315200" cy="457200"/>
          </a:xfrm>
          <a:solidFill>
            <a:srgbClr val="003066"/>
          </a:solidFill>
          <a:ln>
            <a:solidFill>
              <a:srgbClr val="8FA8A0"/>
            </a:solidFill>
            <a:miter lim="800000"/>
            <a:headEnd/>
            <a:tailEnd/>
          </a:ln>
        </p:spPr>
        <p:txBody>
          <a:bodyPr/>
          <a:lstStyle/>
          <a:p>
            <a:pPr algn="ctr" rtl="1"/>
            <a:r>
              <a:rPr lang="en-US" altLang="en-US" sz="2400">
                <a:solidFill>
                  <a:srgbClr val="8FA8A0"/>
                </a:solidFill>
                <a:cs typeface="Arial" panose="020B0604020202020204" pitchFamily="34" charset="0"/>
              </a:rPr>
              <a:t>Turning Data        into Knowledge     into Action</a:t>
            </a:r>
          </a:p>
        </p:txBody>
      </p:sp>
      <p:sp>
        <p:nvSpPr>
          <p:cNvPr id="17" name="TextBox 16">
            <a:extLst>
              <a:ext uri="{FF2B5EF4-FFF2-40B4-BE49-F238E27FC236}">
                <a16:creationId xmlns:a16="http://schemas.microsoft.com/office/drawing/2014/main" id="{9D05295A-8F7F-48C6-95E9-99E0C4108F33}"/>
              </a:ext>
            </a:extLst>
          </p:cNvPr>
          <p:cNvSpPr txBox="1"/>
          <p:nvPr/>
        </p:nvSpPr>
        <p:spPr>
          <a:xfrm>
            <a:off x="5722938" y="4953000"/>
            <a:ext cx="3954462" cy="1806905"/>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pPr marL="177800" indent="-177800" eaLnBrk="1" fontAlgn="auto" hangingPunct="1">
              <a:lnSpc>
                <a:spcPct val="160000"/>
              </a:lnSpc>
              <a:spcBef>
                <a:spcPts val="0"/>
              </a:spcBef>
              <a:spcAft>
                <a:spcPts val="0"/>
              </a:spcAft>
              <a:buSzPct val="150000"/>
              <a:buFont typeface="Arial" pitchFamily="34" charset="0"/>
              <a:buChar char="•"/>
              <a:defRPr/>
            </a:pPr>
            <a:r>
              <a:rPr lang="en-US" b="1" dirty="0">
                <a:solidFill>
                  <a:schemeClr val="tx2"/>
                </a:solidFill>
              </a:rPr>
              <a:t>Understand Risk</a:t>
            </a:r>
          </a:p>
          <a:p>
            <a:pPr marL="177800" indent="-177800" eaLnBrk="1" fontAlgn="auto" hangingPunct="1">
              <a:lnSpc>
                <a:spcPct val="160000"/>
              </a:lnSpc>
              <a:spcBef>
                <a:spcPts val="0"/>
              </a:spcBef>
              <a:spcAft>
                <a:spcPts val="0"/>
              </a:spcAft>
              <a:buSzPct val="150000"/>
              <a:buFontTx/>
              <a:buChar char="•"/>
              <a:defRPr/>
            </a:pPr>
            <a:r>
              <a:rPr lang="en-US" b="1" dirty="0">
                <a:solidFill>
                  <a:schemeClr val="tx2"/>
                </a:solidFill>
              </a:rPr>
              <a:t>Pinpoint Cost Control Opportunities</a:t>
            </a:r>
          </a:p>
          <a:p>
            <a:pPr marL="177800" indent="-177800" eaLnBrk="1" fontAlgn="auto" hangingPunct="1">
              <a:lnSpc>
                <a:spcPct val="160000"/>
              </a:lnSpc>
              <a:spcBef>
                <a:spcPts val="0"/>
              </a:spcBef>
              <a:spcAft>
                <a:spcPts val="0"/>
              </a:spcAft>
              <a:buSzPct val="150000"/>
              <a:buFontTx/>
              <a:buChar char="•"/>
              <a:defRPr/>
            </a:pPr>
            <a:r>
              <a:rPr lang="en-US" b="1" dirty="0">
                <a:solidFill>
                  <a:schemeClr val="tx2"/>
                </a:solidFill>
              </a:rPr>
              <a:t>Increase Quality of Care</a:t>
            </a:r>
            <a:endParaRPr lang="en-US" dirty="0"/>
          </a:p>
        </p:txBody>
      </p:sp>
      <p:sp>
        <p:nvSpPr>
          <p:cNvPr id="121871" name="TextBox 17">
            <a:extLst>
              <a:ext uri="{FF2B5EF4-FFF2-40B4-BE49-F238E27FC236}">
                <a16:creationId xmlns:a16="http://schemas.microsoft.com/office/drawing/2014/main" id="{1A88B50D-EF01-4946-97FA-FF79E4E866B4}"/>
              </a:ext>
            </a:extLst>
          </p:cNvPr>
          <p:cNvSpPr txBox="1">
            <a:spLocks noChangeArrowheads="1"/>
          </p:cNvSpPr>
          <p:nvPr/>
        </p:nvSpPr>
        <p:spPr bwMode="auto">
          <a:xfrm>
            <a:off x="1828800" y="454025"/>
            <a:ext cx="8267700"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r>
              <a:rPr lang="en-US" altLang="en-US" sz="3000" b="1">
                <a:solidFill>
                  <a:schemeClr val="accent1"/>
                </a:solidFill>
              </a:rPr>
              <a:t>Medical Intelligence Key Features &amp; Functions</a:t>
            </a:r>
          </a:p>
        </p:txBody>
      </p:sp>
      <p:sp>
        <p:nvSpPr>
          <p:cNvPr id="21" name="Rectangle 20">
            <a:extLst>
              <a:ext uri="{FF2B5EF4-FFF2-40B4-BE49-F238E27FC236}">
                <a16:creationId xmlns:a16="http://schemas.microsoft.com/office/drawing/2014/main" id="{ED0465B1-8A11-4FDE-ADD9-6D3FB2ED39FD}"/>
              </a:ext>
            </a:extLst>
          </p:cNvPr>
          <p:cNvSpPr/>
          <p:nvPr/>
        </p:nvSpPr>
        <p:spPr>
          <a:xfrm>
            <a:off x="2590801" y="5181600"/>
            <a:ext cx="2971801" cy="400110"/>
          </a:xfrm>
          <a:prstGeom prst="rect">
            <a:avLst/>
          </a:prstGeom>
          <a:noFill/>
        </p:spPr>
        <p:txBody>
          <a:bodyPr wrap="square">
            <a:spAutoFit/>
          </a:bodyPr>
          <a:lstStyle/>
          <a:p>
            <a:pPr algn="ctr" eaLnBrk="1" fontAlgn="auto" hangingPunct="1">
              <a:spcBef>
                <a:spcPts val="0"/>
              </a:spcBef>
              <a:spcAft>
                <a:spcPts val="0"/>
              </a:spcAft>
              <a:defRPr/>
            </a:pPr>
            <a:r>
              <a:rPr lang="en-US" sz="2000" b="1" cap="all" dirty="0">
                <a:ln w="9000" cmpd="sng">
                  <a:solidFill>
                    <a:schemeClr val="accent4">
                      <a:shade val="50000"/>
                      <a:satMod val="120000"/>
                    </a:schemeClr>
                  </a:solidFill>
                  <a:prstDash val="solid"/>
                </a:ln>
                <a:solidFill>
                  <a:schemeClr val="accent6"/>
                </a:solidFill>
                <a:effectLst>
                  <a:reflection blurRad="12700" stA="28000" endPos="45000" dist="1000" dir="5400000" sy="-100000" algn="bl" rotWithShape="0"/>
                </a:effectLst>
                <a:latin typeface="+mn-lt"/>
              </a:rPr>
              <a:t>Results:</a:t>
            </a:r>
          </a:p>
        </p:txBody>
      </p:sp>
      <p:sp>
        <p:nvSpPr>
          <p:cNvPr id="23" name="Striped Right Arrow 22">
            <a:extLst>
              <a:ext uri="{FF2B5EF4-FFF2-40B4-BE49-F238E27FC236}">
                <a16:creationId xmlns:a16="http://schemas.microsoft.com/office/drawing/2014/main" id="{491C41CE-D8AE-460A-9B29-F0C1B75BABF8}"/>
              </a:ext>
            </a:extLst>
          </p:cNvPr>
          <p:cNvSpPr/>
          <p:nvPr/>
        </p:nvSpPr>
        <p:spPr>
          <a:xfrm>
            <a:off x="3048000" y="5486400"/>
            <a:ext cx="2438400" cy="457200"/>
          </a:xfrm>
          <a:prstGeom prst="stripedRightArrow">
            <a:avLst/>
          </a:prstGeom>
        </p:spPr>
        <p:style>
          <a:lnRef idx="1">
            <a:schemeClr val="accent6"/>
          </a:lnRef>
          <a:fillRef idx="2">
            <a:schemeClr val="accent6"/>
          </a:fillRef>
          <a:effectRef idx="1">
            <a:schemeClr val="accent6"/>
          </a:effectRef>
          <a:fontRef idx="minor">
            <a:schemeClr val="dk1"/>
          </a:fontRef>
        </p:style>
        <p:txBody>
          <a:bodyPr anchor="ctr"/>
          <a:lstStyle/>
          <a:p>
            <a:pPr algn="ctr" eaLnBrk="1" fontAlgn="auto" hangingPunct="1">
              <a:spcBef>
                <a:spcPts val="0"/>
              </a:spcBef>
              <a:spcAft>
                <a:spcPts val="0"/>
              </a:spcAft>
              <a:defRPr/>
            </a:pPr>
            <a:endParaRPr lang="en-US" dirty="0"/>
          </a:p>
        </p:txBody>
      </p:sp>
      <p:sp>
        <p:nvSpPr>
          <p:cNvPr id="20" name="Rectangle 19">
            <a:extLst>
              <a:ext uri="{FF2B5EF4-FFF2-40B4-BE49-F238E27FC236}">
                <a16:creationId xmlns:a16="http://schemas.microsoft.com/office/drawing/2014/main" id="{A9C6E932-59D0-45FE-A10A-B5467B9BC000}"/>
              </a:ext>
            </a:extLst>
          </p:cNvPr>
          <p:cNvSpPr/>
          <p:nvPr/>
        </p:nvSpPr>
        <p:spPr>
          <a:xfrm>
            <a:off x="4724400" y="2362200"/>
            <a:ext cx="513282" cy="400110"/>
          </a:xfrm>
          <a:prstGeom prst="rect">
            <a:avLst/>
          </a:prstGeom>
          <a:noFill/>
        </p:spPr>
        <p:txBody>
          <a:bodyPr wrap="square">
            <a:spAutoFit/>
          </a:bodyPr>
          <a:lstStyle/>
          <a:p>
            <a:pPr algn="ctr" eaLnBrk="1" fontAlgn="auto" hangingPunct="1">
              <a:spcBef>
                <a:spcPts val="0"/>
              </a:spcBef>
              <a:spcAft>
                <a:spcPts val="0"/>
              </a:spcAft>
              <a:defRPr/>
            </a:pPr>
            <a:r>
              <a:rPr lang="en-US" sz="20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mn-lt"/>
              </a:rPr>
              <a:t>D2</a:t>
            </a:r>
          </a:p>
        </p:txBody>
      </p:sp>
      <p:sp>
        <p:nvSpPr>
          <p:cNvPr id="19" name="Rectangle 18">
            <a:extLst>
              <a:ext uri="{FF2B5EF4-FFF2-40B4-BE49-F238E27FC236}">
                <a16:creationId xmlns:a16="http://schemas.microsoft.com/office/drawing/2014/main" id="{9D870A3B-8454-4010-9966-04EDDA404F7D}"/>
              </a:ext>
            </a:extLst>
          </p:cNvPr>
          <p:cNvSpPr/>
          <p:nvPr/>
        </p:nvSpPr>
        <p:spPr>
          <a:xfrm rot="19820794">
            <a:off x="2247900" y="2374900"/>
            <a:ext cx="914400" cy="7810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dirty="0"/>
              <a:t>HRA Data</a:t>
            </a:r>
          </a:p>
        </p:txBody>
      </p:sp>
    </p:spTree>
    <p:extLst>
      <p:ext uri="{BB962C8B-B14F-4D97-AF65-F5344CB8AC3E}">
        <p14:creationId xmlns:p14="http://schemas.microsoft.com/office/powerpoint/2010/main" val="39455625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0-#ppt_w/2"/>
                                          </p:val>
                                        </p:tav>
                                        <p:tav tm="100000">
                                          <p:val>
                                            <p:strVal val="#ppt_x"/>
                                          </p:val>
                                        </p:tav>
                                      </p:tavLst>
                                    </p:anim>
                                    <p:anim calcmode="lin" valueType="num">
                                      <p:cBhvr additive="base">
                                        <p:cTn id="8" dur="50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Title 1">
            <a:extLst>
              <a:ext uri="{FF2B5EF4-FFF2-40B4-BE49-F238E27FC236}">
                <a16:creationId xmlns:a16="http://schemas.microsoft.com/office/drawing/2014/main" id="{AF9E95CF-7FF3-49E8-8F18-5F35AE92FAE7}"/>
              </a:ext>
            </a:extLst>
          </p:cNvPr>
          <p:cNvSpPr>
            <a:spLocks noGrp="1" noChangeArrowheads="1"/>
          </p:cNvSpPr>
          <p:nvPr>
            <p:ph type="title"/>
          </p:nvPr>
        </p:nvSpPr>
        <p:spPr/>
        <p:txBody>
          <a:bodyPr/>
          <a:lstStyle/>
          <a:p>
            <a:r>
              <a:rPr lang="en-US" altLang="en-US"/>
              <a:t>Why do clients buy Medical Intelligence?</a:t>
            </a:r>
          </a:p>
        </p:txBody>
      </p:sp>
      <p:sp>
        <p:nvSpPr>
          <p:cNvPr id="79875" name="Content Placeholder 2">
            <a:extLst>
              <a:ext uri="{FF2B5EF4-FFF2-40B4-BE49-F238E27FC236}">
                <a16:creationId xmlns:a16="http://schemas.microsoft.com/office/drawing/2014/main" id="{02EEE9C8-74BC-4394-B9AF-B9242F6225A0}"/>
              </a:ext>
            </a:extLst>
          </p:cNvPr>
          <p:cNvSpPr>
            <a:spLocks noGrp="1"/>
          </p:cNvSpPr>
          <p:nvPr>
            <p:ph idx="1"/>
          </p:nvPr>
        </p:nvSpPr>
        <p:spPr>
          <a:xfrm>
            <a:off x="2209800" y="1600200"/>
            <a:ext cx="8229600" cy="4800600"/>
          </a:xfrm>
        </p:spPr>
        <p:txBody>
          <a:bodyPr>
            <a:normAutofit fontScale="92500" lnSpcReduction="10000"/>
          </a:bodyPr>
          <a:lstStyle/>
          <a:p>
            <a:pPr fontAlgn="auto">
              <a:spcAft>
                <a:spcPts val="0"/>
              </a:spcAft>
              <a:defRPr/>
            </a:pPr>
            <a:r>
              <a:rPr lang="en-US" altLang="en-US" sz="2400"/>
              <a:t>To proactively identify opportunities to improve individual health and healthcare quality, and continue to positively impact health benefit and reduce costs across the managed population.</a:t>
            </a:r>
          </a:p>
          <a:p>
            <a:pPr fontAlgn="auto">
              <a:spcAft>
                <a:spcPts val="0"/>
              </a:spcAft>
              <a:defRPr/>
            </a:pPr>
            <a:r>
              <a:rPr lang="en-US" altLang="en-US" sz="2400">
                <a:solidFill>
                  <a:srgbClr val="0070C0"/>
                </a:solidFill>
                <a:cs typeface="Arial" panose="020B0604020202020204" pitchFamily="34" charset="0"/>
              </a:rPr>
              <a:t>To help identify the high-risk, potential high-cost members prior to beginning the outreach workflow.</a:t>
            </a:r>
          </a:p>
          <a:p>
            <a:pPr fontAlgn="auto">
              <a:spcAft>
                <a:spcPts val="0"/>
              </a:spcAft>
              <a:defRPr/>
            </a:pPr>
            <a:r>
              <a:rPr lang="en-US" altLang="en-US" sz="2400">
                <a:solidFill>
                  <a:srgbClr val="0070C0"/>
                </a:solidFill>
                <a:cs typeface="Arial" panose="020B0604020202020204" pitchFamily="34" charset="0"/>
              </a:rPr>
              <a:t>To identify, measure, manage and reduce financial and clinical risk – at the population </a:t>
            </a:r>
            <a:r>
              <a:rPr lang="en-US" altLang="en-US" sz="2400" u="sng">
                <a:solidFill>
                  <a:srgbClr val="0070C0"/>
                </a:solidFill>
                <a:cs typeface="Arial" panose="020B0604020202020204" pitchFamily="34" charset="0"/>
              </a:rPr>
              <a:t>and </a:t>
            </a:r>
            <a:r>
              <a:rPr lang="en-US" altLang="en-US" sz="2400">
                <a:solidFill>
                  <a:srgbClr val="0070C0"/>
                </a:solidFill>
                <a:cs typeface="Arial" panose="020B0604020202020204" pitchFamily="34" charset="0"/>
              </a:rPr>
              <a:t>individual level</a:t>
            </a:r>
          </a:p>
          <a:p>
            <a:pPr fontAlgn="auto">
              <a:spcAft>
                <a:spcPts val="0"/>
              </a:spcAft>
              <a:defRPr/>
            </a:pPr>
            <a:r>
              <a:rPr lang="en-US" altLang="en-US" sz="2400">
                <a:solidFill>
                  <a:srgbClr val="0070C0"/>
                </a:solidFill>
              </a:rPr>
              <a:t>To demonstrate service excellence and value to their clients </a:t>
            </a:r>
          </a:p>
          <a:p>
            <a:pPr fontAlgn="auto">
              <a:spcAft>
                <a:spcPts val="0"/>
              </a:spcAft>
              <a:defRPr/>
            </a:pPr>
            <a:r>
              <a:rPr lang="en-US" altLang="en-US" sz="2400"/>
              <a:t>To make need-based decisions about deploying medical management resources</a:t>
            </a:r>
          </a:p>
          <a:p>
            <a:pPr fontAlgn="auto">
              <a:spcAft>
                <a:spcPts val="0"/>
              </a:spcAft>
              <a:defRPr/>
            </a:pPr>
            <a:r>
              <a:rPr lang="en-US" altLang="en-US" sz="2400"/>
              <a:t>To outsource data aggregation capabilities</a:t>
            </a:r>
          </a:p>
          <a:p>
            <a:pPr fontAlgn="auto">
              <a:spcAft>
                <a:spcPts val="0"/>
              </a:spcAft>
              <a:defRPr/>
            </a:pPr>
            <a:endParaRPr lang="en-US" altLang="en-US" sz="2400">
              <a:solidFill>
                <a:srgbClr val="0070C0"/>
              </a:solidFill>
            </a:endParaRPr>
          </a:p>
          <a:p>
            <a:pPr marL="646430" lvl="1" indent="-308610" fontAlgn="auto">
              <a:spcAft>
                <a:spcPts val="0"/>
              </a:spcAft>
              <a:buFont typeface="Arial" panose="020B0604020202020204" pitchFamily="34" charset="0"/>
              <a:buNone/>
              <a:defRPr/>
            </a:pPr>
            <a:endParaRPr lang="en-US" altLang="en-US" sz="2400"/>
          </a:p>
          <a:p>
            <a:pPr fontAlgn="auto">
              <a:spcAft>
                <a:spcPts val="0"/>
              </a:spcAft>
              <a:buFont typeface="Arial" panose="020B0604020202020204" pitchFamily="34" charset="0"/>
              <a:buNone/>
              <a:defRPr/>
            </a:pPr>
            <a:r>
              <a:rPr lang="en-US" altLang="en-US" sz="2800"/>
              <a:t> </a:t>
            </a:r>
          </a:p>
          <a:p>
            <a:pPr fontAlgn="auto">
              <a:spcAft>
                <a:spcPts val="0"/>
              </a:spcAft>
              <a:buFont typeface="Arial" panose="020B0604020202020204" pitchFamily="34" charset="0"/>
              <a:buNone/>
              <a:defRPr/>
            </a:pPr>
            <a:r>
              <a:rPr lang="en-US" altLang="en-US" sz="2800" b="1"/>
              <a:t> </a:t>
            </a:r>
            <a:endParaRPr lang="en-US" altLang="en-US" sz="2800"/>
          </a:p>
          <a:p>
            <a:pPr fontAlgn="auto">
              <a:spcAft>
                <a:spcPts val="0"/>
              </a:spcAft>
              <a:defRPr/>
            </a:pPr>
            <a:endParaRPr lang="en-US" altLang="en-US" sz="2400">
              <a:latin typeface="Verdana" panose="020B0604030504040204" pitchFamily="34" charset="0"/>
            </a:endParaRPr>
          </a:p>
        </p:txBody>
      </p:sp>
    </p:spTree>
    <p:extLst>
      <p:ext uri="{BB962C8B-B14F-4D97-AF65-F5344CB8AC3E}">
        <p14:creationId xmlns:p14="http://schemas.microsoft.com/office/powerpoint/2010/main" val="188476208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Title 1">
            <a:extLst>
              <a:ext uri="{FF2B5EF4-FFF2-40B4-BE49-F238E27FC236}">
                <a16:creationId xmlns:a16="http://schemas.microsoft.com/office/drawing/2014/main" id="{69D95892-2E30-420C-B3BB-5A658A8B9935}"/>
              </a:ext>
            </a:extLst>
          </p:cNvPr>
          <p:cNvSpPr>
            <a:spLocks noGrp="1" noChangeArrowheads="1"/>
          </p:cNvSpPr>
          <p:nvPr>
            <p:ph type="title"/>
          </p:nvPr>
        </p:nvSpPr>
        <p:spPr/>
        <p:txBody>
          <a:bodyPr/>
          <a:lstStyle/>
          <a:p>
            <a:r>
              <a:rPr lang="en-US" altLang="en-US"/>
              <a:t>How does Medical Intelligence deliver value?</a:t>
            </a:r>
          </a:p>
        </p:txBody>
      </p:sp>
      <p:sp>
        <p:nvSpPr>
          <p:cNvPr id="125955" name="Content Placeholder 2">
            <a:extLst>
              <a:ext uri="{FF2B5EF4-FFF2-40B4-BE49-F238E27FC236}">
                <a16:creationId xmlns:a16="http://schemas.microsoft.com/office/drawing/2014/main" id="{ABB4D4EA-B875-477E-B037-3588595BA74C}"/>
              </a:ext>
            </a:extLst>
          </p:cNvPr>
          <p:cNvSpPr>
            <a:spLocks noGrp="1" noChangeArrowheads="1"/>
          </p:cNvSpPr>
          <p:nvPr>
            <p:ph idx="1"/>
          </p:nvPr>
        </p:nvSpPr>
        <p:spPr bwMode="auto"/>
        <p:txBody>
          <a:bodyPr wrap="square" numCol="1" anchorCtr="0" compatLnSpc="1">
            <a:prstTxWarp prst="textNoShape">
              <a:avLst/>
            </a:prstTxWarp>
          </a:bodyPr>
          <a:lstStyle/>
          <a:p>
            <a:r>
              <a:rPr lang="en-US" altLang="en-US" sz="2000"/>
              <a:t>By feeding care managers only those patients that fit a pre-determined profile (consistent with a cost containment and improvement in care strategy).</a:t>
            </a:r>
          </a:p>
          <a:p>
            <a:r>
              <a:rPr lang="en-US" altLang="en-US" sz="2000"/>
              <a:t>By prioritizing members by risk, so that care managers focus resources first on those where they can have the greatest impact on health status.  </a:t>
            </a:r>
          </a:p>
          <a:p>
            <a:r>
              <a:rPr lang="en-US" altLang="en-US" sz="2000"/>
              <a:t>By helping to intervening on potential high-cost patients today will contain client costs tomorrow.</a:t>
            </a:r>
          </a:p>
          <a:p>
            <a:r>
              <a:rPr lang="en-US" altLang="en-US" sz="2000"/>
              <a:t>By producing clinical and financial scorecards for each member for use by providers and members.</a:t>
            </a:r>
          </a:p>
          <a:p>
            <a:r>
              <a:rPr lang="en-US" altLang="en-US" sz="2000"/>
              <a:t>By providing custom letters for members and providers.</a:t>
            </a:r>
          </a:p>
          <a:p>
            <a:r>
              <a:rPr lang="en-US" altLang="en-US" sz="2000"/>
              <a:t>By profiling providers by clinical outcomes and guideline compliance.</a:t>
            </a:r>
          </a:p>
          <a:p>
            <a:r>
              <a:rPr lang="en-US" altLang="en-US" sz="2000"/>
              <a:t>By providing clients with easy  and reliable reporting</a:t>
            </a:r>
          </a:p>
          <a:p>
            <a:endParaRPr lang="en-US" altLang="en-US" sz="2400"/>
          </a:p>
        </p:txBody>
      </p:sp>
      <p:sp>
        <p:nvSpPr>
          <p:cNvPr id="125956" name="Slide Number Placeholder 4">
            <a:extLst>
              <a:ext uri="{FF2B5EF4-FFF2-40B4-BE49-F238E27FC236}">
                <a16:creationId xmlns:a16="http://schemas.microsoft.com/office/drawing/2014/main" id="{63CFE028-1830-4EE7-ADCC-42D7358EB0E8}"/>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fontAlgn="base">
              <a:spcBef>
                <a:spcPct val="0"/>
              </a:spcBef>
              <a:spcAft>
                <a:spcPct val="0"/>
              </a:spcAft>
            </a:pPr>
            <a:fld id="{BD465E7A-F544-469C-91A0-1DC2BE9B0144}" type="slidenum">
              <a:rPr lang="en-US" altLang="en-US" smtClean="0">
                <a:solidFill>
                  <a:srgbClr val="898989"/>
                </a:solidFill>
                <a:latin typeface="Calibri" panose="020F0502020204030204" pitchFamily="34" charset="0"/>
              </a:rPr>
              <a:pPr fontAlgn="base">
                <a:spcBef>
                  <a:spcPct val="0"/>
                </a:spcBef>
                <a:spcAft>
                  <a:spcPct val="0"/>
                </a:spcAft>
              </a:pPr>
              <a:t>56</a:t>
            </a:fld>
            <a:endParaRPr lang="en-US" altLang="en-US">
              <a:solidFill>
                <a:srgbClr val="898989"/>
              </a:solidFill>
              <a:latin typeface="Calibri" panose="020F0502020204030204" pitchFamily="34" charset="0"/>
            </a:endParaRPr>
          </a:p>
        </p:txBody>
      </p:sp>
    </p:spTree>
    <p:extLst>
      <p:ext uri="{BB962C8B-B14F-4D97-AF65-F5344CB8AC3E}">
        <p14:creationId xmlns:p14="http://schemas.microsoft.com/office/powerpoint/2010/main" val="234393805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Slide Number Placeholder 4">
            <a:extLst>
              <a:ext uri="{FF2B5EF4-FFF2-40B4-BE49-F238E27FC236}">
                <a16:creationId xmlns:a16="http://schemas.microsoft.com/office/drawing/2014/main" id="{0178D913-2F01-4FD9-A25B-446C75A3F64B}"/>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fontAlgn="base">
              <a:spcBef>
                <a:spcPct val="0"/>
              </a:spcBef>
              <a:spcAft>
                <a:spcPct val="0"/>
              </a:spcAft>
            </a:pPr>
            <a:fld id="{3C4150A3-5B59-4241-A9B4-3C529C8A5267}" type="slidenum">
              <a:rPr lang="en-US" altLang="en-US">
                <a:solidFill>
                  <a:srgbClr val="898989"/>
                </a:solidFill>
                <a:latin typeface="Calibri" panose="020F0502020204030204" pitchFamily="34" charset="0"/>
              </a:rPr>
              <a:pPr fontAlgn="base">
                <a:spcBef>
                  <a:spcPct val="0"/>
                </a:spcBef>
                <a:spcAft>
                  <a:spcPct val="0"/>
                </a:spcAft>
              </a:pPr>
              <a:t>57</a:t>
            </a:fld>
            <a:endParaRPr lang="en-US" altLang="en-US">
              <a:solidFill>
                <a:srgbClr val="898989"/>
              </a:solidFill>
              <a:latin typeface="Calibri" panose="020F0502020204030204" pitchFamily="34" charset="0"/>
            </a:endParaRPr>
          </a:p>
        </p:txBody>
      </p:sp>
      <p:sp>
        <p:nvSpPr>
          <p:cNvPr id="128003" name="Title 1">
            <a:extLst>
              <a:ext uri="{FF2B5EF4-FFF2-40B4-BE49-F238E27FC236}">
                <a16:creationId xmlns:a16="http://schemas.microsoft.com/office/drawing/2014/main" id="{7AC5DFAF-06B7-49B1-8505-3285588F8C10}"/>
              </a:ext>
            </a:extLst>
          </p:cNvPr>
          <p:cNvSpPr>
            <a:spLocks noGrp="1" noChangeArrowheads="1"/>
          </p:cNvSpPr>
          <p:nvPr>
            <p:ph type="title" idx="4294967295"/>
          </p:nvPr>
        </p:nvSpPr>
        <p:spPr>
          <a:xfrm>
            <a:off x="1981200" y="339726"/>
            <a:ext cx="8686800" cy="411163"/>
          </a:xfrm>
        </p:spPr>
        <p:txBody>
          <a:bodyPr/>
          <a:lstStyle/>
          <a:p>
            <a:r>
              <a:rPr lang="en-US" altLang="en-US"/>
              <a:t>Overview: Who Buys Medical Intelligence?</a:t>
            </a:r>
          </a:p>
        </p:txBody>
      </p:sp>
      <p:sp>
        <p:nvSpPr>
          <p:cNvPr id="3" name="Content Placeholder 2">
            <a:extLst>
              <a:ext uri="{FF2B5EF4-FFF2-40B4-BE49-F238E27FC236}">
                <a16:creationId xmlns:a16="http://schemas.microsoft.com/office/drawing/2014/main" id="{724D1755-DD25-4379-A7E7-5D4EB916620D}"/>
              </a:ext>
            </a:extLst>
          </p:cNvPr>
          <p:cNvSpPr>
            <a:spLocks noGrp="1"/>
          </p:cNvSpPr>
          <p:nvPr>
            <p:ph idx="4294967295"/>
          </p:nvPr>
        </p:nvSpPr>
        <p:spPr>
          <a:xfrm>
            <a:off x="1524000" y="4964113"/>
            <a:ext cx="8686800" cy="374650"/>
          </a:xfrm>
        </p:spPr>
        <p:txBody>
          <a:bodyPr>
            <a:normAutofit fontScale="32500" lnSpcReduction="20000"/>
          </a:bodyPr>
          <a:lstStyle/>
          <a:p>
            <a:pPr marL="457200" indent="-457200" fontAlgn="auto">
              <a:spcAft>
                <a:spcPts val="0"/>
              </a:spcAft>
              <a:buFont typeface="Arial" panose="020B0604020202020204" pitchFamily="34" charset="0"/>
              <a:buNone/>
              <a:defRPr/>
            </a:pPr>
            <a:endParaRPr lang="en-US" sz="2000" dirty="0"/>
          </a:p>
          <a:p>
            <a:pPr marL="457200" indent="-457200" algn="ctr" fontAlgn="auto">
              <a:spcAft>
                <a:spcPts val="0"/>
              </a:spcAft>
              <a:buFont typeface="Arial" panose="020B0604020202020204" pitchFamily="34" charset="0"/>
              <a:buNone/>
              <a:defRPr/>
            </a:pPr>
            <a:r>
              <a:rPr lang="en-US" b="1" dirty="0"/>
              <a:t>Buyer’s key goal</a:t>
            </a:r>
          </a:p>
          <a:p>
            <a:pPr marL="457200" indent="-457200" fontAlgn="auto">
              <a:spcAft>
                <a:spcPts val="0"/>
              </a:spcAft>
              <a:buFont typeface="Arial" panose="020B0604020202020204" pitchFamily="34" charset="0"/>
              <a:buNone/>
              <a:defRPr/>
            </a:pPr>
            <a:r>
              <a:rPr lang="en-US" b="1" dirty="0"/>
              <a:t>	Client is looking for an easy to use,  web based reporting tool to support the medical management outreach  activities of clinical staff in an effort to control costs and improve care delivery</a:t>
            </a:r>
          </a:p>
          <a:p>
            <a:pPr fontAlgn="auto">
              <a:spcAft>
                <a:spcPts val="0"/>
              </a:spcAft>
              <a:buFont typeface="Arial" panose="020B0604020202020204" pitchFamily="34" charset="0"/>
              <a:buNone/>
              <a:defRPr/>
            </a:pPr>
            <a:r>
              <a:rPr lang="en-US" b="1" dirty="0"/>
              <a:t>	</a:t>
            </a:r>
            <a:endParaRPr lang="en-US" sz="2400" b="1" dirty="0"/>
          </a:p>
          <a:p>
            <a:pPr marL="646430" lvl="1" indent="-308610" fontAlgn="auto">
              <a:spcAft>
                <a:spcPts val="0"/>
              </a:spcAft>
              <a:buFont typeface="Arial" panose="020B0604020202020204" pitchFamily="34" charset="0"/>
              <a:buNone/>
              <a:defRPr/>
            </a:pPr>
            <a:endParaRPr lang="en-US" sz="2400" dirty="0"/>
          </a:p>
          <a:p>
            <a:pPr fontAlgn="auto">
              <a:spcAft>
                <a:spcPts val="0"/>
              </a:spcAft>
              <a:buFont typeface="Arial" panose="020B0604020202020204" pitchFamily="34" charset="0"/>
              <a:buNone/>
              <a:defRPr/>
            </a:pPr>
            <a:endParaRPr lang="en-US" sz="2800" dirty="0"/>
          </a:p>
          <a:p>
            <a:pPr fontAlgn="auto">
              <a:spcAft>
                <a:spcPts val="0"/>
              </a:spcAft>
              <a:buFont typeface="Arial" panose="020B0604020202020204" pitchFamily="34" charset="0"/>
              <a:buNone/>
              <a:defRPr/>
            </a:pPr>
            <a:endParaRPr lang="en-US" sz="2800" dirty="0"/>
          </a:p>
          <a:p>
            <a:pPr fontAlgn="auto">
              <a:spcAft>
                <a:spcPts val="0"/>
              </a:spcAft>
              <a:buFont typeface="Arial" panose="020B0604020202020204" pitchFamily="34" charset="0"/>
              <a:buNone/>
              <a:defRPr/>
            </a:pPr>
            <a:endParaRPr lang="en-US" sz="2800" dirty="0"/>
          </a:p>
        </p:txBody>
      </p:sp>
      <p:graphicFrame>
        <p:nvGraphicFramePr>
          <p:cNvPr id="27" name="Table 26">
            <a:extLst>
              <a:ext uri="{FF2B5EF4-FFF2-40B4-BE49-F238E27FC236}">
                <a16:creationId xmlns:a16="http://schemas.microsoft.com/office/drawing/2014/main" id="{18822F18-A7CA-4DB1-B6F7-A09445C3FC05}"/>
              </a:ext>
            </a:extLst>
          </p:cNvPr>
          <p:cNvGraphicFramePr>
            <a:graphicFrameLocks noGrp="1"/>
          </p:cNvGraphicFramePr>
          <p:nvPr/>
        </p:nvGraphicFramePr>
        <p:xfrm>
          <a:off x="2057400" y="750889"/>
          <a:ext cx="8153400" cy="5853113"/>
        </p:xfrm>
        <a:graphic>
          <a:graphicData uri="http://schemas.openxmlformats.org/drawingml/2006/table">
            <a:tbl>
              <a:tblPr/>
              <a:tblGrid>
                <a:gridCol w="2895600">
                  <a:extLst>
                    <a:ext uri="{9D8B030D-6E8A-4147-A177-3AD203B41FA5}">
                      <a16:colId xmlns:a16="http://schemas.microsoft.com/office/drawing/2014/main" val="21446877"/>
                    </a:ext>
                  </a:extLst>
                </a:gridCol>
                <a:gridCol w="5257800">
                  <a:extLst>
                    <a:ext uri="{9D8B030D-6E8A-4147-A177-3AD203B41FA5}">
                      <a16:colId xmlns:a16="http://schemas.microsoft.com/office/drawing/2014/main" val="1487304293"/>
                    </a:ext>
                  </a:extLst>
                </a:gridCol>
              </a:tblGrid>
              <a:tr h="335272">
                <a:tc>
                  <a:txBody>
                    <a:bodyPr/>
                    <a:lstStyle>
                      <a:lvl1pPr defTabSz="685800">
                        <a:lnSpc>
                          <a:spcPct val="90000"/>
                        </a:lnSpc>
                        <a:spcBef>
                          <a:spcPts val="750"/>
                        </a:spcBef>
                        <a:buFont typeface="Arial" panose="020B0604020202020204" pitchFamily="34" charset="0"/>
                        <a:defRPr sz="1900">
                          <a:solidFill>
                            <a:schemeClr val="tx1"/>
                          </a:solidFill>
                          <a:latin typeface="Calibri" panose="020F0502020204030204" pitchFamily="34" charset="0"/>
                        </a:defRPr>
                      </a:lvl1pPr>
                      <a:lvl2pPr marL="742950" indent="-285750" defTabSz="685800">
                        <a:lnSpc>
                          <a:spcPct val="90000"/>
                        </a:lnSpc>
                        <a:spcBef>
                          <a:spcPts val="375"/>
                        </a:spcBef>
                        <a:buFont typeface="Arial" panose="020B0604020202020204" pitchFamily="34" charset="0"/>
                        <a:defRPr sz="1600">
                          <a:solidFill>
                            <a:schemeClr val="tx1"/>
                          </a:solidFill>
                          <a:latin typeface="Calibri" panose="020F0502020204030204" pitchFamily="34" charset="0"/>
                        </a:defRPr>
                      </a:lvl2pPr>
                      <a:lvl3pPr marL="1143000" indent="-228600" defTabSz="685800">
                        <a:lnSpc>
                          <a:spcPct val="90000"/>
                        </a:lnSpc>
                        <a:spcBef>
                          <a:spcPts val="375"/>
                        </a:spcBef>
                        <a:buFont typeface="Arial" panose="020B0604020202020204" pitchFamily="34" charset="0"/>
                        <a:defRPr sz="1300">
                          <a:solidFill>
                            <a:schemeClr val="tx1"/>
                          </a:solidFill>
                          <a:latin typeface="Calibri" panose="020F0502020204030204" pitchFamily="34" charset="0"/>
                        </a:defRPr>
                      </a:lvl3pPr>
                      <a:lvl4pPr marL="1600200" indent="-228600" defTabSz="685800">
                        <a:lnSpc>
                          <a:spcPct val="90000"/>
                        </a:lnSpc>
                        <a:spcBef>
                          <a:spcPts val="375"/>
                        </a:spcBef>
                        <a:buFont typeface="Arial" panose="020B0604020202020204" pitchFamily="34" charset="0"/>
                        <a:defRPr sz="1100">
                          <a:solidFill>
                            <a:schemeClr val="tx1"/>
                          </a:solidFill>
                          <a:latin typeface="Calibri" panose="020F0502020204030204" pitchFamily="34" charset="0"/>
                        </a:defRPr>
                      </a:lvl4pPr>
                      <a:lvl5pPr marL="2057400" indent="-228600" defTabSz="685800">
                        <a:lnSpc>
                          <a:spcPct val="90000"/>
                        </a:lnSpc>
                        <a:spcBef>
                          <a:spcPts val="375"/>
                        </a:spcBef>
                        <a:buFont typeface="Arial" panose="020B0604020202020204" pitchFamily="34" charset="0"/>
                        <a:defRPr sz="1100">
                          <a:solidFill>
                            <a:schemeClr val="tx1"/>
                          </a:solidFill>
                          <a:latin typeface="Calibri" panose="020F0502020204030204" pitchFamily="34" charset="0"/>
                        </a:defRPr>
                      </a:lvl5pPr>
                      <a:lvl6pPr marL="2514600" indent="-228600" defTabSz="685800" fontAlgn="base">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defRPr>
                      </a:lvl6pPr>
                      <a:lvl7pPr marL="2971800" indent="-228600" defTabSz="685800" fontAlgn="base">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defRPr>
                      </a:lvl7pPr>
                      <a:lvl8pPr marL="3429000" indent="-228600" defTabSz="685800" fontAlgn="base">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defRPr>
                      </a:lvl8pPr>
                      <a:lvl9pPr marL="3886200" indent="-228600" defTabSz="685800" fontAlgn="base">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defRPr>
                      </a:lvl9pPr>
                    </a:lstStyle>
                    <a:p>
                      <a:pPr marL="0" marR="0" lvl="0" indent="0" algn="l" defTabSz="685800" rtl="0" eaLnBrk="1" fontAlgn="base" latinLnBrk="0" hangingPunct="1">
                        <a:lnSpc>
                          <a:spcPct val="100000"/>
                        </a:lnSpc>
                        <a:spcBef>
                          <a:spcPct val="0"/>
                        </a:spcBef>
                        <a:spcAft>
                          <a:spcPct val="0"/>
                        </a:spcAft>
                        <a:buClrTx/>
                        <a:buSzTx/>
                        <a:buFontTx/>
                        <a:buNone/>
                        <a:tabLst/>
                      </a:pPr>
                      <a:r>
                        <a:rPr kumimoji="0" lang="en-US" altLang="en-US" sz="1600" b="1" i="0" u="none" strike="noStrike" cap="none" normalizeH="0" baseline="0">
                          <a:ln>
                            <a:noFill/>
                          </a:ln>
                          <a:solidFill>
                            <a:srgbClr val="FFFFFF"/>
                          </a:solidFill>
                          <a:effectLst/>
                          <a:latin typeface="Calibri" panose="020F0502020204030204" pitchFamily="34" charset="0"/>
                        </a:rPr>
                        <a:t>Segment</a:t>
                      </a:r>
                    </a:p>
                  </a:txBody>
                  <a:tcPr marT="45715" marB="4571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defTabSz="685800">
                        <a:lnSpc>
                          <a:spcPct val="90000"/>
                        </a:lnSpc>
                        <a:spcBef>
                          <a:spcPts val="750"/>
                        </a:spcBef>
                        <a:buFont typeface="Arial" panose="020B0604020202020204" pitchFamily="34" charset="0"/>
                        <a:defRPr sz="1900">
                          <a:solidFill>
                            <a:schemeClr val="tx1"/>
                          </a:solidFill>
                          <a:latin typeface="Calibri" panose="020F0502020204030204" pitchFamily="34" charset="0"/>
                        </a:defRPr>
                      </a:lvl1pPr>
                      <a:lvl2pPr marL="742950" indent="-285750" defTabSz="685800">
                        <a:lnSpc>
                          <a:spcPct val="90000"/>
                        </a:lnSpc>
                        <a:spcBef>
                          <a:spcPts val="375"/>
                        </a:spcBef>
                        <a:buFont typeface="Arial" panose="020B0604020202020204" pitchFamily="34" charset="0"/>
                        <a:defRPr sz="1600">
                          <a:solidFill>
                            <a:schemeClr val="tx1"/>
                          </a:solidFill>
                          <a:latin typeface="Calibri" panose="020F0502020204030204" pitchFamily="34" charset="0"/>
                        </a:defRPr>
                      </a:lvl2pPr>
                      <a:lvl3pPr marL="1143000" indent="-228600" defTabSz="685800">
                        <a:lnSpc>
                          <a:spcPct val="90000"/>
                        </a:lnSpc>
                        <a:spcBef>
                          <a:spcPts val="375"/>
                        </a:spcBef>
                        <a:buFont typeface="Arial" panose="020B0604020202020204" pitchFamily="34" charset="0"/>
                        <a:defRPr sz="1300">
                          <a:solidFill>
                            <a:schemeClr val="tx1"/>
                          </a:solidFill>
                          <a:latin typeface="Calibri" panose="020F0502020204030204" pitchFamily="34" charset="0"/>
                        </a:defRPr>
                      </a:lvl3pPr>
                      <a:lvl4pPr marL="1600200" indent="-228600" defTabSz="685800">
                        <a:lnSpc>
                          <a:spcPct val="90000"/>
                        </a:lnSpc>
                        <a:spcBef>
                          <a:spcPts val="375"/>
                        </a:spcBef>
                        <a:buFont typeface="Arial" panose="020B0604020202020204" pitchFamily="34" charset="0"/>
                        <a:defRPr sz="1100">
                          <a:solidFill>
                            <a:schemeClr val="tx1"/>
                          </a:solidFill>
                          <a:latin typeface="Calibri" panose="020F0502020204030204" pitchFamily="34" charset="0"/>
                        </a:defRPr>
                      </a:lvl4pPr>
                      <a:lvl5pPr marL="2057400" indent="-228600" defTabSz="685800">
                        <a:lnSpc>
                          <a:spcPct val="90000"/>
                        </a:lnSpc>
                        <a:spcBef>
                          <a:spcPts val="375"/>
                        </a:spcBef>
                        <a:buFont typeface="Arial" panose="020B0604020202020204" pitchFamily="34" charset="0"/>
                        <a:defRPr sz="1100">
                          <a:solidFill>
                            <a:schemeClr val="tx1"/>
                          </a:solidFill>
                          <a:latin typeface="Calibri" panose="020F0502020204030204" pitchFamily="34" charset="0"/>
                        </a:defRPr>
                      </a:lvl5pPr>
                      <a:lvl6pPr marL="2514600" indent="-228600" defTabSz="685800" fontAlgn="base">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defRPr>
                      </a:lvl6pPr>
                      <a:lvl7pPr marL="2971800" indent="-228600" defTabSz="685800" fontAlgn="base">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defRPr>
                      </a:lvl7pPr>
                      <a:lvl8pPr marL="3429000" indent="-228600" defTabSz="685800" fontAlgn="base">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defRPr>
                      </a:lvl8pPr>
                      <a:lvl9pPr marL="3886200" indent="-228600" defTabSz="685800" fontAlgn="base">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defRPr>
                      </a:lvl9pPr>
                    </a:lstStyle>
                    <a:p>
                      <a:pPr marL="0" marR="0" lvl="0" indent="0" algn="l" defTabSz="685800" rtl="0" eaLnBrk="1" fontAlgn="base" latinLnBrk="0" hangingPunct="1">
                        <a:lnSpc>
                          <a:spcPct val="100000"/>
                        </a:lnSpc>
                        <a:spcBef>
                          <a:spcPct val="0"/>
                        </a:spcBef>
                        <a:spcAft>
                          <a:spcPct val="0"/>
                        </a:spcAft>
                        <a:buClrTx/>
                        <a:buSzTx/>
                        <a:buFontTx/>
                        <a:buNone/>
                        <a:tabLst/>
                      </a:pPr>
                      <a:r>
                        <a:rPr kumimoji="0" lang="en-US" altLang="en-US" sz="1600" b="1" i="0" u="none" strike="noStrike" cap="none" normalizeH="0" baseline="0">
                          <a:ln>
                            <a:noFill/>
                          </a:ln>
                          <a:solidFill>
                            <a:srgbClr val="FFFFFF"/>
                          </a:solidFill>
                          <a:effectLst/>
                          <a:latin typeface="Calibri" panose="020F0502020204030204" pitchFamily="34" charset="0"/>
                        </a:rPr>
                        <a:t>Primary Use/Goals</a:t>
                      </a:r>
                    </a:p>
                  </a:txBody>
                  <a:tcPr marT="45715" marB="4571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3422040765"/>
                  </a:ext>
                </a:extLst>
              </a:tr>
              <a:tr h="579441">
                <a:tc>
                  <a:txBody>
                    <a:bodyPr/>
                    <a:lstStyle>
                      <a:lvl1pPr marL="457200" indent="-457200" defTabSz="685800">
                        <a:lnSpc>
                          <a:spcPct val="90000"/>
                        </a:lnSpc>
                        <a:spcBef>
                          <a:spcPts val="750"/>
                        </a:spcBef>
                        <a:buFont typeface="Arial" panose="020B0604020202020204" pitchFamily="34" charset="0"/>
                        <a:defRPr sz="1900">
                          <a:solidFill>
                            <a:schemeClr val="tx1"/>
                          </a:solidFill>
                          <a:latin typeface="Calibri" panose="020F0502020204030204" pitchFamily="34" charset="0"/>
                        </a:defRPr>
                      </a:lvl1pPr>
                      <a:lvl2pPr marL="742950" indent="-285750" defTabSz="685800">
                        <a:lnSpc>
                          <a:spcPct val="90000"/>
                        </a:lnSpc>
                        <a:spcBef>
                          <a:spcPts val="375"/>
                        </a:spcBef>
                        <a:buFont typeface="Arial" panose="020B0604020202020204" pitchFamily="34" charset="0"/>
                        <a:defRPr sz="1600">
                          <a:solidFill>
                            <a:schemeClr val="tx1"/>
                          </a:solidFill>
                          <a:latin typeface="Calibri" panose="020F0502020204030204" pitchFamily="34" charset="0"/>
                        </a:defRPr>
                      </a:lvl2pPr>
                      <a:lvl3pPr marL="1143000" indent="-228600" defTabSz="685800">
                        <a:lnSpc>
                          <a:spcPct val="90000"/>
                        </a:lnSpc>
                        <a:spcBef>
                          <a:spcPts val="375"/>
                        </a:spcBef>
                        <a:buFont typeface="Arial" panose="020B0604020202020204" pitchFamily="34" charset="0"/>
                        <a:defRPr sz="1300">
                          <a:solidFill>
                            <a:schemeClr val="tx1"/>
                          </a:solidFill>
                          <a:latin typeface="Calibri" panose="020F0502020204030204" pitchFamily="34" charset="0"/>
                        </a:defRPr>
                      </a:lvl3pPr>
                      <a:lvl4pPr marL="1600200" indent="-228600" defTabSz="685800">
                        <a:lnSpc>
                          <a:spcPct val="90000"/>
                        </a:lnSpc>
                        <a:spcBef>
                          <a:spcPts val="375"/>
                        </a:spcBef>
                        <a:buFont typeface="Arial" panose="020B0604020202020204" pitchFamily="34" charset="0"/>
                        <a:defRPr sz="1100">
                          <a:solidFill>
                            <a:schemeClr val="tx1"/>
                          </a:solidFill>
                          <a:latin typeface="Calibri" panose="020F0502020204030204" pitchFamily="34" charset="0"/>
                        </a:defRPr>
                      </a:lvl4pPr>
                      <a:lvl5pPr marL="2057400" indent="-228600" defTabSz="685800">
                        <a:lnSpc>
                          <a:spcPct val="90000"/>
                        </a:lnSpc>
                        <a:spcBef>
                          <a:spcPts val="375"/>
                        </a:spcBef>
                        <a:buFont typeface="Arial" panose="020B0604020202020204" pitchFamily="34" charset="0"/>
                        <a:defRPr sz="1100">
                          <a:solidFill>
                            <a:schemeClr val="tx1"/>
                          </a:solidFill>
                          <a:latin typeface="Calibri" panose="020F0502020204030204" pitchFamily="34" charset="0"/>
                        </a:defRPr>
                      </a:lvl5pPr>
                      <a:lvl6pPr marL="2514600" indent="-228600" defTabSz="685800" fontAlgn="base">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defRPr>
                      </a:lvl6pPr>
                      <a:lvl7pPr marL="2971800" indent="-228600" defTabSz="685800" fontAlgn="base">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defRPr>
                      </a:lvl7pPr>
                      <a:lvl8pPr marL="3429000" indent="-228600" defTabSz="685800" fontAlgn="base">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defRPr>
                      </a:lvl8pPr>
                      <a:lvl9pPr marL="3886200" indent="-228600" defTabSz="685800" fontAlgn="base">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defRPr>
                      </a:lvl9pPr>
                    </a:lstStyle>
                    <a:p>
                      <a:pPr marL="457200" marR="0" lvl="0" indent="-457200" algn="l" defTabSz="685800" rtl="0" eaLnBrk="1" fontAlgn="base" latinLnBrk="0" hangingPunct="1">
                        <a:lnSpc>
                          <a:spcPct val="100000"/>
                        </a:lnSpc>
                        <a:spcBef>
                          <a:spcPct val="0"/>
                        </a:spcBef>
                        <a:spcAft>
                          <a:spcPct val="0"/>
                        </a:spcAft>
                        <a:buClrTx/>
                        <a:buSzTx/>
                        <a:buFont typeface="+mj-lt"/>
                        <a:buNone/>
                        <a:tabLst/>
                      </a:pPr>
                      <a:r>
                        <a:rPr kumimoji="0" lang="en-US" altLang="en-US" sz="1600" b="0" i="0" u="none" strike="noStrike" cap="none" normalizeH="0" baseline="0">
                          <a:ln>
                            <a:noFill/>
                          </a:ln>
                          <a:solidFill>
                            <a:srgbClr val="000000"/>
                          </a:solidFill>
                          <a:effectLst/>
                          <a:latin typeface="Calibri" panose="020F0502020204030204" pitchFamily="34" charset="0"/>
                        </a:rPr>
                        <a:t>Brokers/Benefit Consultants </a:t>
                      </a:r>
                    </a:p>
                    <a:p>
                      <a:pPr marL="457200" marR="0" lvl="0" indent="-457200" algn="l" defTabSz="685800" rtl="0" eaLnBrk="1" fontAlgn="base" latinLnBrk="0" hangingPunct="1">
                        <a:lnSpc>
                          <a:spcPct val="100000"/>
                        </a:lnSpc>
                        <a:spcBef>
                          <a:spcPct val="0"/>
                        </a:spcBef>
                        <a:spcAft>
                          <a:spcPct val="0"/>
                        </a:spcAft>
                        <a:buClrTx/>
                        <a:buSzTx/>
                        <a:buFontTx/>
                        <a:buNone/>
                        <a:tabLst/>
                      </a:pPr>
                      <a:endParaRPr kumimoji="0" lang="en-US" altLang="en-US" sz="1600" b="0" i="0" u="none" strike="noStrike" cap="none" normalizeH="0" baseline="0">
                        <a:ln>
                          <a:noFill/>
                        </a:ln>
                        <a:solidFill>
                          <a:srgbClr val="000000"/>
                        </a:solidFill>
                        <a:effectLst/>
                        <a:latin typeface="Calibri" panose="020F0502020204030204" pitchFamily="34" charset="0"/>
                      </a:endParaRPr>
                    </a:p>
                  </a:txBody>
                  <a:tcPr marT="45715" marB="4571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2DEEF"/>
                    </a:solidFill>
                  </a:tcPr>
                </a:tc>
                <a:tc>
                  <a:txBody>
                    <a:bodyPr/>
                    <a:lstStyle>
                      <a:lvl1pPr>
                        <a:lnSpc>
                          <a:spcPct val="90000"/>
                        </a:lnSpc>
                        <a:spcBef>
                          <a:spcPts val="750"/>
                        </a:spcBef>
                        <a:buFont typeface="Arial" panose="020B0604020202020204" pitchFamily="34" charset="0"/>
                        <a:defRPr sz="1900">
                          <a:solidFill>
                            <a:schemeClr val="tx1"/>
                          </a:solidFill>
                          <a:latin typeface="Calibri" panose="020F0502020204030204" pitchFamily="34" charset="0"/>
                        </a:defRPr>
                      </a:lvl1pPr>
                      <a:lvl2pPr marL="742950" indent="-285750">
                        <a:lnSpc>
                          <a:spcPct val="90000"/>
                        </a:lnSpc>
                        <a:spcBef>
                          <a:spcPts val="375"/>
                        </a:spcBef>
                        <a:buFont typeface="Arial" panose="020B0604020202020204" pitchFamily="34" charset="0"/>
                        <a:defRPr sz="1600">
                          <a:solidFill>
                            <a:schemeClr val="tx1"/>
                          </a:solidFill>
                          <a:latin typeface="Calibri" panose="020F0502020204030204" pitchFamily="34" charset="0"/>
                        </a:defRPr>
                      </a:lvl2pPr>
                      <a:lvl3pPr marL="1143000" indent="-228600">
                        <a:lnSpc>
                          <a:spcPct val="90000"/>
                        </a:lnSpc>
                        <a:spcBef>
                          <a:spcPts val="375"/>
                        </a:spcBef>
                        <a:buFont typeface="Arial" panose="020B0604020202020204" pitchFamily="34" charset="0"/>
                        <a:defRPr sz="1300">
                          <a:solidFill>
                            <a:schemeClr val="tx1"/>
                          </a:solidFill>
                          <a:latin typeface="Calibri" panose="020F0502020204030204" pitchFamily="34" charset="0"/>
                        </a:defRPr>
                      </a:lvl3pPr>
                      <a:lvl4pPr marL="1600200" indent="-228600">
                        <a:lnSpc>
                          <a:spcPct val="90000"/>
                        </a:lnSpc>
                        <a:spcBef>
                          <a:spcPts val="375"/>
                        </a:spcBef>
                        <a:buFont typeface="Arial" panose="020B0604020202020204" pitchFamily="34" charset="0"/>
                        <a:defRPr sz="1100">
                          <a:solidFill>
                            <a:schemeClr val="tx1"/>
                          </a:solidFill>
                          <a:latin typeface="Calibri" panose="020F0502020204030204" pitchFamily="34" charset="0"/>
                        </a:defRPr>
                      </a:lvl4pPr>
                      <a:lvl5pPr marL="2057400" indent="-228600">
                        <a:lnSpc>
                          <a:spcPct val="90000"/>
                        </a:lnSpc>
                        <a:spcBef>
                          <a:spcPts val="375"/>
                        </a:spcBef>
                        <a:buFont typeface="Arial" panose="020B0604020202020204" pitchFamily="34" charset="0"/>
                        <a:defRPr sz="1100">
                          <a:solidFill>
                            <a:schemeClr val="tx1"/>
                          </a:solidFill>
                          <a:latin typeface="Calibri" panose="020F0502020204030204" pitchFamily="34" charset="0"/>
                        </a:defRPr>
                      </a:lvl5pPr>
                      <a:lvl6pPr marL="2514600" indent="-228600" fontAlgn="base">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defRPr>
                      </a:lvl6pPr>
                      <a:lvl7pPr marL="2971800" indent="-228600" fontAlgn="base">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defRPr>
                      </a:lvl7pPr>
                      <a:lvl8pPr marL="3429000" indent="-228600" fontAlgn="base">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defRPr>
                      </a:lvl8pPr>
                      <a:lvl9pPr marL="3886200" indent="-228600" fontAlgn="base">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Calibri" panose="020F0502020204030204" pitchFamily="34" charset="0"/>
                        </a:rPr>
                        <a:t>Reporting, Benefit design, financial risk identification</a:t>
                      </a:r>
                    </a:p>
                  </a:txBody>
                  <a:tcPr marT="45715" marB="4571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2DEEF"/>
                    </a:solidFill>
                  </a:tcPr>
                </a:tc>
                <a:extLst>
                  <a:ext uri="{0D108BD9-81ED-4DB2-BD59-A6C34878D82A}">
                    <a16:rowId xmlns:a16="http://schemas.microsoft.com/office/drawing/2014/main" val="2335837221"/>
                  </a:ext>
                </a:extLst>
              </a:tr>
              <a:tr h="579441">
                <a:tc>
                  <a:txBody>
                    <a:bodyPr/>
                    <a:lstStyle>
                      <a:lvl1pPr>
                        <a:lnSpc>
                          <a:spcPct val="90000"/>
                        </a:lnSpc>
                        <a:spcBef>
                          <a:spcPts val="750"/>
                        </a:spcBef>
                        <a:buFont typeface="Arial" panose="020B0604020202020204" pitchFamily="34" charset="0"/>
                        <a:defRPr sz="1900">
                          <a:solidFill>
                            <a:schemeClr val="tx1"/>
                          </a:solidFill>
                          <a:latin typeface="Calibri" panose="020F0502020204030204" pitchFamily="34" charset="0"/>
                        </a:defRPr>
                      </a:lvl1pPr>
                      <a:lvl2pPr marL="742950" indent="-285750">
                        <a:lnSpc>
                          <a:spcPct val="90000"/>
                        </a:lnSpc>
                        <a:spcBef>
                          <a:spcPts val="375"/>
                        </a:spcBef>
                        <a:buFont typeface="Arial" panose="020B0604020202020204" pitchFamily="34" charset="0"/>
                        <a:defRPr sz="1600">
                          <a:solidFill>
                            <a:schemeClr val="tx1"/>
                          </a:solidFill>
                          <a:latin typeface="Calibri" panose="020F0502020204030204" pitchFamily="34" charset="0"/>
                        </a:defRPr>
                      </a:lvl2pPr>
                      <a:lvl3pPr marL="1143000" indent="-228600">
                        <a:lnSpc>
                          <a:spcPct val="90000"/>
                        </a:lnSpc>
                        <a:spcBef>
                          <a:spcPts val="375"/>
                        </a:spcBef>
                        <a:buFont typeface="Arial" panose="020B0604020202020204" pitchFamily="34" charset="0"/>
                        <a:defRPr sz="1300">
                          <a:solidFill>
                            <a:schemeClr val="tx1"/>
                          </a:solidFill>
                          <a:latin typeface="Calibri" panose="020F0502020204030204" pitchFamily="34" charset="0"/>
                        </a:defRPr>
                      </a:lvl3pPr>
                      <a:lvl4pPr marL="1600200" indent="-228600">
                        <a:lnSpc>
                          <a:spcPct val="90000"/>
                        </a:lnSpc>
                        <a:spcBef>
                          <a:spcPts val="375"/>
                        </a:spcBef>
                        <a:buFont typeface="Arial" panose="020B0604020202020204" pitchFamily="34" charset="0"/>
                        <a:defRPr sz="1100">
                          <a:solidFill>
                            <a:schemeClr val="tx1"/>
                          </a:solidFill>
                          <a:latin typeface="Calibri" panose="020F0502020204030204" pitchFamily="34" charset="0"/>
                        </a:defRPr>
                      </a:lvl4pPr>
                      <a:lvl5pPr marL="2057400" indent="-228600">
                        <a:lnSpc>
                          <a:spcPct val="90000"/>
                        </a:lnSpc>
                        <a:spcBef>
                          <a:spcPts val="375"/>
                        </a:spcBef>
                        <a:buFont typeface="Arial" panose="020B0604020202020204" pitchFamily="34" charset="0"/>
                        <a:defRPr sz="1100">
                          <a:solidFill>
                            <a:schemeClr val="tx1"/>
                          </a:solidFill>
                          <a:latin typeface="Calibri" panose="020F0502020204030204" pitchFamily="34" charset="0"/>
                        </a:defRPr>
                      </a:lvl5pPr>
                      <a:lvl6pPr marL="2514600" indent="-228600" fontAlgn="base">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defRPr>
                      </a:lvl6pPr>
                      <a:lvl7pPr marL="2971800" indent="-228600" fontAlgn="base">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defRPr>
                      </a:lvl7pPr>
                      <a:lvl8pPr marL="3429000" indent="-228600" fontAlgn="base">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defRPr>
                      </a:lvl8pPr>
                      <a:lvl9pPr marL="3886200" indent="-228600" fontAlgn="base">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Calibri" panose="020F0502020204030204" pitchFamily="34" charset="0"/>
                        </a:rPr>
                        <a:t>Third Party Admin (TPA) </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1600" b="0" i="0" u="none" strike="noStrike" cap="none" normalizeH="0" baseline="0">
                        <a:ln>
                          <a:noFill/>
                        </a:ln>
                        <a:solidFill>
                          <a:srgbClr val="000000"/>
                        </a:solidFill>
                        <a:effectLst/>
                        <a:latin typeface="Calibri" panose="020F0502020204030204" pitchFamily="34" charset="0"/>
                      </a:endParaRPr>
                    </a:p>
                  </a:txBody>
                  <a:tcPr marT="45715" marB="4571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AEFF7"/>
                    </a:solidFill>
                  </a:tcPr>
                </a:tc>
                <a:tc>
                  <a:txBody>
                    <a:bodyPr/>
                    <a:lstStyle>
                      <a:lvl1pPr defTabSz="685800">
                        <a:lnSpc>
                          <a:spcPct val="90000"/>
                        </a:lnSpc>
                        <a:spcBef>
                          <a:spcPts val="750"/>
                        </a:spcBef>
                        <a:buFont typeface="Arial" panose="020B0604020202020204" pitchFamily="34" charset="0"/>
                        <a:defRPr sz="1900">
                          <a:solidFill>
                            <a:schemeClr val="tx1"/>
                          </a:solidFill>
                          <a:latin typeface="Calibri" panose="020F0502020204030204" pitchFamily="34" charset="0"/>
                        </a:defRPr>
                      </a:lvl1pPr>
                      <a:lvl2pPr marL="742950" indent="-285750" defTabSz="685800">
                        <a:lnSpc>
                          <a:spcPct val="90000"/>
                        </a:lnSpc>
                        <a:spcBef>
                          <a:spcPts val="375"/>
                        </a:spcBef>
                        <a:buFont typeface="Arial" panose="020B0604020202020204" pitchFamily="34" charset="0"/>
                        <a:defRPr sz="1600">
                          <a:solidFill>
                            <a:schemeClr val="tx1"/>
                          </a:solidFill>
                          <a:latin typeface="Calibri" panose="020F0502020204030204" pitchFamily="34" charset="0"/>
                        </a:defRPr>
                      </a:lvl2pPr>
                      <a:lvl3pPr marL="1143000" indent="-228600" defTabSz="685800">
                        <a:lnSpc>
                          <a:spcPct val="90000"/>
                        </a:lnSpc>
                        <a:spcBef>
                          <a:spcPts val="375"/>
                        </a:spcBef>
                        <a:buFont typeface="Arial" panose="020B0604020202020204" pitchFamily="34" charset="0"/>
                        <a:defRPr sz="1300">
                          <a:solidFill>
                            <a:schemeClr val="tx1"/>
                          </a:solidFill>
                          <a:latin typeface="Calibri" panose="020F0502020204030204" pitchFamily="34" charset="0"/>
                        </a:defRPr>
                      </a:lvl3pPr>
                      <a:lvl4pPr marL="1600200" indent="-228600" defTabSz="685800">
                        <a:lnSpc>
                          <a:spcPct val="90000"/>
                        </a:lnSpc>
                        <a:spcBef>
                          <a:spcPts val="375"/>
                        </a:spcBef>
                        <a:buFont typeface="Arial" panose="020B0604020202020204" pitchFamily="34" charset="0"/>
                        <a:defRPr sz="1100">
                          <a:solidFill>
                            <a:schemeClr val="tx1"/>
                          </a:solidFill>
                          <a:latin typeface="Calibri" panose="020F0502020204030204" pitchFamily="34" charset="0"/>
                        </a:defRPr>
                      </a:lvl4pPr>
                      <a:lvl5pPr marL="2057400" indent="-228600" defTabSz="685800">
                        <a:lnSpc>
                          <a:spcPct val="90000"/>
                        </a:lnSpc>
                        <a:spcBef>
                          <a:spcPts val="375"/>
                        </a:spcBef>
                        <a:buFont typeface="Arial" panose="020B0604020202020204" pitchFamily="34" charset="0"/>
                        <a:defRPr sz="1100">
                          <a:solidFill>
                            <a:schemeClr val="tx1"/>
                          </a:solidFill>
                          <a:latin typeface="Calibri" panose="020F0502020204030204" pitchFamily="34" charset="0"/>
                        </a:defRPr>
                      </a:lvl5pPr>
                      <a:lvl6pPr marL="2514600" indent="-228600" defTabSz="685800" fontAlgn="base">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defRPr>
                      </a:lvl6pPr>
                      <a:lvl7pPr marL="2971800" indent="-228600" defTabSz="685800" fontAlgn="base">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defRPr>
                      </a:lvl7pPr>
                      <a:lvl8pPr marL="3429000" indent="-228600" defTabSz="685800" fontAlgn="base">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defRPr>
                      </a:lvl8pPr>
                      <a:lvl9pPr marL="3886200" indent="-228600" defTabSz="685800" fontAlgn="base">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defRPr>
                      </a:lvl9pPr>
                    </a:lstStyle>
                    <a:p>
                      <a:pPr marL="0" marR="0" lvl="0" indent="0" algn="l" defTabSz="6858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Calibri" panose="020F0502020204030204" pitchFamily="34" charset="0"/>
                        </a:rPr>
                        <a:t>Reporting, Care Management, Demonstrate Service excellence, cost control</a:t>
                      </a:r>
                    </a:p>
                  </a:txBody>
                  <a:tcPr marT="45715" marB="4571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AEFF7"/>
                    </a:solidFill>
                  </a:tcPr>
                </a:tc>
                <a:extLst>
                  <a:ext uri="{0D108BD9-81ED-4DB2-BD59-A6C34878D82A}">
                    <a16:rowId xmlns:a16="http://schemas.microsoft.com/office/drawing/2014/main" val="1261298123"/>
                  </a:ext>
                </a:extLst>
              </a:tr>
              <a:tr h="822954">
                <a:tc>
                  <a:txBody>
                    <a:bodyPr/>
                    <a:lstStyle>
                      <a:lvl1pPr>
                        <a:lnSpc>
                          <a:spcPct val="90000"/>
                        </a:lnSpc>
                        <a:spcBef>
                          <a:spcPts val="750"/>
                        </a:spcBef>
                        <a:buFont typeface="Arial" panose="020B0604020202020204" pitchFamily="34" charset="0"/>
                        <a:defRPr sz="1900">
                          <a:solidFill>
                            <a:schemeClr val="tx1"/>
                          </a:solidFill>
                          <a:latin typeface="Calibri" panose="020F0502020204030204" pitchFamily="34" charset="0"/>
                        </a:defRPr>
                      </a:lvl1pPr>
                      <a:lvl2pPr marL="742950" indent="-285750">
                        <a:lnSpc>
                          <a:spcPct val="90000"/>
                        </a:lnSpc>
                        <a:spcBef>
                          <a:spcPts val="375"/>
                        </a:spcBef>
                        <a:buFont typeface="Arial" panose="020B0604020202020204" pitchFamily="34" charset="0"/>
                        <a:defRPr sz="1600">
                          <a:solidFill>
                            <a:schemeClr val="tx1"/>
                          </a:solidFill>
                          <a:latin typeface="Calibri" panose="020F0502020204030204" pitchFamily="34" charset="0"/>
                        </a:defRPr>
                      </a:lvl2pPr>
                      <a:lvl3pPr marL="1143000" indent="-228600">
                        <a:lnSpc>
                          <a:spcPct val="90000"/>
                        </a:lnSpc>
                        <a:spcBef>
                          <a:spcPts val="375"/>
                        </a:spcBef>
                        <a:buFont typeface="Arial" panose="020B0604020202020204" pitchFamily="34" charset="0"/>
                        <a:defRPr sz="1300">
                          <a:solidFill>
                            <a:schemeClr val="tx1"/>
                          </a:solidFill>
                          <a:latin typeface="Calibri" panose="020F0502020204030204" pitchFamily="34" charset="0"/>
                        </a:defRPr>
                      </a:lvl3pPr>
                      <a:lvl4pPr marL="1600200" indent="-228600">
                        <a:lnSpc>
                          <a:spcPct val="90000"/>
                        </a:lnSpc>
                        <a:spcBef>
                          <a:spcPts val="375"/>
                        </a:spcBef>
                        <a:buFont typeface="Arial" panose="020B0604020202020204" pitchFamily="34" charset="0"/>
                        <a:defRPr sz="1100">
                          <a:solidFill>
                            <a:schemeClr val="tx1"/>
                          </a:solidFill>
                          <a:latin typeface="Calibri" panose="020F0502020204030204" pitchFamily="34" charset="0"/>
                        </a:defRPr>
                      </a:lvl4pPr>
                      <a:lvl5pPr marL="2057400" indent="-228600">
                        <a:lnSpc>
                          <a:spcPct val="90000"/>
                        </a:lnSpc>
                        <a:spcBef>
                          <a:spcPts val="375"/>
                        </a:spcBef>
                        <a:buFont typeface="Arial" panose="020B0604020202020204" pitchFamily="34" charset="0"/>
                        <a:defRPr sz="1100">
                          <a:solidFill>
                            <a:schemeClr val="tx1"/>
                          </a:solidFill>
                          <a:latin typeface="Calibri" panose="020F0502020204030204" pitchFamily="34" charset="0"/>
                        </a:defRPr>
                      </a:lvl5pPr>
                      <a:lvl6pPr marL="2514600" indent="-228600" fontAlgn="base">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defRPr>
                      </a:lvl6pPr>
                      <a:lvl7pPr marL="2971800" indent="-228600" fontAlgn="base">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defRPr>
                      </a:lvl7pPr>
                      <a:lvl8pPr marL="3429000" indent="-228600" fontAlgn="base">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defRPr>
                      </a:lvl8pPr>
                      <a:lvl9pPr marL="3886200" indent="-228600" fontAlgn="base">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Calibri" panose="020F0502020204030204" pitchFamily="34" charset="0"/>
                        </a:rPr>
                        <a:t>Re Insurers</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1600" b="0" i="0" u="none" strike="noStrike" cap="none" normalizeH="0" baseline="0">
                        <a:ln>
                          <a:noFill/>
                        </a:ln>
                        <a:solidFill>
                          <a:srgbClr val="000000"/>
                        </a:solidFill>
                        <a:effectLst/>
                        <a:latin typeface="Calibri" panose="020F0502020204030204" pitchFamily="34" charset="0"/>
                      </a:endParaRPr>
                    </a:p>
                  </a:txBody>
                  <a:tcPr marT="45715" marB="4571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2DEEF"/>
                    </a:solidFill>
                  </a:tcPr>
                </a:tc>
                <a:tc>
                  <a:txBody>
                    <a:bodyPr/>
                    <a:lstStyle>
                      <a:lvl1pPr>
                        <a:lnSpc>
                          <a:spcPct val="90000"/>
                        </a:lnSpc>
                        <a:spcBef>
                          <a:spcPts val="750"/>
                        </a:spcBef>
                        <a:buFont typeface="Arial" panose="020B0604020202020204" pitchFamily="34" charset="0"/>
                        <a:defRPr sz="1900">
                          <a:solidFill>
                            <a:schemeClr val="tx1"/>
                          </a:solidFill>
                          <a:latin typeface="Calibri" panose="020F0502020204030204" pitchFamily="34" charset="0"/>
                        </a:defRPr>
                      </a:lvl1pPr>
                      <a:lvl2pPr marL="742950" indent="-285750">
                        <a:lnSpc>
                          <a:spcPct val="90000"/>
                        </a:lnSpc>
                        <a:spcBef>
                          <a:spcPts val="375"/>
                        </a:spcBef>
                        <a:buFont typeface="Arial" panose="020B0604020202020204" pitchFamily="34" charset="0"/>
                        <a:defRPr sz="1600">
                          <a:solidFill>
                            <a:schemeClr val="tx1"/>
                          </a:solidFill>
                          <a:latin typeface="Calibri" panose="020F0502020204030204" pitchFamily="34" charset="0"/>
                        </a:defRPr>
                      </a:lvl2pPr>
                      <a:lvl3pPr marL="1143000" indent="-228600">
                        <a:lnSpc>
                          <a:spcPct val="90000"/>
                        </a:lnSpc>
                        <a:spcBef>
                          <a:spcPts val="375"/>
                        </a:spcBef>
                        <a:buFont typeface="Arial" panose="020B0604020202020204" pitchFamily="34" charset="0"/>
                        <a:defRPr sz="1300">
                          <a:solidFill>
                            <a:schemeClr val="tx1"/>
                          </a:solidFill>
                          <a:latin typeface="Calibri" panose="020F0502020204030204" pitchFamily="34" charset="0"/>
                        </a:defRPr>
                      </a:lvl3pPr>
                      <a:lvl4pPr marL="1600200" indent="-228600">
                        <a:lnSpc>
                          <a:spcPct val="90000"/>
                        </a:lnSpc>
                        <a:spcBef>
                          <a:spcPts val="375"/>
                        </a:spcBef>
                        <a:buFont typeface="Arial" panose="020B0604020202020204" pitchFamily="34" charset="0"/>
                        <a:defRPr sz="1100">
                          <a:solidFill>
                            <a:schemeClr val="tx1"/>
                          </a:solidFill>
                          <a:latin typeface="Calibri" panose="020F0502020204030204" pitchFamily="34" charset="0"/>
                        </a:defRPr>
                      </a:lvl4pPr>
                      <a:lvl5pPr marL="2057400" indent="-228600">
                        <a:lnSpc>
                          <a:spcPct val="90000"/>
                        </a:lnSpc>
                        <a:spcBef>
                          <a:spcPts val="375"/>
                        </a:spcBef>
                        <a:buFont typeface="Arial" panose="020B0604020202020204" pitchFamily="34" charset="0"/>
                        <a:defRPr sz="1100">
                          <a:solidFill>
                            <a:schemeClr val="tx1"/>
                          </a:solidFill>
                          <a:latin typeface="Calibri" panose="020F0502020204030204" pitchFamily="34" charset="0"/>
                        </a:defRPr>
                      </a:lvl5pPr>
                      <a:lvl6pPr marL="2514600" indent="-228600" fontAlgn="base">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defRPr>
                      </a:lvl6pPr>
                      <a:lvl7pPr marL="2971800" indent="-228600" fontAlgn="base">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defRPr>
                      </a:lvl7pPr>
                      <a:lvl8pPr marL="3429000" indent="-228600" fontAlgn="base">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defRPr>
                      </a:lvl8pPr>
                      <a:lvl9pPr marL="3886200" indent="-228600" fontAlgn="base">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Calibri" panose="020F0502020204030204" pitchFamily="34" charset="0"/>
                        </a:rPr>
                        <a:t>Reporting, financial risk identification, pass thru as value-add software for its Care Management clients</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1600" b="0" i="0" u="none" strike="noStrike" cap="none" normalizeH="0" baseline="0">
                        <a:ln>
                          <a:noFill/>
                        </a:ln>
                        <a:solidFill>
                          <a:srgbClr val="000000"/>
                        </a:solidFill>
                        <a:effectLst/>
                        <a:latin typeface="Calibri" panose="020F0502020204030204" pitchFamily="34" charset="0"/>
                      </a:endParaRPr>
                    </a:p>
                  </a:txBody>
                  <a:tcPr marT="45715" marB="4571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2DEEF"/>
                    </a:solidFill>
                  </a:tcPr>
                </a:tc>
                <a:extLst>
                  <a:ext uri="{0D108BD9-81ED-4DB2-BD59-A6C34878D82A}">
                    <a16:rowId xmlns:a16="http://schemas.microsoft.com/office/drawing/2014/main" val="3715387211"/>
                  </a:ext>
                </a:extLst>
              </a:tr>
              <a:tr h="822954">
                <a:tc>
                  <a:txBody>
                    <a:bodyPr/>
                    <a:lstStyle>
                      <a:lvl1pPr>
                        <a:lnSpc>
                          <a:spcPct val="90000"/>
                        </a:lnSpc>
                        <a:spcBef>
                          <a:spcPts val="750"/>
                        </a:spcBef>
                        <a:buFont typeface="Arial" panose="020B0604020202020204" pitchFamily="34" charset="0"/>
                        <a:defRPr sz="1900">
                          <a:solidFill>
                            <a:schemeClr val="tx1"/>
                          </a:solidFill>
                          <a:latin typeface="Calibri" panose="020F0502020204030204" pitchFamily="34" charset="0"/>
                        </a:defRPr>
                      </a:lvl1pPr>
                      <a:lvl2pPr marL="742950" indent="-285750">
                        <a:lnSpc>
                          <a:spcPct val="90000"/>
                        </a:lnSpc>
                        <a:spcBef>
                          <a:spcPts val="375"/>
                        </a:spcBef>
                        <a:buFont typeface="Arial" panose="020B0604020202020204" pitchFamily="34" charset="0"/>
                        <a:defRPr sz="1600">
                          <a:solidFill>
                            <a:schemeClr val="tx1"/>
                          </a:solidFill>
                          <a:latin typeface="Calibri" panose="020F0502020204030204" pitchFamily="34" charset="0"/>
                        </a:defRPr>
                      </a:lvl2pPr>
                      <a:lvl3pPr marL="1143000" indent="-228600">
                        <a:lnSpc>
                          <a:spcPct val="90000"/>
                        </a:lnSpc>
                        <a:spcBef>
                          <a:spcPts val="375"/>
                        </a:spcBef>
                        <a:buFont typeface="Arial" panose="020B0604020202020204" pitchFamily="34" charset="0"/>
                        <a:defRPr sz="1300">
                          <a:solidFill>
                            <a:schemeClr val="tx1"/>
                          </a:solidFill>
                          <a:latin typeface="Calibri" panose="020F0502020204030204" pitchFamily="34" charset="0"/>
                        </a:defRPr>
                      </a:lvl3pPr>
                      <a:lvl4pPr marL="1600200" indent="-228600">
                        <a:lnSpc>
                          <a:spcPct val="90000"/>
                        </a:lnSpc>
                        <a:spcBef>
                          <a:spcPts val="375"/>
                        </a:spcBef>
                        <a:buFont typeface="Arial" panose="020B0604020202020204" pitchFamily="34" charset="0"/>
                        <a:defRPr sz="1100">
                          <a:solidFill>
                            <a:schemeClr val="tx1"/>
                          </a:solidFill>
                          <a:latin typeface="Calibri" panose="020F0502020204030204" pitchFamily="34" charset="0"/>
                        </a:defRPr>
                      </a:lvl4pPr>
                      <a:lvl5pPr marL="2057400" indent="-228600">
                        <a:lnSpc>
                          <a:spcPct val="90000"/>
                        </a:lnSpc>
                        <a:spcBef>
                          <a:spcPts val="375"/>
                        </a:spcBef>
                        <a:buFont typeface="Arial" panose="020B0604020202020204" pitchFamily="34" charset="0"/>
                        <a:defRPr sz="1100">
                          <a:solidFill>
                            <a:schemeClr val="tx1"/>
                          </a:solidFill>
                          <a:latin typeface="Calibri" panose="020F0502020204030204" pitchFamily="34" charset="0"/>
                        </a:defRPr>
                      </a:lvl5pPr>
                      <a:lvl6pPr marL="2514600" indent="-228600" fontAlgn="base">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defRPr>
                      </a:lvl6pPr>
                      <a:lvl7pPr marL="2971800" indent="-228600" fontAlgn="base">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defRPr>
                      </a:lvl7pPr>
                      <a:lvl8pPr marL="3429000" indent="-228600" fontAlgn="base">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defRPr>
                      </a:lvl8pPr>
                      <a:lvl9pPr marL="3886200" indent="-228600" fontAlgn="base">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Calibri" panose="020F0502020204030204" pitchFamily="34" charset="0"/>
                        </a:rPr>
                        <a:t>Disease Management  Co</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1600" b="0" i="0" u="none" strike="noStrike" cap="none" normalizeH="0" baseline="0">
                        <a:ln>
                          <a:noFill/>
                        </a:ln>
                        <a:solidFill>
                          <a:srgbClr val="000000"/>
                        </a:solidFill>
                        <a:effectLst/>
                        <a:latin typeface="Calibri" panose="020F0502020204030204" pitchFamily="34" charset="0"/>
                      </a:endParaRPr>
                    </a:p>
                  </a:txBody>
                  <a:tcPr marT="45715" marB="4571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AEFF7"/>
                    </a:solidFill>
                  </a:tcPr>
                </a:tc>
                <a:tc>
                  <a:txBody>
                    <a:bodyPr/>
                    <a:lstStyle>
                      <a:lvl1pPr>
                        <a:lnSpc>
                          <a:spcPct val="90000"/>
                        </a:lnSpc>
                        <a:spcBef>
                          <a:spcPts val="750"/>
                        </a:spcBef>
                        <a:buFont typeface="Arial" panose="020B0604020202020204" pitchFamily="34" charset="0"/>
                        <a:defRPr sz="1900">
                          <a:solidFill>
                            <a:schemeClr val="tx1"/>
                          </a:solidFill>
                          <a:latin typeface="Calibri" panose="020F0502020204030204" pitchFamily="34" charset="0"/>
                        </a:defRPr>
                      </a:lvl1pPr>
                      <a:lvl2pPr marL="742950" indent="-285750">
                        <a:lnSpc>
                          <a:spcPct val="90000"/>
                        </a:lnSpc>
                        <a:spcBef>
                          <a:spcPts val="375"/>
                        </a:spcBef>
                        <a:buFont typeface="Arial" panose="020B0604020202020204" pitchFamily="34" charset="0"/>
                        <a:defRPr sz="1600">
                          <a:solidFill>
                            <a:schemeClr val="tx1"/>
                          </a:solidFill>
                          <a:latin typeface="Calibri" panose="020F0502020204030204" pitchFamily="34" charset="0"/>
                        </a:defRPr>
                      </a:lvl2pPr>
                      <a:lvl3pPr marL="1143000" indent="-228600">
                        <a:lnSpc>
                          <a:spcPct val="90000"/>
                        </a:lnSpc>
                        <a:spcBef>
                          <a:spcPts val="375"/>
                        </a:spcBef>
                        <a:buFont typeface="Arial" panose="020B0604020202020204" pitchFamily="34" charset="0"/>
                        <a:defRPr sz="1300">
                          <a:solidFill>
                            <a:schemeClr val="tx1"/>
                          </a:solidFill>
                          <a:latin typeface="Calibri" panose="020F0502020204030204" pitchFamily="34" charset="0"/>
                        </a:defRPr>
                      </a:lvl3pPr>
                      <a:lvl4pPr marL="1600200" indent="-228600">
                        <a:lnSpc>
                          <a:spcPct val="90000"/>
                        </a:lnSpc>
                        <a:spcBef>
                          <a:spcPts val="375"/>
                        </a:spcBef>
                        <a:buFont typeface="Arial" panose="020B0604020202020204" pitchFamily="34" charset="0"/>
                        <a:defRPr sz="1100">
                          <a:solidFill>
                            <a:schemeClr val="tx1"/>
                          </a:solidFill>
                          <a:latin typeface="Calibri" panose="020F0502020204030204" pitchFamily="34" charset="0"/>
                        </a:defRPr>
                      </a:lvl4pPr>
                      <a:lvl5pPr marL="2057400" indent="-228600">
                        <a:lnSpc>
                          <a:spcPct val="90000"/>
                        </a:lnSpc>
                        <a:spcBef>
                          <a:spcPts val="375"/>
                        </a:spcBef>
                        <a:buFont typeface="Arial" panose="020B0604020202020204" pitchFamily="34" charset="0"/>
                        <a:defRPr sz="1100">
                          <a:solidFill>
                            <a:schemeClr val="tx1"/>
                          </a:solidFill>
                          <a:latin typeface="Calibri" panose="020F0502020204030204" pitchFamily="34" charset="0"/>
                        </a:defRPr>
                      </a:lvl5pPr>
                      <a:lvl6pPr marL="2514600" indent="-228600" fontAlgn="base">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defRPr>
                      </a:lvl6pPr>
                      <a:lvl7pPr marL="2971800" indent="-228600" fontAlgn="base">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defRPr>
                      </a:lvl7pPr>
                      <a:lvl8pPr marL="3429000" indent="-228600" fontAlgn="base">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defRPr>
                      </a:lvl8pPr>
                      <a:lvl9pPr marL="3886200" indent="-228600" fontAlgn="base">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Calibri" panose="020F0502020204030204" pitchFamily="34" charset="0"/>
                        </a:rPr>
                        <a:t>Care Management, Demonstrate Service excellence, cost control, reporting</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1600" b="0" i="0" u="none" strike="noStrike" cap="none" normalizeH="0" baseline="0">
                        <a:ln>
                          <a:noFill/>
                        </a:ln>
                        <a:solidFill>
                          <a:srgbClr val="000000"/>
                        </a:solidFill>
                        <a:effectLst/>
                        <a:latin typeface="Calibri" panose="020F0502020204030204" pitchFamily="34" charset="0"/>
                      </a:endParaRPr>
                    </a:p>
                  </a:txBody>
                  <a:tcPr marT="45715" marB="4571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AEFF7"/>
                    </a:solidFill>
                  </a:tcPr>
                </a:tc>
                <a:extLst>
                  <a:ext uri="{0D108BD9-81ED-4DB2-BD59-A6C34878D82A}">
                    <a16:rowId xmlns:a16="http://schemas.microsoft.com/office/drawing/2014/main" val="2368423311"/>
                  </a:ext>
                </a:extLst>
              </a:tr>
              <a:tr h="579441">
                <a:tc>
                  <a:txBody>
                    <a:bodyPr/>
                    <a:lstStyle>
                      <a:lvl1pPr>
                        <a:lnSpc>
                          <a:spcPct val="90000"/>
                        </a:lnSpc>
                        <a:spcBef>
                          <a:spcPts val="750"/>
                        </a:spcBef>
                        <a:buFont typeface="Arial" panose="020B0604020202020204" pitchFamily="34" charset="0"/>
                        <a:defRPr sz="1900">
                          <a:solidFill>
                            <a:schemeClr val="tx1"/>
                          </a:solidFill>
                          <a:latin typeface="Calibri" panose="020F0502020204030204" pitchFamily="34" charset="0"/>
                        </a:defRPr>
                      </a:lvl1pPr>
                      <a:lvl2pPr marL="742950" indent="-285750">
                        <a:lnSpc>
                          <a:spcPct val="90000"/>
                        </a:lnSpc>
                        <a:spcBef>
                          <a:spcPts val="375"/>
                        </a:spcBef>
                        <a:buFont typeface="Arial" panose="020B0604020202020204" pitchFamily="34" charset="0"/>
                        <a:defRPr sz="1600">
                          <a:solidFill>
                            <a:schemeClr val="tx1"/>
                          </a:solidFill>
                          <a:latin typeface="Calibri" panose="020F0502020204030204" pitchFamily="34" charset="0"/>
                        </a:defRPr>
                      </a:lvl2pPr>
                      <a:lvl3pPr marL="1143000" indent="-228600">
                        <a:lnSpc>
                          <a:spcPct val="90000"/>
                        </a:lnSpc>
                        <a:spcBef>
                          <a:spcPts val="375"/>
                        </a:spcBef>
                        <a:buFont typeface="Arial" panose="020B0604020202020204" pitchFamily="34" charset="0"/>
                        <a:defRPr sz="1300">
                          <a:solidFill>
                            <a:schemeClr val="tx1"/>
                          </a:solidFill>
                          <a:latin typeface="Calibri" panose="020F0502020204030204" pitchFamily="34" charset="0"/>
                        </a:defRPr>
                      </a:lvl3pPr>
                      <a:lvl4pPr marL="1600200" indent="-228600">
                        <a:lnSpc>
                          <a:spcPct val="90000"/>
                        </a:lnSpc>
                        <a:spcBef>
                          <a:spcPts val="375"/>
                        </a:spcBef>
                        <a:buFont typeface="Arial" panose="020B0604020202020204" pitchFamily="34" charset="0"/>
                        <a:defRPr sz="1100">
                          <a:solidFill>
                            <a:schemeClr val="tx1"/>
                          </a:solidFill>
                          <a:latin typeface="Calibri" panose="020F0502020204030204" pitchFamily="34" charset="0"/>
                        </a:defRPr>
                      </a:lvl4pPr>
                      <a:lvl5pPr marL="2057400" indent="-228600">
                        <a:lnSpc>
                          <a:spcPct val="90000"/>
                        </a:lnSpc>
                        <a:spcBef>
                          <a:spcPts val="375"/>
                        </a:spcBef>
                        <a:buFont typeface="Arial" panose="020B0604020202020204" pitchFamily="34" charset="0"/>
                        <a:defRPr sz="1100">
                          <a:solidFill>
                            <a:schemeClr val="tx1"/>
                          </a:solidFill>
                          <a:latin typeface="Calibri" panose="020F0502020204030204" pitchFamily="34" charset="0"/>
                        </a:defRPr>
                      </a:lvl5pPr>
                      <a:lvl6pPr marL="2514600" indent="-228600" fontAlgn="base">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defRPr>
                      </a:lvl6pPr>
                      <a:lvl7pPr marL="2971800" indent="-228600" fontAlgn="base">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defRPr>
                      </a:lvl7pPr>
                      <a:lvl8pPr marL="3429000" indent="-228600" fontAlgn="base">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defRPr>
                      </a:lvl8pPr>
                      <a:lvl9pPr marL="3886200" indent="-228600" fontAlgn="base">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Calibri" panose="020F0502020204030204" pitchFamily="34" charset="0"/>
                        </a:rPr>
                        <a:t>Health Plans </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1600" b="0" i="0" u="none" strike="noStrike" cap="none" normalizeH="0" baseline="0">
                        <a:ln>
                          <a:noFill/>
                        </a:ln>
                        <a:solidFill>
                          <a:srgbClr val="000000"/>
                        </a:solidFill>
                        <a:effectLst/>
                        <a:latin typeface="Calibri" panose="020F0502020204030204" pitchFamily="34" charset="0"/>
                      </a:endParaRPr>
                    </a:p>
                  </a:txBody>
                  <a:tcPr marT="45715" marB="4571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2DEEF"/>
                    </a:solidFill>
                  </a:tcPr>
                </a:tc>
                <a:tc>
                  <a:txBody>
                    <a:bodyPr/>
                    <a:lstStyle>
                      <a:lvl1pPr defTabSz="685800">
                        <a:lnSpc>
                          <a:spcPct val="90000"/>
                        </a:lnSpc>
                        <a:spcBef>
                          <a:spcPts val="750"/>
                        </a:spcBef>
                        <a:buFont typeface="Arial" panose="020B0604020202020204" pitchFamily="34" charset="0"/>
                        <a:defRPr sz="1900">
                          <a:solidFill>
                            <a:schemeClr val="tx1"/>
                          </a:solidFill>
                          <a:latin typeface="Calibri" panose="020F0502020204030204" pitchFamily="34" charset="0"/>
                        </a:defRPr>
                      </a:lvl1pPr>
                      <a:lvl2pPr marL="742950" indent="-285750" defTabSz="685800">
                        <a:lnSpc>
                          <a:spcPct val="90000"/>
                        </a:lnSpc>
                        <a:spcBef>
                          <a:spcPts val="375"/>
                        </a:spcBef>
                        <a:buFont typeface="Arial" panose="020B0604020202020204" pitchFamily="34" charset="0"/>
                        <a:defRPr sz="1600">
                          <a:solidFill>
                            <a:schemeClr val="tx1"/>
                          </a:solidFill>
                          <a:latin typeface="Calibri" panose="020F0502020204030204" pitchFamily="34" charset="0"/>
                        </a:defRPr>
                      </a:lvl2pPr>
                      <a:lvl3pPr marL="1143000" indent="-228600" defTabSz="685800">
                        <a:lnSpc>
                          <a:spcPct val="90000"/>
                        </a:lnSpc>
                        <a:spcBef>
                          <a:spcPts val="375"/>
                        </a:spcBef>
                        <a:buFont typeface="Arial" panose="020B0604020202020204" pitchFamily="34" charset="0"/>
                        <a:defRPr sz="1300">
                          <a:solidFill>
                            <a:schemeClr val="tx1"/>
                          </a:solidFill>
                          <a:latin typeface="Calibri" panose="020F0502020204030204" pitchFamily="34" charset="0"/>
                        </a:defRPr>
                      </a:lvl3pPr>
                      <a:lvl4pPr marL="1600200" indent="-228600" defTabSz="685800">
                        <a:lnSpc>
                          <a:spcPct val="90000"/>
                        </a:lnSpc>
                        <a:spcBef>
                          <a:spcPts val="375"/>
                        </a:spcBef>
                        <a:buFont typeface="Arial" panose="020B0604020202020204" pitchFamily="34" charset="0"/>
                        <a:defRPr sz="1100">
                          <a:solidFill>
                            <a:schemeClr val="tx1"/>
                          </a:solidFill>
                          <a:latin typeface="Calibri" panose="020F0502020204030204" pitchFamily="34" charset="0"/>
                        </a:defRPr>
                      </a:lvl4pPr>
                      <a:lvl5pPr marL="2057400" indent="-228600" defTabSz="685800">
                        <a:lnSpc>
                          <a:spcPct val="90000"/>
                        </a:lnSpc>
                        <a:spcBef>
                          <a:spcPts val="375"/>
                        </a:spcBef>
                        <a:buFont typeface="Arial" panose="020B0604020202020204" pitchFamily="34" charset="0"/>
                        <a:defRPr sz="1100">
                          <a:solidFill>
                            <a:schemeClr val="tx1"/>
                          </a:solidFill>
                          <a:latin typeface="Calibri" panose="020F0502020204030204" pitchFamily="34" charset="0"/>
                        </a:defRPr>
                      </a:lvl5pPr>
                      <a:lvl6pPr marL="2514600" indent="-228600" defTabSz="685800" fontAlgn="base">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defRPr>
                      </a:lvl6pPr>
                      <a:lvl7pPr marL="2971800" indent="-228600" defTabSz="685800" fontAlgn="base">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defRPr>
                      </a:lvl7pPr>
                      <a:lvl8pPr marL="3429000" indent="-228600" defTabSz="685800" fontAlgn="base">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defRPr>
                      </a:lvl8pPr>
                      <a:lvl9pPr marL="3886200" indent="-228600" defTabSz="685800" fontAlgn="base">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defRPr>
                      </a:lvl9pPr>
                    </a:lstStyle>
                    <a:p>
                      <a:pPr marL="0" marR="0" lvl="0" indent="0" algn="l" defTabSz="6858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Calibri" panose="020F0502020204030204" pitchFamily="34" charset="0"/>
                        </a:rPr>
                        <a:t>Support Care management arm of the health plan when done in house</a:t>
                      </a:r>
                    </a:p>
                  </a:txBody>
                  <a:tcPr marT="45715" marB="4571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2DEEF"/>
                    </a:solidFill>
                  </a:tcPr>
                </a:tc>
                <a:extLst>
                  <a:ext uri="{0D108BD9-81ED-4DB2-BD59-A6C34878D82A}">
                    <a16:rowId xmlns:a16="http://schemas.microsoft.com/office/drawing/2014/main" val="1520433881"/>
                  </a:ext>
                </a:extLst>
              </a:tr>
              <a:tr h="1066805">
                <a:tc>
                  <a:txBody>
                    <a:bodyPr/>
                    <a:lstStyle>
                      <a:lvl1pPr>
                        <a:lnSpc>
                          <a:spcPct val="90000"/>
                        </a:lnSpc>
                        <a:spcBef>
                          <a:spcPts val="750"/>
                        </a:spcBef>
                        <a:buFont typeface="Arial" panose="020B0604020202020204" pitchFamily="34" charset="0"/>
                        <a:defRPr sz="1900">
                          <a:solidFill>
                            <a:schemeClr val="tx1"/>
                          </a:solidFill>
                          <a:latin typeface="Calibri" panose="020F0502020204030204" pitchFamily="34" charset="0"/>
                        </a:defRPr>
                      </a:lvl1pPr>
                      <a:lvl2pPr marL="742950" indent="-285750">
                        <a:lnSpc>
                          <a:spcPct val="90000"/>
                        </a:lnSpc>
                        <a:spcBef>
                          <a:spcPts val="375"/>
                        </a:spcBef>
                        <a:buFont typeface="Arial" panose="020B0604020202020204" pitchFamily="34" charset="0"/>
                        <a:defRPr sz="1600">
                          <a:solidFill>
                            <a:schemeClr val="tx1"/>
                          </a:solidFill>
                          <a:latin typeface="Calibri" panose="020F0502020204030204" pitchFamily="34" charset="0"/>
                        </a:defRPr>
                      </a:lvl2pPr>
                      <a:lvl3pPr marL="1143000" indent="-228600">
                        <a:lnSpc>
                          <a:spcPct val="90000"/>
                        </a:lnSpc>
                        <a:spcBef>
                          <a:spcPts val="375"/>
                        </a:spcBef>
                        <a:buFont typeface="Arial" panose="020B0604020202020204" pitchFamily="34" charset="0"/>
                        <a:defRPr sz="1300">
                          <a:solidFill>
                            <a:schemeClr val="tx1"/>
                          </a:solidFill>
                          <a:latin typeface="Calibri" panose="020F0502020204030204" pitchFamily="34" charset="0"/>
                        </a:defRPr>
                      </a:lvl3pPr>
                      <a:lvl4pPr marL="1600200" indent="-228600">
                        <a:lnSpc>
                          <a:spcPct val="90000"/>
                        </a:lnSpc>
                        <a:spcBef>
                          <a:spcPts val="375"/>
                        </a:spcBef>
                        <a:buFont typeface="Arial" panose="020B0604020202020204" pitchFamily="34" charset="0"/>
                        <a:defRPr sz="1100">
                          <a:solidFill>
                            <a:schemeClr val="tx1"/>
                          </a:solidFill>
                          <a:latin typeface="Calibri" panose="020F0502020204030204" pitchFamily="34" charset="0"/>
                        </a:defRPr>
                      </a:lvl4pPr>
                      <a:lvl5pPr marL="2057400" indent="-228600">
                        <a:lnSpc>
                          <a:spcPct val="90000"/>
                        </a:lnSpc>
                        <a:spcBef>
                          <a:spcPts val="375"/>
                        </a:spcBef>
                        <a:buFont typeface="Arial" panose="020B0604020202020204" pitchFamily="34" charset="0"/>
                        <a:defRPr sz="1100">
                          <a:solidFill>
                            <a:schemeClr val="tx1"/>
                          </a:solidFill>
                          <a:latin typeface="Calibri" panose="020F0502020204030204" pitchFamily="34" charset="0"/>
                        </a:defRPr>
                      </a:lvl5pPr>
                      <a:lvl6pPr marL="2514600" indent="-228600" fontAlgn="base">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defRPr>
                      </a:lvl6pPr>
                      <a:lvl7pPr marL="2971800" indent="-228600" fontAlgn="base">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defRPr>
                      </a:lvl7pPr>
                      <a:lvl8pPr marL="3429000" indent="-228600" fontAlgn="base">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defRPr>
                      </a:lvl8pPr>
                      <a:lvl9pPr marL="3886200" indent="-228600" fontAlgn="base">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Calibri" panose="020F0502020204030204" pitchFamily="34" charset="0"/>
                        </a:rPr>
                        <a:t>Employers </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1600" b="0" i="0" u="none" strike="noStrike" cap="none" normalizeH="0" baseline="0">
                        <a:ln>
                          <a:noFill/>
                        </a:ln>
                        <a:solidFill>
                          <a:srgbClr val="000000"/>
                        </a:solidFill>
                        <a:effectLst/>
                        <a:latin typeface="Calibri" panose="020F0502020204030204" pitchFamily="34" charset="0"/>
                      </a:endParaRPr>
                    </a:p>
                  </a:txBody>
                  <a:tcPr marT="45715" marB="4571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AEFF7"/>
                    </a:solidFill>
                  </a:tcPr>
                </a:tc>
                <a:tc>
                  <a:txBody>
                    <a:bodyPr/>
                    <a:lstStyle>
                      <a:lvl1pPr>
                        <a:lnSpc>
                          <a:spcPct val="90000"/>
                        </a:lnSpc>
                        <a:spcBef>
                          <a:spcPts val="750"/>
                        </a:spcBef>
                        <a:buFont typeface="Arial" panose="020B0604020202020204" pitchFamily="34" charset="0"/>
                        <a:defRPr sz="1900">
                          <a:solidFill>
                            <a:schemeClr val="tx1"/>
                          </a:solidFill>
                          <a:latin typeface="Calibri" panose="020F0502020204030204" pitchFamily="34" charset="0"/>
                        </a:defRPr>
                      </a:lvl1pPr>
                      <a:lvl2pPr marL="742950" indent="-285750">
                        <a:lnSpc>
                          <a:spcPct val="90000"/>
                        </a:lnSpc>
                        <a:spcBef>
                          <a:spcPts val="375"/>
                        </a:spcBef>
                        <a:buFont typeface="Arial" panose="020B0604020202020204" pitchFamily="34" charset="0"/>
                        <a:defRPr sz="1600">
                          <a:solidFill>
                            <a:schemeClr val="tx1"/>
                          </a:solidFill>
                          <a:latin typeface="Calibri" panose="020F0502020204030204" pitchFamily="34" charset="0"/>
                        </a:defRPr>
                      </a:lvl2pPr>
                      <a:lvl3pPr marL="1143000" indent="-228600">
                        <a:lnSpc>
                          <a:spcPct val="90000"/>
                        </a:lnSpc>
                        <a:spcBef>
                          <a:spcPts val="375"/>
                        </a:spcBef>
                        <a:buFont typeface="Arial" panose="020B0604020202020204" pitchFamily="34" charset="0"/>
                        <a:defRPr sz="1300">
                          <a:solidFill>
                            <a:schemeClr val="tx1"/>
                          </a:solidFill>
                          <a:latin typeface="Calibri" panose="020F0502020204030204" pitchFamily="34" charset="0"/>
                        </a:defRPr>
                      </a:lvl3pPr>
                      <a:lvl4pPr marL="1600200" indent="-228600">
                        <a:lnSpc>
                          <a:spcPct val="90000"/>
                        </a:lnSpc>
                        <a:spcBef>
                          <a:spcPts val="375"/>
                        </a:spcBef>
                        <a:buFont typeface="Arial" panose="020B0604020202020204" pitchFamily="34" charset="0"/>
                        <a:defRPr sz="1100">
                          <a:solidFill>
                            <a:schemeClr val="tx1"/>
                          </a:solidFill>
                          <a:latin typeface="Calibri" panose="020F0502020204030204" pitchFamily="34" charset="0"/>
                        </a:defRPr>
                      </a:lvl4pPr>
                      <a:lvl5pPr marL="2057400" indent="-228600">
                        <a:lnSpc>
                          <a:spcPct val="90000"/>
                        </a:lnSpc>
                        <a:spcBef>
                          <a:spcPts val="375"/>
                        </a:spcBef>
                        <a:buFont typeface="Arial" panose="020B0604020202020204" pitchFamily="34" charset="0"/>
                        <a:defRPr sz="1100">
                          <a:solidFill>
                            <a:schemeClr val="tx1"/>
                          </a:solidFill>
                          <a:latin typeface="Calibri" panose="020F0502020204030204" pitchFamily="34" charset="0"/>
                        </a:defRPr>
                      </a:lvl5pPr>
                      <a:lvl6pPr marL="2514600" indent="-228600" fontAlgn="base">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defRPr>
                      </a:lvl6pPr>
                      <a:lvl7pPr marL="2971800" indent="-228600" fontAlgn="base">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defRPr>
                      </a:lvl7pPr>
                      <a:lvl8pPr marL="3429000" indent="-228600" fontAlgn="base">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defRPr>
                      </a:lvl8pPr>
                      <a:lvl9pPr marL="3886200" indent="-228600" fontAlgn="base">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Calibri" panose="020F0502020204030204" pitchFamily="34" charset="0"/>
                        </a:rPr>
                        <a:t>Reporting, Care Management, Improve wellness of Employees, Improve Employee productivity, cost control, reduction in lost productivity</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1600" b="0" i="0" u="none" strike="noStrike" cap="none" normalizeH="0" baseline="0">
                        <a:ln>
                          <a:noFill/>
                        </a:ln>
                        <a:solidFill>
                          <a:srgbClr val="000000"/>
                        </a:solidFill>
                        <a:effectLst/>
                        <a:latin typeface="Calibri" panose="020F0502020204030204" pitchFamily="34" charset="0"/>
                      </a:endParaRPr>
                    </a:p>
                  </a:txBody>
                  <a:tcPr marT="45715" marB="4571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AEFF7"/>
                    </a:solidFill>
                  </a:tcPr>
                </a:tc>
                <a:extLst>
                  <a:ext uri="{0D108BD9-81ED-4DB2-BD59-A6C34878D82A}">
                    <a16:rowId xmlns:a16="http://schemas.microsoft.com/office/drawing/2014/main" val="4084418269"/>
                  </a:ext>
                </a:extLst>
              </a:tr>
              <a:tr h="1066805">
                <a:tc>
                  <a:txBody>
                    <a:bodyPr/>
                    <a:lstStyle>
                      <a:lvl1pPr defTabSz="685800">
                        <a:lnSpc>
                          <a:spcPct val="90000"/>
                        </a:lnSpc>
                        <a:spcBef>
                          <a:spcPts val="750"/>
                        </a:spcBef>
                        <a:buFont typeface="Arial" panose="020B0604020202020204" pitchFamily="34" charset="0"/>
                        <a:defRPr sz="1900">
                          <a:solidFill>
                            <a:schemeClr val="tx1"/>
                          </a:solidFill>
                          <a:latin typeface="Calibri" panose="020F0502020204030204" pitchFamily="34" charset="0"/>
                        </a:defRPr>
                      </a:lvl1pPr>
                      <a:lvl2pPr marL="742950" indent="-285750" defTabSz="685800">
                        <a:lnSpc>
                          <a:spcPct val="90000"/>
                        </a:lnSpc>
                        <a:spcBef>
                          <a:spcPts val="375"/>
                        </a:spcBef>
                        <a:buFont typeface="Arial" panose="020B0604020202020204" pitchFamily="34" charset="0"/>
                        <a:defRPr sz="1600">
                          <a:solidFill>
                            <a:schemeClr val="tx1"/>
                          </a:solidFill>
                          <a:latin typeface="Calibri" panose="020F0502020204030204" pitchFamily="34" charset="0"/>
                        </a:defRPr>
                      </a:lvl2pPr>
                      <a:lvl3pPr marL="1143000" indent="-228600" defTabSz="685800">
                        <a:lnSpc>
                          <a:spcPct val="90000"/>
                        </a:lnSpc>
                        <a:spcBef>
                          <a:spcPts val="375"/>
                        </a:spcBef>
                        <a:buFont typeface="Arial" panose="020B0604020202020204" pitchFamily="34" charset="0"/>
                        <a:defRPr sz="1300">
                          <a:solidFill>
                            <a:schemeClr val="tx1"/>
                          </a:solidFill>
                          <a:latin typeface="Calibri" panose="020F0502020204030204" pitchFamily="34" charset="0"/>
                        </a:defRPr>
                      </a:lvl3pPr>
                      <a:lvl4pPr marL="1600200" indent="-228600" defTabSz="685800">
                        <a:lnSpc>
                          <a:spcPct val="90000"/>
                        </a:lnSpc>
                        <a:spcBef>
                          <a:spcPts val="375"/>
                        </a:spcBef>
                        <a:buFont typeface="Arial" panose="020B0604020202020204" pitchFamily="34" charset="0"/>
                        <a:defRPr sz="1100">
                          <a:solidFill>
                            <a:schemeClr val="tx1"/>
                          </a:solidFill>
                          <a:latin typeface="Calibri" panose="020F0502020204030204" pitchFamily="34" charset="0"/>
                        </a:defRPr>
                      </a:lvl4pPr>
                      <a:lvl5pPr marL="2057400" indent="-228600" defTabSz="685800">
                        <a:lnSpc>
                          <a:spcPct val="90000"/>
                        </a:lnSpc>
                        <a:spcBef>
                          <a:spcPts val="375"/>
                        </a:spcBef>
                        <a:buFont typeface="Arial" panose="020B0604020202020204" pitchFamily="34" charset="0"/>
                        <a:defRPr sz="1100">
                          <a:solidFill>
                            <a:schemeClr val="tx1"/>
                          </a:solidFill>
                          <a:latin typeface="Calibri" panose="020F0502020204030204" pitchFamily="34" charset="0"/>
                        </a:defRPr>
                      </a:lvl5pPr>
                      <a:lvl6pPr marL="2514600" indent="-228600" defTabSz="685800" fontAlgn="base">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defRPr>
                      </a:lvl6pPr>
                      <a:lvl7pPr marL="2971800" indent="-228600" defTabSz="685800" fontAlgn="base">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defRPr>
                      </a:lvl7pPr>
                      <a:lvl8pPr marL="3429000" indent="-228600" defTabSz="685800" fontAlgn="base">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defRPr>
                      </a:lvl8pPr>
                      <a:lvl9pPr marL="3886200" indent="-228600" defTabSz="685800" fontAlgn="base">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defRPr>
                      </a:lvl9pPr>
                    </a:lstStyle>
                    <a:p>
                      <a:pPr marL="0" marR="0" lvl="0" indent="0" algn="l" defTabSz="6858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Calibri" panose="020F0502020204030204" pitchFamily="34" charset="0"/>
                        </a:rPr>
                        <a:t>Providers </a:t>
                      </a:r>
                    </a:p>
                  </a:txBody>
                  <a:tcPr marT="45715" marB="4571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2DEEF"/>
                    </a:solidFill>
                  </a:tcPr>
                </a:tc>
                <a:tc>
                  <a:txBody>
                    <a:bodyPr/>
                    <a:lstStyle>
                      <a:lvl1pPr>
                        <a:lnSpc>
                          <a:spcPct val="90000"/>
                        </a:lnSpc>
                        <a:spcBef>
                          <a:spcPts val="750"/>
                        </a:spcBef>
                        <a:buFont typeface="Arial" panose="020B0604020202020204" pitchFamily="34" charset="0"/>
                        <a:defRPr sz="1900">
                          <a:solidFill>
                            <a:schemeClr val="tx1"/>
                          </a:solidFill>
                          <a:latin typeface="Calibri" panose="020F0502020204030204" pitchFamily="34" charset="0"/>
                        </a:defRPr>
                      </a:lvl1pPr>
                      <a:lvl2pPr marL="742950" indent="-285750">
                        <a:lnSpc>
                          <a:spcPct val="90000"/>
                        </a:lnSpc>
                        <a:spcBef>
                          <a:spcPts val="375"/>
                        </a:spcBef>
                        <a:buFont typeface="Arial" panose="020B0604020202020204" pitchFamily="34" charset="0"/>
                        <a:defRPr sz="1600">
                          <a:solidFill>
                            <a:schemeClr val="tx1"/>
                          </a:solidFill>
                          <a:latin typeface="Calibri" panose="020F0502020204030204" pitchFamily="34" charset="0"/>
                        </a:defRPr>
                      </a:lvl2pPr>
                      <a:lvl3pPr marL="1143000" indent="-228600">
                        <a:lnSpc>
                          <a:spcPct val="90000"/>
                        </a:lnSpc>
                        <a:spcBef>
                          <a:spcPts val="375"/>
                        </a:spcBef>
                        <a:buFont typeface="Arial" panose="020B0604020202020204" pitchFamily="34" charset="0"/>
                        <a:defRPr sz="1300">
                          <a:solidFill>
                            <a:schemeClr val="tx1"/>
                          </a:solidFill>
                          <a:latin typeface="Calibri" panose="020F0502020204030204" pitchFamily="34" charset="0"/>
                        </a:defRPr>
                      </a:lvl3pPr>
                      <a:lvl4pPr marL="1600200" indent="-228600">
                        <a:lnSpc>
                          <a:spcPct val="90000"/>
                        </a:lnSpc>
                        <a:spcBef>
                          <a:spcPts val="375"/>
                        </a:spcBef>
                        <a:buFont typeface="Arial" panose="020B0604020202020204" pitchFamily="34" charset="0"/>
                        <a:defRPr sz="1100">
                          <a:solidFill>
                            <a:schemeClr val="tx1"/>
                          </a:solidFill>
                          <a:latin typeface="Calibri" panose="020F0502020204030204" pitchFamily="34" charset="0"/>
                        </a:defRPr>
                      </a:lvl4pPr>
                      <a:lvl5pPr marL="2057400" indent="-228600">
                        <a:lnSpc>
                          <a:spcPct val="90000"/>
                        </a:lnSpc>
                        <a:spcBef>
                          <a:spcPts val="375"/>
                        </a:spcBef>
                        <a:buFont typeface="Arial" panose="020B0604020202020204" pitchFamily="34" charset="0"/>
                        <a:defRPr sz="1100">
                          <a:solidFill>
                            <a:schemeClr val="tx1"/>
                          </a:solidFill>
                          <a:latin typeface="Calibri" panose="020F0502020204030204" pitchFamily="34" charset="0"/>
                        </a:defRPr>
                      </a:lvl5pPr>
                      <a:lvl6pPr marL="2514600" indent="-228600" fontAlgn="base">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defRPr>
                      </a:lvl6pPr>
                      <a:lvl7pPr marL="2971800" indent="-228600" fontAlgn="base">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defRPr>
                      </a:lvl7pPr>
                      <a:lvl8pPr marL="3429000" indent="-228600" fontAlgn="base">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defRPr>
                      </a:lvl8pPr>
                      <a:lvl9pPr marL="3886200" indent="-228600" fontAlgn="base">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Calibri" panose="020F0502020204030204" pitchFamily="34" charset="0"/>
                        </a:rPr>
                        <a:t>Care Management/Intervention, Quality Improvement, Demonstrate Service excellence to patients and to payers, cost control for at risk groups</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1600" b="0" i="0" u="none" strike="noStrike" cap="none" normalizeH="0" baseline="0">
                        <a:ln>
                          <a:noFill/>
                        </a:ln>
                        <a:solidFill>
                          <a:srgbClr val="000000"/>
                        </a:solidFill>
                        <a:effectLst/>
                        <a:latin typeface="Calibri" panose="020F0502020204030204" pitchFamily="34" charset="0"/>
                      </a:endParaRPr>
                    </a:p>
                  </a:txBody>
                  <a:tcPr marT="45715" marB="45715"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2DEEF"/>
                    </a:solidFill>
                  </a:tcPr>
                </a:tc>
                <a:extLst>
                  <a:ext uri="{0D108BD9-81ED-4DB2-BD59-A6C34878D82A}">
                    <a16:rowId xmlns:a16="http://schemas.microsoft.com/office/drawing/2014/main" val="1676455715"/>
                  </a:ext>
                </a:extLst>
              </a:tr>
            </a:tbl>
          </a:graphicData>
        </a:graphic>
      </p:graphicFrame>
    </p:spTree>
    <p:extLst>
      <p:ext uri="{BB962C8B-B14F-4D97-AF65-F5344CB8AC3E}">
        <p14:creationId xmlns:p14="http://schemas.microsoft.com/office/powerpoint/2010/main" val="357161370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Title 6">
            <a:extLst>
              <a:ext uri="{FF2B5EF4-FFF2-40B4-BE49-F238E27FC236}">
                <a16:creationId xmlns:a16="http://schemas.microsoft.com/office/drawing/2014/main" id="{0C5F3E62-FF70-4494-827B-EACA9B0D2AAA}"/>
              </a:ext>
            </a:extLst>
          </p:cNvPr>
          <p:cNvSpPr>
            <a:spLocks noGrp="1" noChangeArrowheads="1"/>
          </p:cNvSpPr>
          <p:nvPr>
            <p:ph type="title"/>
          </p:nvPr>
        </p:nvSpPr>
        <p:spPr/>
        <p:txBody>
          <a:bodyPr/>
          <a:lstStyle/>
          <a:p>
            <a:r>
              <a:rPr lang="en-US" altLang="en-US"/>
              <a:t>Enterprise Analytics (EA) Suite</a:t>
            </a:r>
            <a:br>
              <a:rPr lang="en-US" altLang="en-US"/>
            </a:br>
            <a:r>
              <a:rPr lang="en-US" altLang="en-US" sz="1800"/>
              <a:t>A highly scalable, secure web-based healthcare claims analysis and reporting environment</a:t>
            </a:r>
          </a:p>
        </p:txBody>
      </p:sp>
      <p:sp>
        <p:nvSpPr>
          <p:cNvPr id="130051" name="Content Placeholder 7">
            <a:extLst>
              <a:ext uri="{FF2B5EF4-FFF2-40B4-BE49-F238E27FC236}">
                <a16:creationId xmlns:a16="http://schemas.microsoft.com/office/drawing/2014/main" id="{7E32629A-423F-4895-BC90-4045E6DCC27D}"/>
              </a:ext>
            </a:extLst>
          </p:cNvPr>
          <p:cNvSpPr>
            <a:spLocks noGrp="1" noChangeArrowheads="1"/>
          </p:cNvSpPr>
          <p:nvPr>
            <p:ph sz="half" idx="1"/>
          </p:nvPr>
        </p:nvSpPr>
        <p:spPr bwMode="auto">
          <a:xfrm>
            <a:off x="6156326" y="1676401"/>
            <a:ext cx="4206875" cy="4664075"/>
          </a:xfrm>
        </p:spPr>
        <p:txBody>
          <a:bodyPr wrap="square" numCol="1" anchorCtr="0" compatLnSpc="1">
            <a:prstTxWarp prst="textNoShape">
              <a:avLst/>
            </a:prstTxWarp>
          </a:bodyPr>
          <a:lstStyle/>
          <a:p>
            <a:pPr>
              <a:buFont typeface="Arial" panose="020B0604020202020204" pitchFamily="34" charset="0"/>
              <a:buNone/>
            </a:pPr>
            <a:r>
              <a:rPr lang="en-US" altLang="en-US" sz="2500"/>
              <a:t>Capabilities include:</a:t>
            </a:r>
          </a:p>
          <a:p>
            <a:pPr marL="293688" lvl="1"/>
            <a:r>
              <a:rPr lang="en-US" altLang="en-US" sz="1600"/>
              <a:t>Data acquisition and warehousing</a:t>
            </a:r>
            <a:br>
              <a:rPr lang="en-US" altLang="en-US" sz="1600"/>
            </a:br>
            <a:endParaRPr lang="en-US" altLang="en-US" sz="1600"/>
          </a:p>
          <a:p>
            <a:pPr marL="293688" lvl="1"/>
            <a:r>
              <a:rPr lang="en-US" altLang="en-US" sz="1600"/>
              <a:t>Executive Summary drill down and customizable business intelligence layer</a:t>
            </a:r>
            <a:br>
              <a:rPr lang="en-US" altLang="en-US" sz="1600"/>
            </a:br>
            <a:endParaRPr lang="en-US" altLang="en-US" sz="1600"/>
          </a:p>
          <a:p>
            <a:pPr marL="293688" lvl="1"/>
            <a:r>
              <a:rPr lang="en-US" altLang="en-US" sz="1600"/>
              <a:t>Client reporting interface</a:t>
            </a:r>
            <a:br>
              <a:rPr lang="en-US" altLang="en-US" sz="1600"/>
            </a:br>
            <a:endParaRPr lang="en-US" altLang="en-US" sz="1600"/>
          </a:p>
          <a:p>
            <a:pPr marL="293688" lvl="1"/>
            <a:r>
              <a:rPr lang="en-US" altLang="en-US" sz="1600"/>
              <a:t>Web-based drillable analytics and real-time glossy reports</a:t>
            </a:r>
            <a:br>
              <a:rPr lang="en-US" altLang="en-US" sz="1600"/>
            </a:br>
            <a:endParaRPr lang="en-US" altLang="en-US" sz="1600"/>
          </a:p>
          <a:p>
            <a:pPr marL="293688" lvl="1"/>
            <a:r>
              <a:rPr lang="en-US" altLang="en-US" sz="1600"/>
              <a:t>Support of a full range of best-in-class DxCG predictive models</a:t>
            </a:r>
            <a:br>
              <a:rPr lang="en-US" altLang="en-US" sz="1600"/>
            </a:br>
            <a:endParaRPr lang="en-US" altLang="en-US" sz="1600"/>
          </a:p>
          <a:p>
            <a:pPr marL="293688" lvl="1"/>
            <a:r>
              <a:rPr lang="en-US" altLang="en-US" sz="1600"/>
              <a:t>Rapid data transformation, loading and presentation</a:t>
            </a:r>
          </a:p>
        </p:txBody>
      </p:sp>
      <p:sp>
        <p:nvSpPr>
          <p:cNvPr id="130052" name="Slide Number Placeholder 5">
            <a:extLst>
              <a:ext uri="{FF2B5EF4-FFF2-40B4-BE49-F238E27FC236}">
                <a16:creationId xmlns:a16="http://schemas.microsoft.com/office/drawing/2014/main" id="{22AF978B-7EFC-4212-8719-1B6C322735B5}"/>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fontAlgn="base">
              <a:spcBef>
                <a:spcPct val="0"/>
              </a:spcBef>
              <a:spcAft>
                <a:spcPct val="0"/>
              </a:spcAft>
            </a:pPr>
            <a:fld id="{5A631BD9-32FD-4AA9-9B4C-5F6AB2A0C485}" type="slidenum">
              <a:rPr lang="en-US" altLang="en-US" smtClean="0">
                <a:solidFill>
                  <a:srgbClr val="898989"/>
                </a:solidFill>
                <a:latin typeface="Calibri" panose="020F0502020204030204" pitchFamily="34" charset="0"/>
              </a:rPr>
              <a:pPr fontAlgn="base">
                <a:spcBef>
                  <a:spcPct val="0"/>
                </a:spcBef>
                <a:spcAft>
                  <a:spcPct val="0"/>
                </a:spcAft>
              </a:pPr>
              <a:t>58</a:t>
            </a:fld>
            <a:endParaRPr lang="en-US" altLang="en-US">
              <a:solidFill>
                <a:srgbClr val="898989"/>
              </a:solidFill>
              <a:latin typeface="Calibri" panose="020F0502020204030204" pitchFamily="34" charset="0"/>
            </a:endParaRPr>
          </a:p>
        </p:txBody>
      </p:sp>
      <p:sp>
        <p:nvSpPr>
          <p:cNvPr id="10" name="Rectangle 9">
            <a:extLst>
              <a:ext uri="{FF2B5EF4-FFF2-40B4-BE49-F238E27FC236}">
                <a16:creationId xmlns:a16="http://schemas.microsoft.com/office/drawing/2014/main" id="{F9B2E161-63CA-4EFA-8E6D-E5A23B71A1E0}"/>
              </a:ext>
            </a:extLst>
          </p:cNvPr>
          <p:cNvSpPr/>
          <p:nvPr/>
        </p:nvSpPr>
        <p:spPr>
          <a:xfrm>
            <a:off x="2133600" y="1968500"/>
            <a:ext cx="2667000" cy="1765300"/>
          </a:xfrm>
          <a:prstGeom prst="rect">
            <a:avLst/>
          </a:prstGeom>
          <a:solidFill>
            <a:srgbClr val="92D050"/>
          </a:solidFill>
          <a:ln>
            <a:solidFill>
              <a:srgbClr val="E0684B"/>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fontAlgn="auto" hangingPunct="1">
              <a:spcBef>
                <a:spcPts val="0"/>
              </a:spcBef>
              <a:spcAft>
                <a:spcPts val="0"/>
              </a:spcAft>
              <a:defRPr/>
            </a:pPr>
            <a:r>
              <a:rPr lang="en-US" sz="1900" dirty="0">
                <a:latin typeface="Calibri (Body)"/>
              </a:rPr>
              <a:t>Integrates online analytics, executive reporting, and custom </a:t>
            </a:r>
            <a:r>
              <a:rPr lang="en-US" sz="2000" dirty="0">
                <a:latin typeface="Calibri (Body)"/>
              </a:rPr>
              <a:t>dashboards</a:t>
            </a:r>
            <a:r>
              <a:rPr lang="en-US" sz="1900" dirty="0">
                <a:latin typeface="Calibri (Body)"/>
              </a:rPr>
              <a:t> through a single interface.</a:t>
            </a:r>
          </a:p>
        </p:txBody>
      </p:sp>
      <p:sp>
        <p:nvSpPr>
          <p:cNvPr id="11" name="Rectangle 10">
            <a:extLst>
              <a:ext uri="{FF2B5EF4-FFF2-40B4-BE49-F238E27FC236}">
                <a16:creationId xmlns:a16="http://schemas.microsoft.com/office/drawing/2014/main" id="{3F495380-504C-4BF6-9988-59DE607E7F7A}"/>
              </a:ext>
            </a:extLst>
          </p:cNvPr>
          <p:cNvSpPr/>
          <p:nvPr/>
        </p:nvSpPr>
        <p:spPr>
          <a:xfrm>
            <a:off x="2514600" y="3886200"/>
            <a:ext cx="3200400" cy="1752600"/>
          </a:xfrm>
          <a:prstGeom prst="rect">
            <a:avLst/>
          </a:prstGeom>
          <a:solidFill>
            <a:schemeClr val="accent2"/>
          </a:solidFill>
          <a:ln>
            <a:solidFill>
              <a:srgbClr val="E0684B"/>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fontAlgn="auto" hangingPunct="1">
              <a:spcBef>
                <a:spcPts val="0"/>
              </a:spcBef>
              <a:spcAft>
                <a:spcPts val="0"/>
              </a:spcAft>
              <a:defRPr/>
            </a:pPr>
            <a:r>
              <a:rPr lang="en-US" sz="2000" dirty="0"/>
              <a:t>Integrates data from many sources into a common  warehouse to deliver consistent, accurate results.</a:t>
            </a:r>
          </a:p>
        </p:txBody>
      </p:sp>
    </p:spTree>
    <p:extLst>
      <p:ext uri="{BB962C8B-B14F-4D97-AF65-F5344CB8AC3E}">
        <p14:creationId xmlns:p14="http://schemas.microsoft.com/office/powerpoint/2010/main" val="152761050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Oval 104">
            <a:extLst>
              <a:ext uri="{FF2B5EF4-FFF2-40B4-BE49-F238E27FC236}">
                <a16:creationId xmlns:a16="http://schemas.microsoft.com/office/drawing/2014/main" id="{7D903948-AC68-4BAB-AC0D-5EC6C73B4A60}"/>
              </a:ext>
            </a:extLst>
          </p:cNvPr>
          <p:cNvSpPr/>
          <p:nvPr/>
        </p:nvSpPr>
        <p:spPr>
          <a:xfrm>
            <a:off x="8696325" y="3910013"/>
            <a:ext cx="1752600" cy="838200"/>
          </a:xfrm>
          <a:prstGeom prst="ellipse">
            <a:avLst/>
          </a:prstGeom>
          <a:solidFill>
            <a:schemeClr val="accent3">
              <a:lumMod val="85000"/>
            </a:schemeClr>
          </a:solidFill>
        </p:spPr>
        <p:style>
          <a:lnRef idx="1">
            <a:schemeClr val="accent3"/>
          </a:lnRef>
          <a:fillRef idx="2">
            <a:schemeClr val="accent3"/>
          </a:fillRef>
          <a:effectRef idx="1">
            <a:schemeClr val="accent3"/>
          </a:effectRef>
          <a:fontRef idx="minor">
            <a:schemeClr val="dk1"/>
          </a:fontRef>
        </p:style>
        <p:txBody>
          <a:bodyPr anchor="ctr"/>
          <a:lstStyle/>
          <a:p>
            <a:pPr algn="ctr" eaLnBrk="1" fontAlgn="auto" hangingPunct="1">
              <a:spcBef>
                <a:spcPts val="0"/>
              </a:spcBef>
              <a:spcAft>
                <a:spcPts val="0"/>
              </a:spcAft>
              <a:defRPr/>
            </a:pPr>
            <a:r>
              <a:rPr lang="en-US" sz="1200" b="1" dirty="0"/>
              <a:t>Medical Director/Provider Relations =&gt; Providers</a:t>
            </a:r>
          </a:p>
        </p:txBody>
      </p:sp>
      <p:sp>
        <p:nvSpPr>
          <p:cNvPr id="41" name="Rectangle 40">
            <a:extLst>
              <a:ext uri="{FF2B5EF4-FFF2-40B4-BE49-F238E27FC236}">
                <a16:creationId xmlns:a16="http://schemas.microsoft.com/office/drawing/2014/main" id="{A50C7FA1-4747-4E72-AF6E-105F9293DF41}"/>
              </a:ext>
            </a:extLst>
          </p:cNvPr>
          <p:cNvSpPr/>
          <p:nvPr/>
        </p:nvSpPr>
        <p:spPr>
          <a:xfrm>
            <a:off x="2908300" y="3644900"/>
            <a:ext cx="2133600" cy="1409700"/>
          </a:xfrm>
          <a:prstGeom prst="rect">
            <a:avLst/>
          </a:prstGeom>
          <a:solidFill>
            <a:schemeClr val="accent5">
              <a:lumMod val="50000"/>
            </a:schemeClr>
          </a:solidFill>
          <a:ln>
            <a:solidFill>
              <a:schemeClr val="accent5">
                <a:lumMod val="50000"/>
              </a:schemeClr>
            </a:solidFill>
          </a:ln>
        </p:spPr>
        <p:style>
          <a:lnRef idx="1">
            <a:schemeClr val="accent1"/>
          </a:lnRef>
          <a:fillRef idx="2">
            <a:schemeClr val="accent1"/>
          </a:fillRef>
          <a:effectRef idx="1">
            <a:schemeClr val="accent1"/>
          </a:effectRef>
          <a:fontRef idx="minor">
            <a:schemeClr val="dk1"/>
          </a:fontRef>
        </p:style>
        <p:txBody>
          <a:bodyPr/>
          <a:lstStyle/>
          <a:p>
            <a:pPr algn="ctr" eaLnBrk="1" fontAlgn="auto" hangingPunct="1">
              <a:spcBef>
                <a:spcPts val="0"/>
              </a:spcBef>
              <a:spcAft>
                <a:spcPts val="0"/>
              </a:spcAft>
              <a:defRPr/>
            </a:pPr>
            <a:endParaRPr lang="en-US" dirty="0"/>
          </a:p>
          <a:p>
            <a:pPr algn="ctr" eaLnBrk="1" fontAlgn="auto" hangingPunct="1">
              <a:spcBef>
                <a:spcPts val="0"/>
              </a:spcBef>
              <a:spcAft>
                <a:spcPts val="0"/>
              </a:spcAft>
              <a:defRPr/>
            </a:pPr>
            <a:endParaRPr lang="en-US" dirty="0"/>
          </a:p>
          <a:p>
            <a:pPr algn="ctr" eaLnBrk="1" fontAlgn="auto" hangingPunct="1">
              <a:spcBef>
                <a:spcPts val="0"/>
              </a:spcBef>
              <a:spcAft>
                <a:spcPts val="0"/>
              </a:spcAft>
              <a:defRPr/>
            </a:pPr>
            <a:endParaRPr lang="en-US" dirty="0"/>
          </a:p>
          <a:p>
            <a:pPr algn="ctr" eaLnBrk="1" fontAlgn="auto" hangingPunct="1">
              <a:spcBef>
                <a:spcPts val="0"/>
              </a:spcBef>
              <a:spcAft>
                <a:spcPts val="0"/>
              </a:spcAft>
              <a:defRPr/>
            </a:pPr>
            <a:endParaRPr lang="en-US" dirty="0"/>
          </a:p>
        </p:txBody>
      </p:sp>
      <p:sp>
        <p:nvSpPr>
          <p:cNvPr id="40" name="Rectangle 39">
            <a:extLst>
              <a:ext uri="{FF2B5EF4-FFF2-40B4-BE49-F238E27FC236}">
                <a16:creationId xmlns:a16="http://schemas.microsoft.com/office/drawing/2014/main" id="{05D4D3EF-32CF-4B2F-BD8A-FD509265F587}"/>
              </a:ext>
            </a:extLst>
          </p:cNvPr>
          <p:cNvSpPr/>
          <p:nvPr/>
        </p:nvSpPr>
        <p:spPr>
          <a:xfrm>
            <a:off x="5194300" y="3644900"/>
            <a:ext cx="1828800" cy="1384300"/>
          </a:xfrm>
          <a:prstGeom prst="rect">
            <a:avLst/>
          </a:prstGeom>
          <a:solidFill>
            <a:schemeClr val="accent5">
              <a:lumMod val="50000"/>
            </a:schemeClr>
          </a:solidFill>
          <a:ln>
            <a:solidFill>
              <a:schemeClr val="tx2"/>
            </a:solidFill>
          </a:ln>
        </p:spPr>
        <p:style>
          <a:lnRef idx="1">
            <a:schemeClr val="accent1"/>
          </a:lnRef>
          <a:fillRef idx="2">
            <a:schemeClr val="accent1"/>
          </a:fillRef>
          <a:effectRef idx="1">
            <a:schemeClr val="accent1"/>
          </a:effectRef>
          <a:fontRef idx="minor">
            <a:schemeClr val="dk1"/>
          </a:fontRef>
        </p:style>
        <p:txBody>
          <a:bodyPr/>
          <a:lstStyle/>
          <a:p>
            <a:pPr algn="ctr" eaLnBrk="1" fontAlgn="auto" hangingPunct="1">
              <a:spcBef>
                <a:spcPts val="0"/>
              </a:spcBef>
              <a:spcAft>
                <a:spcPts val="0"/>
              </a:spcAft>
              <a:defRPr/>
            </a:pPr>
            <a:endParaRPr lang="en-US" dirty="0"/>
          </a:p>
          <a:p>
            <a:pPr algn="ctr" eaLnBrk="1" fontAlgn="auto" hangingPunct="1">
              <a:spcBef>
                <a:spcPts val="0"/>
              </a:spcBef>
              <a:spcAft>
                <a:spcPts val="0"/>
              </a:spcAft>
              <a:defRPr/>
            </a:pPr>
            <a:endParaRPr lang="en-US" dirty="0"/>
          </a:p>
          <a:p>
            <a:pPr algn="ctr" eaLnBrk="1" fontAlgn="auto" hangingPunct="1">
              <a:spcBef>
                <a:spcPts val="0"/>
              </a:spcBef>
              <a:spcAft>
                <a:spcPts val="0"/>
              </a:spcAft>
              <a:defRPr/>
            </a:pPr>
            <a:endParaRPr lang="en-US" dirty="0"/>
          </a:p>
        </p:txBody>
      </p:sp>
      <p:sp>
        <p:nvSpPr>
          <p:cNvPr id="132101" name="Slide Number Placeholder 1">
            <a:extLst>
              <a:ext uri="{FF2B5EF4-FFF2-40B4-BE49-F238E27FC236}">
                <a16:creationId xmlns:a16="http://schemas.microsoft.com/office/drawing/2014/main" id="{2342C91E-352F-4FC0-B9A0-1CE6D7CCA857}"/>
              </a:ext>
            </a:extLst>
          </p:cNvPr>
          <p:cNvSpPr>
            <a:spLocks noGrp="1"/>
          </p:cNvSpPr>
          <p:nvPr>
            <p:ph type="sldNum" sz="quarter" idx="10"/>
          </p:nvPr>
        </p:nvSpPr>
        <p:spPr bwMode="auto">
          <a:xfrm>
            <a:off x="7086600" y="6602414"/>
            <a:ext cx="2133600" cy="27463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ctr" fontAlgn="base">
              <a:spcBef>
                <a:spcPct val="0"/>
              </a:spcBef>
              <a:spcAft>
                <a:spcPct val="0"/>
              </a:spcAft>
            </a:pPr>
            <a:fld id="{22C7E591-776B-4DCD-A0FF-5E685DA431EB}" type="slidenum">
              <a:rPr lang="en-US" altLang="en-US">
                <a:solidFill>
                  <a:srgbClr val="898989"/>
                </a:solidFill>
              </a:rPr>
              <a:pPr algn="ctr" fontAlgn="base">
                <a:spcBef>
                  <a:spcPct val="0"/>
                </a:spcBef>
                <a:spcAft>
                  <a:spcPct val="0"/>
                </a:spcAft>
              </a:pPr>
              <a:t>59</a:t>
            </a:fld>
            <a:endParaRPr lang="en-US" altLang="en-US">
              <a:solidFill>
                <a:srgbClr val="898989"/>
              </a:solidFill>
            </a:endParaRPr>
          </a:p>
        </p:txBody>
      </p:sp>
      <p:sp>
        <p:nvSpPr>
          <p:cNvPr id="132102" name="Title 1">
            <a:extLst>
              <a:ext uri="{FF2B5EF4-FFF2-40B4-BE49-F238E27FC236}">
                <a16:creationId xmlns:a16="http://schemas.microsoft.com/office/drawing/2014/main" id="{10281E83-B500-4297-B18B-4780F96F96A2}"/>
              </a:ext>
            </a:extLst>
          </p:cNvPr>
          <p:cNvSpPr>
            <a:spLocks noGrp="1" noChangeArrowheads="1"/>
          </p:cNvSpPr>
          <p:nvPr>
            <p:ph type="title" idx="4294967295"/>
          </p:nvPr>
        </p:nvSpPr>
        <p:spPr>
          <a:xfrm>
            <a:off x="1524001" y="0"/>
            <a:ext cx="7991475" cy="1143000"/>
          </a:xfrm>
        </p:spPr>
        <p:txBody>
          <a:bodyPr/>
          <a:lstStyle/>
          <a:p>
            <a:r>
              <a:rPr lang="en-US" altLang="en-US"/>
              <a:t>Conceptual</a:t>
            </a:r>
            <a:r>
              <a:rPr lang="en-US" altLang="en-US" sz="2000"/>
              <a:t> </a:t>
            </a:r>
            <a:r>
              <a:rPr lang="en-US" altLang="en-US"/>
              <a:t>Diagram: Enterprise Analytics</a:t>
            </a:r>
          </a:p>
        </p:txBody>
      </p:sp>
      <p:sp>
        <p:nvSpPr>
          <p:cNvPr id="94" name="Rectangle 93">
            <a:extLst>
              <a:ext uri="{FF2B5EF4-FFF2-40B4-BE49-F238E27FC236}">
                <a16:creationId xmlns:a16="http://schemas.microsoft.com/office/drawing/2014/main" id="{E35B72B6-CD0C-4B2D-A9DA-295905CE4746}"/>
              </a:ext>
            </a:extLst>
          </p:cNvPr>
          <p:cNvSpPr/>
          <p:nvPr/>
        </p:nvSpPr>
        <p:spPr>
          <a:xfrm>
            <a:off x="2933700" y="1981200"/>
            <a:ext cx="2120900" cy="1409700"/>
          </a:xfrm>
          <a:prstGeom prst="rect">
            <a:avLst/>
          </a:prstGeom>
          <a:solidFill>
            <a:schemeClr val="accent2"/>
          </a:solidFill>
          <a:ln>
            <a:solidFill>
              <a:schemeClr val="tx2"/>
            </a:solidFill>
          </a:ln>
        </p:spPr>
        <p:style>
          <a:lnRef idx="1">
            <a:schemeClr val="accent1"/>
          </a:lnRef>
          <a:fillRef idx="2">
            <a:schemeClr val="accent1"/>
          </a:fillRef>
          <a:effectRef idx="1">
            <a:schemeClr val="accent1"/>
          </a:effectRef>
          <a:fontRef idx="minor">
            <a:schemeClr val="dk1"/>
          </a:fontRef>
        </p:style>
        <p:txBody>
          <a:bodyPr/>
          <a:lstStyle/>
          <a:p>
            <a:pPr algn="ctr" eaLnBrk="1" fontAlgn="auto" hangingPunct="1">
              <a:spcBef>
                <a:spcPts val="0"/>
              </a:spcBef>
              <a:spcAft>
                <a:spcPts val="0"/>
              </a:spcAft>
              <a:defRPr/>
            </a:pPr>
            <a:endParaRPr lang="en-US" dirty="0"/>
          </a:p>
          <a:p>
            <a:pPr algn="ctr" eaLnBrk="1" fontAlgn="auto" hangingPunct="1">
              <a:spcBef>
                <a:spcPts val="0"/>
              </a:spcBef>
              <a:spcAft>
                <a:spcPts val="0"/>
              </a:spcAft>
              <a:defRPr/>
            </a:pPr>
            <a:endParaRPr lang="en-US" dirty="0"/>
          </a:p>
          <a:p>
            <a:pPr algn="ctr" eaLnBrk="1" fontAlgn="auto" hangingPunct="1">
              <a:spcBef>
                <a:spcPts val="0"/>
              </a:spcBef>
              <a:spcAft>
                <a:spcPts val="0"/>
              </a:spcAft>
              <a:defRPr/>
            </a:pPr>
            <a:endParaRPr lang="en-US" dirty="0"/>
          </a:p>
          <a:p>
            <a:pPr algn="ctr" eaLnBrk="1" fontAlgn="auto" hangingPunct="1">
              <a:spcBef>
                <a:spcPts val="0"/>
              </a:spcBef>
              <a:spcAft>
                <a:spcPts val="0"/>
              </a:spcAft>
              <a:defRPr/>
            </a:pPr>
            <a:endParaRPr lang="en-US" dirty="0"/>
          </a:p>
        </p:txBody>
      </p:sp>
      <p:sp>
        <p:nvSpPr>
          <p:cNvPr id="97" name="Pentagon 96">
            <a:extLst>
              <a:ext uri="{FF2B5EF4-FFF2-40B4-BE49-F238E27FC236}">
                <a16:creationId xmlns:a16="http://schemas.microsoft.com/office/drawing/2014/main" id="{92918947-DD56-4CE0-AF1D-65AA5D061823}"/>
              </a:ext>
            </a:extLst>
          </p:cNvPr>
          <p:cNvSpPr/>
          <p:nvPr/>
        </p:nvSpPr>
        <p:spPr>
          <a:xfrm>
            <a:off x="7226300" y="3632200"/>
            <a:ext cx="1676400" cy="1371600"/>
          </a:xfrm>
          <a:prstGeom prst="homePlate">
            <a:avLst/>
          </a:prstGeom>
        </p:spPr>
        <p:style>
          <a:lnRef idx="1">
            <a:schemeClr val="accent1"/>
          </a:lnRef>
          <a:fillRef idx="2">
            <a:schemeClr val="accent1"/>
          </a:fillRef>
          <a:effectRef idx="1">
            <a:schemeClr val="accent1"/>
          </a:effectRef>
          <a:fontRef idx="minor">
            <a:schemeClr val="dk1"/>
          </a:fontRef>
        </p:style>
        <p:txBody>
          <a:bodyPr anchor="ctr"/>
          <a:lstStyle/>
          <a:p>
            <a:pPr algn="ctr" eaLnBrk="1" fontAlgn="auto" hangingPunct="1">
              <a:spcBef>
                <a:spcPts val="0"/>
              </a:spcBef>
              <a:spcAft>
                <a:spcPts val="0"/>
              </a:spcAft>
              <a:defRPr/>
            </a:pPr>
            <a:r>
              <a:rPr lang="en-US" sz="1600" dirty="0"/>
              <a:t>Care Management</a:t>
            </a:r>
          </a:p>
          <a:p>
            <a:pPr algn="ctr" eaLnBrk="1" fontAlgn="auto" hangingPunct="1">
              <a:spcBef>
                <a:spcPts val="0"/>
              </a:spcBef>
              <a:spcAft>
                <a:spcPts val="0"/>
              </a:spcAft>
              <a:defRPr/>
            </a:pPr>
            <a:r>
              <a:rPr lang="en-US" sz="1600" dirty="0"/>
              <a:t>Viewer</a:t>
            </a:r>
            <a:endParaRPr lang="en-US" dirty="0"/>
          </a:p>
        </p:txBody>
      </p:sp>
      <p:sp>
        <p:nvSpPr>
          <p:cNvPr id="103" name="Cloud 102">
            <a:extLst>
              <a:ext uri="{FF2B5EF4-FFF2-40B4-BE49-F238E27FC236}">
                <a16:creationId xmlns:a16="http://schemas.microsoft.com/office/drawing/2014/main" id="{21E355DC-D775-432A-B3B6-B94C0FB46629}"/>
              </a:ext>
            </a:extLst>
          </p:cNvPr>
          <p:cNvSpPr/>
          <p:nvPr/>
        </p:nvSpPr>
        <p:spPr>
          <a:xfrm rot="5400000">
            <a:off x="5599752" y="4401782"/>
            <a:ext cx="609600" cy="2743200"/>
          </a:xfrm>
          <a:prstGeom prst="cloud">
            <a:avLst/>
          </a:prstGeom>
          <a:solidFill>
            <a:schemeClr val="accent1">
              <a:lumMod val="20000"/>
              <a:lumOff val="80000"/>
            </a:schemeClr>
          </a:solidFill>
        </p:spPr>
        <p:style>
          <a:lnRef idx="1">
            <a:schemeClr val="accent1"/>
          </a:lnRef>
          <a:fillRef idx="2">
            <a:schemeClr val="accent1"/>
          </a:fillRef>
          <a:effectRef idx="1">
            <a:schemeClr val="accent1"/>
          </a:effectRef>
          <a:fontRef idx="minor">
            <a:schemeClr val="dk1"/>
          </a:fontRef>
        </p:style>
        <p:txBody>
          <a:bodyPr vert="vert270" anchor="ctr"/>
          <a:lstStyle/>
          <a:p>
            <a:pPr algn="ctr" eaLnBrk="1" fontAlgn="auto" hangingPunct="1">
              <a:spcBef>
                <a:spcPts val="0"/>
              </a:spcBef>
              <a:spcAft>
                <a:spcPts val="0"/>
              </a:spcAft>
              <a:defRPr/>
            </a:pPr>
            <a:r>
              <a:rPr lang="en-US" sz="1400" dirty="0"/>
              <a:t>3</a:t>
            </a:r>
            <a:r>
              <a:rPr lang="en-US" sz="1400" baseline="30000" dirty="0"/>
              <a:t>rd</a:t>
            </a:r>
            <a:r>
              <a:rPr lang="en-US" sz="1400" dirty="0"/>
              <a:t> Party Portal</a:t>
            </a:r>
          </a:p>
        </p:txBody>
      </p:sp>
      <p:sp>
        <p:nvSpPr>
          <p:cNvPr id="104" name="Oval 103">
            <a:extLst>
              <a:ext uri="{FF2B5EF4-FFF2-40B4-BE49-F238E27FC236}">
                <a16:creationId xmlns:a16="http://schemas.microsoft.com/office/drawing/2014/main" id="{06EE08D3-53BC-4B88-BD79-292FB4ED6BFD}"/>
              </a:ext>
            </a:extLst>
          </p:cNvPr>
          <p:cNvSpPr/>
          <p:nvPr/>
        </p:nvSpPr>
        <p:spPr>
          <a:xfrm>
            <a:off x="4457700" y="6154738"/>
            <a:ext cx="2895600" cy="360362"/>
          </a:xfrm>
          <a:prstGeom prst="ellipse">
            <a:avLst/>
          </a:prstGeom>
          <a:solidFill>
            <a:schemeClr val="accent3">
              <a:lumMod val="85000"/>
            </a:schemeClr>
          </a:solidFill>
        </p:spPr>
        <p:style>
          <a:lnRef idx="1">
            <a:schemeClr val="accent3"/>
          </a:lnRef>
          <a:fillRef idx="2">
            <a:schemeClr val="accent3"/>
          </a:fillRef>
          <a:effectRef idx="1">
            <a:schemeClr val="accent3"/>
          </a:effectRef>
          <a:fontRef idx="minor">
            <a:schemeClr val="dk1"/>
          </a:fontRef>
        </p:style>
        <p:txBody>
          <a:bodyPr anchor="ctr"/>
          <a:lstStyle/>
          <a:p>
            <a:pPr algn="ctr" eaLnBrk="1" fontAlgn="auto" hangingPunct="1">
              <a:spcBef>
                <a:spcPts val="0"/>
              </a:spcBef>
              <a:spcAft>
                <a:spcPts val="0"/>
              </a:spcAft>
              <a:defRPr/>
            </a:pPr>
            <a:r>
              <a:rPr lang="en-US" sz="1400" dirty="0"/>
              <a:t>Patient/Members</a:t>
            </a:r>
          </a:p>
        </p:txBody>
      </p:sp>
      <p:sp>
        <p:nvSpPr>
          <p:cNvPr id="107" name="Oval 106">
            <a:extLst>
              <a:ext uri="{FF2B5EF4-FFF2-40B4-BE49-F238E27FC236}">
                <a16:creationId xmlns:a16="http://schemas.microsoft.com/office/drawing/2014/main" id="{A038E4B1-9B64-44E8-B0EE-9B6637CA9088}"/>
              </a:ext>
            </a:extLst>
          </p:cNvPr>
          <p:cNvSpPr/>
          <p:nvPr/>
        </p:nvSpPr>
        <p:spPr>
          <a:xfrm>
            <a:off x="8809038" y="2632075"/>
            <a:ext cx="1447800" cy="685800"/>
          </a:xfrm>
          <a:prstGeom prst="ellipse">
            <a:avLst/>
          </a:prstGeom>
          <a:solidFill>
            <a:schemeClr val="accent3">
              <a:lumMod val="85000"/>
            </a:schemeClr>
          </a:solidFill>
        </p:spPr>
        <p:style>
          <a:lnRef idx="1">
            <a:schemeClr val="accent3"/>
          </a:lnRef>
          <a:fillRef idx="2">
            <a:schemeClr val="accent3"/>
          </a:fillRef>
          <a:effectRef idx="1">
            <a:schemeClr val="accent3"/>
          </a:effectRef>
          <a:fontRef idx="minor">
            <a:schemeClr val="dk1"/>
          </a:fontRef>
        </p:style>
        <p:txBody>
          <a:bodyPr anchor="ctr"/>
          <a:lstStyle/>
          <a:p>
            <a:pPr algn="ctr" eaLnBrk="1" fontAlgn="auto" hangingPunct="1">
              <a:spcBef>
                <a:spcPts val="0"/>
              </a:spcBef>
              <a:spcAft>
                <a:spcPts val="0"/>
              </a:spcAft>
              <a:defRPr/>
            </a:pPr>
            <a:r>
              <a:rPr lang="en-US" sz="1400" dirty="0"/>
              <a:t> Account Managers</a:t>
            </a:r>
            <a:br>
              <a:rPr lang="en-US" sz="1400" dirty="0"/>
            </a:br>
            <a:endParaRPr lang="en-US" sz="1400" dirty="0"/>
          </a:p>
        </p:txBody>
      </p:sp>
      <p:sp>
        <p:nvSpPr>
          <p:cNvPr id="108" name="Pentagon 107">
            <a:extLst>
              <a:ext uri="{FF2B5EF4-FFF2-40B4-BE49-F238E27FC236}">
                <a16:creationId xmlns:a16="http://schemas.microsoft.com/office/drawing/2014/main" id="{53A19D73-4234-4779-8DB2-752E69BDEB5B}"/>
              </a:ext>
            </a:extLst>
          </p:cNvPr>
          <p:cNvSpPr/>
          <p:nvPr/>
        </p:nvSpPr>
        <p:spPr>
          <a:xfrm>
            <a:off x="7264400" y="2006600"/>
            <a:ext cx="1676400" cy="1371600"/>
          </a:xfrm>
          <a:prstGeom prst="homePlate">
            <a:avLst/>
          </a:prstGeom>
        </p:spPr>
        <p:style>
          <a:lnRef idx="1">
            <a:schemeClr val="accent1"/>
          </a:lnRef>
          <a:fillRef idx="2">
            <a:schemeClr val="accent1"/>
          </a:fillRef>
          <a:effectRef idx="1">
            <a:schemeClr val="accent1"/>
          </a:effectRef>
          <a:fontRef idx="minor">
            <a:schemeClr val="dk1"/>
          </a:fontRef>
        </p:style>
        <p:txBody>
          <a:bodyPr anchor="ctr"/>
          <a:lstStyle/>
          <a:p>
            <a:pPr algn="ctr" eaLnBrk="1" fontAlgn="auto" hangingPunct="1">
              <a:spcBef>
                <a:spcPts val="0"/>
              </a:spcBef>
              <a:spcAft>
                <a:spcPts val="0"/>
              </a:spcAft>
              <a:defRPr/>
            </a:pPr>
            <a:r>
              <a:rPr lang="en-US" dirty="0"/>
              <a:t>  Client</a:t>
            </a:r>
            <a:br>
              <a:rPr lang="en-US" dirty="0"/>
            </a:br>
            <a:r>
              <a:rPr lang="en-US" dirty="0"/>
              <a:t>  Portal</a:t>
            </a:r>
          </a:p>
        </p:txBody>
      </p:sp>
      <p:sp>
        <p:nvSpPr>
          <p:cNvPr id="22" name="Oval 21">
            <a:extLst>
              <a:ext uri="{FF2B5EF4-FFF2-40B4-BE49-F238E27FC236}">
                <a16:creationId xmlns:a16="http://schemas.microsoft.com/office/drawing/2014/main" id="{940D4E30-A2D3-42DC-B370-66DD48F0856D}"/>
              </a:ext>
            </a:extLst>
          </p:cNvPr>
          <p:cNvSpPr/>
          <p:nvPr/>
        </p:nvSpPr>
        <p:spPr>
          <a:xfrm>
            <a:off x="8535988" y="4794250"/>
            <a:ext cx="1447800" cy="533400"/>
          </a:xfrm>
          <a:prstGeom prst="ellipse">
            <a:avLst/>
          </a:prstGeom>
          <a:solidFill>
            <a:schemeClr val="accent3">
              <a:lumMod val="85000"/>
            </a:schemeClr>
          </a:solidFill>
        </p:spPr>
        <p:style>
          <a:lnRef idx="1">
            <a:schemeClr val="accent3"/>
          </a:lnRef>
          <a:fillRef idx="2">
            <a:schemeClr val="accent3"/>
          </a:fillRef>
          <a:effectRef idx="1">
            <a:schemeClr val="accent3"/>
          </a:effectRef>
          <a:fontRef idx="minor">
            <a:schemeClr val="dk1"/>
          </a:fontRef>
        </p:style>
        <p:txBody>
          <a:bodyPr anchor="ctr"/>
          <a:lstStyle/>
          <a:p>
            <a:pPr algn="ctr" eaLnBrk="1" fontAlgn="auto" hangingPunct="1">
              <a:spcBef>
                <a:spcPts val="0"/>
              </a:spcBef>
              <a:spcAft>
                <a:spcPts val="0"/>
              </a:spcAft>
              <a:defRPr/>
            </a:pPr>
            <a:r>
              <a:rPr lang="en-US" sz="1400" dirty="0"/>
              <a:t>Case Managers</a:t>
            </a:r>
          </a:p>
        </p:txBody>
      </p:sp>
      <p:sp>
        <p:nvSpPr>
          <p:cNvPr id="24" name="Flowchart: Multidocument 23">
            <a:extLst>
              <a:ext uri="{FF2B5EF4-FFF2-40B4-BE49-F238E27FC236}">
                <a16:creationId xmlns:a16="http://schemas.microsoft.com/office/drawing/2014/main" id="{45EADE44-529B-46D7-A4A6-1E56EF88718E}"/>
              </a:ext>
            </a:extLst>
          </p:cNvPr>
          <p:cNvSpPr/>
          <p:nvPr/>
        </p:nvSpPr>
        <p:spPr>
          <a:xfrm>
            <a:off x="1524000" y="1257300"/>
            <a:ext cx="889000" cy="609600"/>
          </a:xfrm>
          <a:prstGeom prst="flowChartMultidocument">
            <a:avLst/>
          </a:prstGeom>
        </p:spPr>
        <p:style>
          <a:lnRef idx="1">
            <a:schemeClr val="accent1"/>
          </a:lnRef>
          <a:fillRef idx="2">
            <a:schemeClr val="accent1"/>
          </a:fillRef>
          <a:effectRef idx="1">
            <a:schemeClr val="accent1"/>
          </a:effectRef>
          <a:fontRef idx="minor">
            <a:schemeClr val="dk1"/>
          </a:fontRef>
        </p:style>
        <p:txBody>
          <a:bodyPr anchor="ctr"/>
          <a:lstStyle/>
          <a:p>
            <a:pPr algn="ctr" eaLnBrk="1" fontAlgn="auto" hangingPunct="1">
              <a:spcBef>
                <a:spcPts val="0"/>
              </a:spcBef>
              <a:spcAft>
                <a:spcPts val="0"/>
              </a:spcAft>
              <a:defRPr/>
            </a:pPr>
            <a:r>
              <a:rPr lang="en-US" sz="1400" dirty="0"/>
              <a:t>Raw Data</a:t>
            </a:r>
          </a:p>
        </p:txBody>
      </p:sp>
      <p:sp>
        <p:nvSpPr>
          <p:cNvPr id="27" name="Flowchart: Magnetic Disk 26">
            <a:extLst>
              <a:ext uri="{FF2B5EF4-FFF2-40B4-BE49-F238E27FC236}">
                <a16:creationId xmlns:a16="http://schemas.microsoft.com/office/drawing/2014/main" id="{E8983722-CD4A-41C1-AD59-1B50A0650440}"/>
              </a:ext>
            </a:extLst>
          </p:cNvPr>
          <p:cNvSpPr/>
          <p:nvPr/>
        </p:nvSpPr>
        <p:spPr>
          <a:xfrm>
            <a:off x="3314700" y="4089400"/>
            <a:ext cx="1524000" cy="838200"/>
          </a:xfrm>
          <a:prstGeom prst="flowChartMagneticDisk">
            <a:avLst/>
          </a:prstGeom>
          <a:effectLst>
            <a:glow rad="228600">
              <a:schemeClr val="accent4">
                <a:satMod val="175000"/>
                <a:alpha val="40000"/>
              </a:schemeClr>
            </a:glow>
            <a:outerShdw blurRad="40000" dist="20000" dir="5400000" rotWithShape="0">
              <a:srgbClr val="000000">
                <a:alpha val="38000"/>
              </a:srgbClr>
            </a:outerShdw>
          </a:effectLst>
        </p:spPr>
        <p:style>
          <a:lnRef idx="1">
            <a:schemeClr val="accent2"/>
          </a:lnRef>
          <a:fillRef idx="2">
            <a:schemeClr val="accent2"/>
          </a:fillRef>
          <a:effectRef idx="1">
            <a:schemeClr val="accent2"/>
          </a:effectRef>
          <a:fontRef idx="minor">
            <a:schemeClr val="dk1"/>
          </a:fontRef>
        </p:style>
        <p:txBody>
          <a:bodyPr anchor="ctr"/>
          <a:lstStyle/>
          <a:p>
            <a:pPr algn="ctr" eaLnBrk="1" fontAlgn="auto" hangingPunct="1">
              <a:spcBef>
                <a:spcPts val="0"/>
              </a:spcBef>
              <a:spcAft>
                <a:spcPts val="0"/>
              </a:spcAft>
              <a:defRPr/>
            </a:pPr>
            <a:br>
              <a:rPr lang="en-US" sz="1400" dirty="0"/>
            </a:br>
            <a:r>
              <a:rPr lang="en-US" sz="1400" dirty="0"/>
              <a:t>Rules Engine</a:t>
            </a:r>
          </a:p>
        </p:txBody>
      </p:sp>
      <p:sp>
        <p:nvSpPr>
          <p:cNvPr id="32" name="Rectangle 31">
            <a:extLst>
              <a:ext uri="{FF2B5EF4-FFF2-40B4-BE49-F238E27FC236}">
                <a16:creationId xmlns:a16="http://schemas.microsoft.com/office/drawing/2014/main" id="{7AED9E3C-C1D4-4DA1-8373-FC2DF849D1C0}"/>
              </a:ext>
            </a:extLst>
          </p:cNvPr>
          <p:cNvSpPr/>
          <p:nvPr/>
        </p:nvSpPr>
        <p:spPr>
          <a:xfrm>
            <a:off x="5181600" y="1981200"/>
            <a:ext cx="1828800" cy="1384300"/>
          </a:xfrm>
          <a:prstGeom prst="rect">
            <a:avLst/>
          </a:prstGeom>
          <a:solidFill>
            <a:schemeClr val="accent2"/>
          </a:solidFill>
          <a:ln>
            <a:solidFill>
              <a:schemeClr val="tx2"/>
            </a:solidFill>
          </a:ln>
        </p:spPr>
        <p:style>
          <a:lnRef idx="1">
            <a:schemeClr val="accent1"/>
          </a:lnRef>
          <a:fillRef idx="2">
            <a:schemeClr val="accent1"/>
          </a:fillRef>
          <a:effectRef idx="1">
            <a:schemeClr val="accent1"/>
          </a:effectRef>
          <a:fontRef idx="minor">
            <a:schemeClr val="dk1"/>
          </a:fontRef>
        </p:style>
        <p:txBody>
          <a:bodyPr/>
          <a:lstStyle/>
          <a:p>
            <a:pPr algn="ctr" eaLnBrk="1" fontAlgn="auto" hangingPunct="1">
              <a:spcBef>
                <a:spcPts val="0"/>
              </a:spcBef>
              <a:spcAft>
                <a:spcPts val="0"/>
              </a:spcAft>
              <a:defRPr/>
            </a:pPr>
            <a:endParaRPr lang="en-US" dirty="0"/>
          </a:p>
          <a:p>
            <a:pPr algn="ctr" eaLnBrk="1" fontAlgn="auto" hangingPunct="1">
              <a:spcBef>
                <a:spcPts val="0"/>
              </a:spcBef>
              <a:spcAft>
                <a:spcPts val="0"/>
              </a:spcAft>
              <a:defRPr/>
            </a:pPr>
            <a:endParaRPr lang="en-US" dirty="0"/>
          </a:p>
          <a:p>
            <a:pPr algn="ctr" eaLnBrk="1" fontAlgn="auto" hangingPunct="1">
              <a:spcBef>
                <a:spcPts val="0"/>
              </a:spcBef>
              <a:spcAft>
                <a:spcPts val="0"/>
              </a:spcAft>
              <a:defRPr/>
            </a:pPr>
            <a:endParaRPr lang="en-US" dirty="0"/>
          </a:p>
        </p:txBody>
      </p:sp>
      <p:sp>
        <p:nvSpPr>
          <p:cNvPr id="33" name="Cube 32">
            <a:extLst>
              <a:ext uri="{FF2B5EF4-FFF2-40B4-BE49-F238E27FC236}">
                <a16:creationId xmlns:a16="http://schemas.microsoft.com/office/drawing/2014/main" id="{89956281-D89A-46DF-9327-811561EAE4BC}"/>
              </a:ext>
            </a:extLst>
          </p:cNvPr>
          <p:cNvSpPr/>
          <p:nvPr/>
        </p:nvSpPr>
        <p:spPr>
          <a:xfrm>
            <a:off x="5334000" y="4089400"/>
            <a:ext cx="1524000" cy="838200"/>
          </a:xfrm>
          <a:prstGeom prst="cube">
            <a:avLst/>
          </a:prstGeom>
          <a:effectLst>
            <a:glow rad="228600">
              <a:schemeClr val="accent4">
                <a:satMod val="175000"/>
                <a:alpha val="40000"/>
              </a:schemeClr>
            </a:glow>
            <a:outerShdw blurRad="40000" dist="20000" dir="5400000" rotWithShape="0">
              <a:srgbClr val="000000">
                <a:alpha val="38000"/>
              </a:srgbClr>
            </a:outerShdw>
          </a:effectLst>
        </p:spPr>
        <p:style>
          <a:lnRef idx="1">
            <a:schemeClr val="accent2"/>
          </a:lnRef>
          <a:fillRef idx="2">
            <a:schemeClr val="accent2"/>
          </a:fillRef>
          <a:effectRef idx="1">
            <a:schemeClr val="accent2"/>
          </a:effectRef>
          <a:fontRef idx="minor">
            <a:schemeClr val="dk1"/>
          </a:fontRef>
        </p:style>
        <p:txBody>
          <a:bodyPr anchor="ctr"/>
          <a:lstStyle/>
          <a:p>
            <a:pPr algn="ctr" eaLnBrk="1" fontAlgn="auto" hangingPunct="1">
              <a:spcBef>
                <a:spcPts val="0"/>
              </a:spcBef>
              <a:spcAft>
                <a:spcPts val="0"/>
              </a:spcAft>
              <a:defRPr/>
            </a:pPr>
            <a:r>
              <a:rPr lang="en-US" sz="1400" dirty="0"/>
              <a:t>Quality Measures</a:t>
            </a:r>
            <a:br>
              <a:rPr lang="en-US" sz="1400" dirty="0"/>
            </a:br>
            <a:r>
              <a:rPr lang="en-US" sz="1400" dirty="0"/>
              <a:t>Cube</a:t>
            </a:r>
          </a:p>
        </p:txBody>
      </p:sp>
      <p:sp>
        <p:nvSpPr>
          <p:cNvPr id="43" name="Oval 42">
            <a:extLst>
              <a:ext uri="{FF2B5EF4-FFF2-40B4-BE49-F238E27FC236}">
                <a16:creationId xmlns:a16="http://schemas.microsoft.com/office/drawing/2014/main" id="{5A31BCF6-37DC-461A-995E-46CD3B3D98EB}"/>
              </a:ext>
            </a:extLst>
          </p:cNvPr>
          <p:cNvSpPr/>
          <p:nvPr/>
        </p:nvSpPr>
        <p:spPr>
          <a:xfrm>
            <a:off x="8534400" y="1905000"/>
            <a:ext cx="1524000" cy="609600"/>
          </a:xfrm>
          <a:prstGeom prst="ellipse">
            <a:avLst/>
          </a:prstGeom>
          <a:solidFill>
            <a:schemeClr val="accent3">
              <a:lumMod val="85000"/>
            </a:schemeClr>
          </a:solidFill>
        </p:spPr>
        <p:style>
          <a:lnRef idx="1">
            <a:schemeClr val="accent3"/>
          </a:lnRef>
          <a:fillRef idx="2">
            <a:schemeClr val="accent3"/>
          </a:fillRef>
          <a:effectRef idx="1">
            <a:schemeClr val="accent3"/>
          </a:effectRef>
          <a:fontRef idx="minor">
            <a:schemeClr val="dk1"/>
          </a:fontRef>
        </p:style>
        <p:txBody>
          <a:bodyPr anchor="ctr"/>
          <a:lstStyle/>
          <a:p>
            <a:pPr algn="ctr" eaLnBrk="1" fontAlgn="auto" hangingPunct="1">
              <a:spcBef>
                <a:spcPts val="0"/>
              </a:spcBef>
              <a:spcAft>
                <a:spcPts val="0"/>
              </a:spcAft>
              <a:defRPr/>
            </a:pPr>
            <a:r>
              <a:rPr lang="en-US" sz="1400" dirty="0"/>
              <a:t>UWg, Actuarial, HCE</a:t>
            </a:r>
          </a:p>
        </p:txBody>
      </p:sp>
      <p:sp>
        <p:nvSpPr>
          <p:cNvPr id="132119" name="TextBox 43">
            <a:extLst>
              <a:ext uri="{FF2B5EF4-FFF2-40B4-BE49-F238E27FC236}">
                <a16:creationId xmlns:a16="http://schemas.microsoft.com/office/drawing/2014/main" id="{F381ED1F-B669-49A7-AFDA-94B92675BF3D}"/>
              </a:ext>
            </a:extLst>
          </p:cNvPr>
          <p:cNvSpPr txBox="1">
            <a:spLocks noChangeArrowheads="1"/>
          </p:cNvSpPr>
          <p:nvPr/>
        </p:nvSpPr>
        <p:spPr bwMode="auto">
          <a:xfrm>
            <a:off x="8610600" y="1524000"/>
            <a:ext cx="16002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ctr" eaLnBrk="1" hangingPunct="1"/>
            <a:r>
              <a:rPr lang="en-US" altLang="en-US" u="sng"/>
              <a:t>End Users:</a:t>
            </a:r>
          </a:p>
        </p:txBody>
      </p:sp>
      <p:cxnSp>
        <p:nvCxnSpPr>
          <p:cNvPr id="45" name="Straight Arrow Connector 44">
            <a:extLst>
              <a:ext uri="{FF2B5EF4-FFF2-40B4-BE49-F238E27FC236}">
                <a16:creationId xmlns:a16="http://schemas.microsoft.com/office/drawing/2014/main" id="{60581242-0646-4E21-BB86-5F6AC2965CCD}"/>
              </a:ext>
            </a:extLst>
          </p:cNvPr>
          <p:cNvCxnSpPr/>
          <p:nvPr/>
        </p:nvCxnSpPr>
        <p:spPr>
          <a:xfrm rot="16200000" flipH="1">
            <a:off x="5803900" y="5384800"/>
            <a:ext cx="439738" cy="7938"/>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28" name="Cube 27">
            <a:extLst>
              <a:ext uri="{FF2B5EF4-FFF2-40B4-BE49-F238E27FC236}">
                <a16:creationId xmlns:a16="http://schemas.microsoft.com/office/drawing/2014/main" id="{1E8BE75C-55D1-4DAE-BD67-C8341C0A7F3A}"/>
              </a:ext>
            </a:extLst>
          </p:cNvPr>
          <p:cNvSpPr/>
          <p:nvPr/>
        </p:nvSpPr>
        <p:spPr>
          <a:xfrm>
            <a:off x="6159500" y="2057400"/>
            <a:ext cx="838200" cy="609600"/>
          </a:xfrm>
          <a:prstGeom prst="cube">
            <a:avLst/>
          </a:prstGeom>
          <a:effectLst>
            <a:glow rad="228600">
              <a:schemeClr val="accent4">
                <a:satMod val="175000"/>
                <a:alpha val="40000"/>
              </a:schemeClr>
            </a:glow>
            <a:outerShdw blurRad="40000" dist="20000" dir="5400000" rotWithShape="0">
              <a:srgbClr val="000000">
                <a:alpha val="38000"/>
              </a:srgbClr>
            </a:outerShdw>
          </a:effectLst>
        </p:spPr>
        <p:style>
          <a:lnRef idx="1">
            <a:schemeClr val="accent2"/>
          </a:lnRef>
          <a:fillRef idx="2">
            <a:schemeClr val="accent2"/>
          </a:fillRef>
          <a:effectRef idx="1">
            <a:schemeClr val="accent2"/>
          </a:effectRef>
          <a:fontRef idx="minor">
            <a:schemeClr val="dk1"/>
          </a:fontRef>
        </p:style>
        <p:txBody>
          <a:bodyPr anchor="ctr"/>
          <a:lstStyle/>
          <a:p>
            <a:pPr algn="ctr" eaLnBrk="1" fontAlgn="auto" hangingPunct="1">
              <a:spcBef>
                <a:spcPts val="0"/>
              </a:spcBef>
              <a:spcAft>
                <a:spcPts val="0"/>
              </a:spcAft>
              <a:defRPr/>
            </a:pPr>
            <a:r>
              <a:rPr lang="en-US" sz="1100" dirty="0"/>
              <a:t>EClare</a:t>
            </a:r>
          </a:p>
        </p:txBody>
      </p:sp>
      <p:sp>
        <p:nvSpPr>
          <p:cNvPr id="29" name="Cube 28">
            <a:extLst>
              <a:ext uri="{FF2B5EF4-FFF2-40B4-BE49-F238E27FC236}">
                <a16:creationId xmlns:a16="http://schemas.microsoft.com/office/drawing/2014/main" id="{FFA6AD39-3194-47B5-8EEE-44A87BFCF806}"/>
              </a:ext>
            </a:extLst>
          </p:cNvPr>
          <p:cNvSpPr/>
          <p:nvPr/>
        </p:nvSpPr>
        <p:spPr>
          <a:xfrm>
            <a:off x="5283200" y="2044700"/>
            <a:ext cx="762000" cy="609600"/>
          </a:xfrm>
          <a:prstGeom prst="cube">
            <a:avLst/>
          </a:prstGeom>
          <a:effectLst>
            <a:glow rad="228600">
              <a:schemeClr val="accent4">
                <a:satMod val="175000"/>
                <a:alpha val="40000"/>
              </a:schemeClr>
            </a:glow>
            <a:outerShdw blurRad="40000" dist="20000" dir="5400000" rotWithShape="0">
              <a:srgbClr val="000000">
                <a:alpha val="38000"/>
              </a:srgbClr>
            </a:outerShdw>
          </a:effectLst>
        </p:spPr>
        <p:style>
          <a:lnRef idx="1">
            <a:schemeClr val="accent2"/>
          </a:lnRef>
          <a:fillRef idx="2">
            <a:schemeClr val="accent2"/>
          </a:fillRef>
          <a:effectRef idx="1">
            <a:schemeClr val="accent2"/>
          </a:effectRef>
          <a:fontRef idx="minor">
            <a:schemeClr val="dk1"/>
          </a:fontRef>
        </p:style>
        <p:txBody>
          <a:bodyPr anchor="ctr"/>
          <a:lstStyle/>
          <a:p>
            <a:pPr algn="ctr" eaLnBrk="1" fontAlgn="auto" hangingPunct="1">
              <a:spcBef>
                <a:spcPts val="0"/>
              </a:spcBef>
              <a:spcAft>
                <a:spcPts val="0"/>
              </a:spcAft>
              <a:defRPr/>
            </a:pPr>
            <a:r>
              <a:rPr lang="en-US" sz="1100" dirty="0"/>
              <a:t>FLAG</a:t>
            </a:r>
          </a:p>
        </p:txBody>
      </p:sp>
      <p:sp>
        <p:nvSpPr>
          <p:cNvPr id="26" name="Cube 25">
            <a:extLst>
              <a:ext uri="{FF2B5EF4-FFF2-40B4-BE49-F238E27FC236}">
                <a16:creationId xmlns:a16="http://schemas.microsoft.com/office/drawing/2014/main" id="{67B76111-061A-4020-A9EC-E3941923B707}"/>
              </a:ext>
            </a:extLst>
          </p:cNvPr>
          <p:cNvSpPr/>
          <p:nvPr/>
        </p:nvSpPr>
        <p:spPr>
          <a:xfrm>
            <a:off x="5549900" y="2743200"/>
            <a:ext cx="990600" cy="609600"/>
          </a:xfrm>
          <a:prstGeom prst="cube">
            <a:avLst/>
          </a:prstGeom>
          <a:effectLst>
            <a:glow rad="228600">
              <a:schemeClr val="accent4">
                <a:satMod val="175000"/>
                <a:alpha val="40000"/>
              </a:schemeClr>
            </a:glow>
            <a:outerShdw blurRad="40000" dist="20000" dir="5400000" rotWithShape="0">
              <a:srgbClr val="000000">
                <a:alpha val="38000"/>
              </a:srgbClr>
            </a:outerShdw>
          </a:effectLst>
        </p:spPr>
        <p:style>
          <a:lnRef idx="1">
            <a:schemeClr val="accent2"/>
          </a:lnRef>
          <a:fillRef idx="2">
            <a:schemeClr val="accent2"/>
          </a:fillRef>
          <a:effectRef idx="1">
            <a:schemeClr val="accent2"/>
          </a:effectRef>
          <a:fontRef idx="minor">
            <a:schemeClr val="dk1"/>
          </a:fontRef>
        </p:style>
        <p:txBody>
          <a:bodyPr anchor="ctr"/>
          <a:lstStyle/>
          <a:p>
            <a:pPr algn="ctr" eaLnBrk="1" fontAlgn="auto" hangingPunct="1">
              <a:spcBef>
                <a:spcPts val="0"/>
              </a:spcBef>
              <a:spcAft>
                <a:spcPts val="0"/>
              </a:spcAft>
              <a:defRPr/>
            </a:pPr>
            <a:r>
              <a:rPr lang="en-US" sz="1100" dirty="0"/>
              <a:t>Espresso</a:t>
            </a:r>
          </a:p>
        </p:txBody>
      </p:sp>
      <p:sp>
        <p:nvSpPr>
          <p:cNvPr id="30" name="Cube 29">
            <a:extLst>
              <a:ext uri="{FF2B5EF4-FFF2-40B4-BE49-F238E27FC236}">
                <a16:creationId xmlns:a16="http://schemas.microsoft.com/office/drawing/2014/main" id="{3416F59A-9A55-4842-A6C8-60D679DDC276}"/>
              </a:ext>
            </a:extLst>
          </p:cNvPr>
          <p:cNvSpPr/>
          <p:nvPr/>
        </p:nvSpPr>
        <p:spPr>
          <a:xfrm>
            <a:off x="3022600" y="2095500"/>
            <a:ext cx="762000" cy="609600"/>
          </a:xfrm>
          <a:prstGeom prst="cube">
            <a:avLst/>
          </a:prstGeom>
          <a:effectLst>
            <a:glow rad="228600">
              <a:schemeClr val="accent4">
                <a:satMod val="175000"/>
                <a:alpha val="40000"/>
              </a:schemeClr>
            </a:glow>
            <a:innerShdw blurRad="63500" dist="50800" dir="13500000">
              <a:prstClr val="black">
                <a:alpha val="50000"/>
              </a:prstClr>
            </a:innerShdw>
          </a:effectLst>
        </p:spPr>
        <p:style>
          <a:lnRef idx="1">
            <a:schemeClr val="accent2"/>
          </a:lnRef>
          <a:fillRef idx="2">
            <a:schemeClr val="accent2"/>
          </a:fillRef>
          <a:effectRef idx="1">
            <a:schemeClr val="accent2"/>
          </a:effectRef>
          <a:fontRef idx="minor">
            <a:schemeClr val="dk1"/>
          </a:fontRef>
        </p:style>
        <p:txBody>
          <a:bodyPr anchor="ctr"/>
          <a:lstStyle/>
          <a:p>
            <a:pPr algn="ctr" eaLnBrk="1" fontAlgn="auto" hangingPunct="1">
              <a:spcBef>
                <a:spcPts val="0"/>
              </a:spcBef>
              <a:spcAft>
                <a:spcPts val="0"/>
              </a:spcAft>
              <a:defRPr/>
            </a:pPr>
            <a:r>
              <a:rPr lang="en-US" sz="1100" dirty="0"/>
              <a:t>DCGs</a:t>
            </a:r>
          </a:p>
        </p:txBody>
      </p:sp>
      <p:sp>
        <p:nvSpPr>
          <p:cNvPr id="31" name="Cube 30">
            <a:extLst>
              <a:ext uri="{FF2B5EF4-FFF2-40B4-BE49-F238E27FC236}">
                <a16:creationId xmlns:a16="http://schemas.microsoft.com/office/drawing/2014/main" id="{F76C8AD8-2FF7-42BA-BD5C-6E08A3BC9051}"/>
              </a:ext>
            </a:extLst>
          </p:cNvPr>
          <p:cNvSpPr/>
          <p:nvPr/>
        </p:nvSpPr>
        <p:spPr>
          <a:xfrm>
            <a:off x="3619500" y="2743200"/>
            <a:ext cx="762000" cy="609600"/>
          </a:xfrm>
          <a:prstGeom prst="cube">
            <a:avLst/>
          </a:prstGeom>
          <a:effectLst>
            <a:glow rad="228600">
              <a:schemeClr val="accent4">
                <a:satMod val="175000"/>
                <a:alpha val="40000"/>
              </a:schemeClr>
            </a:glow>
            <a:outerShdw blurRad="40000" dist="20000" dir="5400000" rotWithShape="0">
              <a:srgbClr val="000000">
                <a:alpha val="38000"/>
              </a:srgbClr>
            </a:outerShdw>
          </a:effectLst>
        </p:spPr>
        <p:style>
          <a:lnRef idx="1">
            <a:schemeClr val="accent2"/>
          </a:lnRef>
          <a:fillRef idx="2">
            <a:schemeClr val="accent2"/>
          </a:fillRef>
          <a:effectRef idx="1">
            <a:schemeClr val="accent2"/>
          </a:effectRef>
          <a:fontRef idx="minor">
            <a:schemeClr val="dk1"/>
          </a:fontRef>
        </p:style>
        <p:txBody>
          <a:bodyPr anchor="ctr"/>
          <a:lstStyle/>
          <a:p>
            <a:pPr algn="ctr" eaLnBrk="1" fontAlgn="auto" hangingPunct="1">
              <a:spcBef>
                <a:spcPts val="0"/>
              </a:spcBef>
              <a:spcAft>
                <a:spcPts val="0"/>
              </a:spcAft>
              <a:defRPr/>
            </a:pPr>
            <a:r>
              <a:rPr lang="en-US" sz="1100" dirty="0"/>
              <a:t>ETGs</a:t>
            </a:r>
          </a:p>
        </p:txBody>
      </p:sp>
      <p:sp>
        <p:nvSpPr>
          <p:cNvPr id="35" name="Cube 34">
            <a:extLst>
              <a:ext uri="{FF2B5EF4-FFF2-40B4-BE49-F238E27FC236}">
                <a16:creationId xmlns:a16="http://schemas.microsoft.com/office/drawing/2014/main" id="{4AC89AA4-4EF9-4F05-967C-6ED4C0908273}"/>
              </a:ext>
            </a:extLst>
          </p:cNvPr>
          <p:cNvSpPr/>
          <p:nvPr/>
        </p:nvSpPr>
        <p:spPr>
          <a:xfrm>
            <a:off x="4165600" y="2082800"/>
            <a:ext cx="762000" cy="609600"/>
          </a:xfrm>
          <a:prstGeom prst="cube">
            <a:avLst/>
          </a:prstGeom>
          <a:effectLst>
            <a:glow rad="228600">
              <a:schemeClr val="accent4">
                <a:satMod val="175000"/>
                <a:alpha val="40000"/>
              </a:schemeClr>
            </a:glow>
            <a:outerShdw blurRad="40000" dist="20000" dir="5400000" rotWithShape="0">
              <a:srgbClr val="000000">
                <a:alpha val="38000"/>
              </a:srgbClr>
            </a:outerShdw>
          </a:effectLst>
        </p:spPr>
        <p:style>
          <a:lnRef idx="1">
            <a:schemeClr val="accent2"/>
          </a:lnRef>
          <a:fillRef idx="2">
            <a:schemeClr val="accent2"/>
          </a:fillRef>
          <a:effectRef idx="1">
            <a:schemeClr val="accent2"/>
          </a:effectRef>
          <a:fontRef idx="minor">
            <a:schemeClr val="dk1"/>
          </a:fontRef>
        </p:style>
        <p:txBody>
          <a:bodyPr anchor="ctr"/>
          <a:lstStyle/>
          <a:p>
            <a:pPr algn="ctr" eaLnBrk="1" fontAlgn="auto" hangingPunct="1">
              <a:spcBef>
                <a:spcPts val="0"/>
              </a:spcBef>
              <a:spcAft>
                <a:spcPts val="0"/>
              </a:spcAft>
              <a:defRPr/>
            </a:pPr>
            <a:r>
              <a:rPr lang="en-US" sz="1100" dirty="0"/>
              <a:t>DRGs</a:t>
            </a:r>
          </a:p>
        </p:txBody>
      </p:sp>
      <p:sp>
        <p:nvSpPr>
          <p:cNvPr id="25" name="Oval 24">
            <a:extLst>
              <a:ext uri="{FF2B5EF4-FFF2-40B4-BE49-F238E27FC236}">
                <a16:creationId xmlns:a16="http://schemas.microsoft.com/office/drawing/2014/main" id="{B6F9CE6D-A4F6-4258-BB3D-821CA9EC4A79}"/>
              </a:ext>
            </a:extLst>
          </p:cNvPr>
          <p:cNvSpPr/>
          <p:nvPr/>
        </p:nvSpPr>
        <p:spPr>
          <a:xfrm>
            <a:off x="8740775" y="3208338"/>
            <a:ext cx="1447800" cy="685800"/>
          </a:xfrm>
          <a:prstGeom prst="ellipse">
            <a:avLst/>
          </a:prstGeom>
          <a:solidFill>
            <a:schemeClr val="accent3">
              <a:lumMod val="85000"/>
            </a:schemeClr>
          </a:solidFill>
        </p:spPr>
        <p:style>
          <a:lnRef idx="1">
            <a:schemeClr val="accent3"/>
          </a:lnRef>
          <a:fillRef idx="2">
            <a:schemeClr val="accent3"/>
          </a:fillRef>
          <a:effectRef idx="1">
            <a:schemeClr val="accent3"/>
          </a:effectRef>
          <a:fontRef idx="minor">
            <a:schemeClr val="dk1"/>
          </a:fontRef>
        </p:style>
        <p:txBody>
          <a:bodyPr anchor="ctr"/>
          <a:lstStyle/>
          <a:p>
            <a:pPr algn="ctr" eaLnBrk="1" fontAlgn="auto" hangingPunct="1">
              <a:spcBef>
                <a:spcPts val="0"/>
              </a:spcBef>
              <a:spcAft>
                <a:spcPts val="0"/>
              </a:spcAft>
              <a:defRPr/>
            </a:pPr>
            <a:r>
              <a:rPr lang="en-US" sz="1400" dirty="0"/>
              <a:t> Employer Groups</a:t>
            </a:r>
          </a:p>
        </p:txBody>
      </p:sp>
      <p:sp>
        <p:nvSpPr>
          <p:cNvPr id="132140" name="TextBox 45">
            <a:extLst>
              <a:ext uri="{FF2B5EF4-FFF2-40B4-BE49-F238E27FC236}">
                <a16:creationId xmlns:a16="http://schemas.microsoft.com/office/drawing/2014/main" id="{0C3C51D0-D3FC-4524-8F02-0DCEF6F9E3F3}"/>
              </a:ext>
            </a:extLst>
          </p:cNvPr>
          <p:cNvSpPr txBox="1">
            <a:spLocks noChangeArrowheads="1"/>
          </p:cNvSpPr>
          <p:nvPr/>
        </p:nvSpPr>
        <p:spPr bwMode="auto">
          <a:xfrm>
            <a:off x="3035300" y="1244600"/>
            <a:ext cx="20066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r>
              <a:rPr lang="en-US" altLang="en-US"/>
              <a:t>USTART: ETL</a:t>
            </a:r>
          </a:p>
        </p:txBody>
      </p:sp>
      <p:sp>
        <p:nvSpPr>
          <p:cNvPr id="132141" name="TextBox 46">
            <a:extLst>
              <a:ext uri="{FF2B5EF4-FFF2-40B4-BE49-F238E27FC236}">
                <a16:creationId xmlns:a16="http://schemas.microsoft.com/office/drawing/2014/main" id="{1244C9CE-4AE5-4C21-8B90-9ABA81F51F90}"/>
              </a:ext>
            </a:extLst>
          </p:cNvPr>
          <p:cNvSpPr txBox="1">
            <a:spLocks noChangeArrowheads="1"/>
          </p:cNvSpPr>
          <p:nvPr/>
        </p:nvSpPr>
        <p:spPr bwMode="auto">
          <a:xfrm>
            <a:off x="5092700" y="1092201"/>
            <a:ext cx="19304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r>
              <a:rPr lang="en-US" altLang="en-US"/>
              <a:t>Business Intelligence Suite</a:t>
            </a:r>
          </a:p>
        </p:txBody>
      </p:sp>
      <p:cxnSp>
        <p:nvCxnSpPr>
          <p:cNvPr id="132142" name="Straight Connector 48">
            <a:extLst>
              <a:ext uri="{FF2B5EF4-FFF2-40B4-BE49-F238E27FC236}">
                <a16:creationId xmlns:a16="http://schemas.microsoft.com/office/drawing/2014/main" id="{7287C8B2-6681-4087-BC59-F1336DD2FB4C}"/>
              </a:ext>
            </a:extLst>
          </p:cNvPr>
          <p:cNvCxnSpPr>
            <a:cxnSpLocks noChangeShapeType="1"/>
          </p:cNvCxnSpPr>
          <p:nvPr/>
        </p:nvCxnSpPr>
        <p:spPr bwMode="auto">
          <a:xfrm flipV="1">
            <a:off x="2425700" y="3505200"/>
            <a:ext cx="4584700" cy="12700"/>
          </a:xfrm>
          <a:prstGeom prst="line">
            <a:avLst/>
          </a:prstGeom>
          <a:noFill/>
          <a:ln w="76200" algn="ctr">
            <a:solidFill>
              <a:schemeClr val="tx1"/>
            </a:solidFill>
            <a:prstDash val="dash"/>
            <a:round/>
            <a:headEnd/>
            <a:tailEnd/>
          </a:ln>
          <a:extLst>
            <a:ext uri="{909E8E84-426E-40DD-AFC4-6F175D3DCCD1}">
              <a14:hiddenFill xmlns:a14="http://schemas.microsoft.com/office/drawing/2010/main">
                <a:noFill/>
              </a14:hiddenFill>
            </a:ext>
          </a:extLst>
        </p:spPr>
      </p:cxnSp>
      <p:cxnSp>
        <p:nvCxnSpPr>
          <p:cNvPr id="132143" name="Straight Connector 50">
            <a:extLst>
              <a:ext uri="{FF2B5EF4-FFF2-40B4-BE49-F238E27FC236}">
                <a16:creationId xmlns:a16="http://schemas.microsoft.com/office/drawing/2014/main" id="{0E287A09-1CCD-472A-AE10-722A002967CD}"/>
              </a:ext>
            </a:extLst>
          </p:cNvPr>
          <p:cNvCxnSpPr>
            <a:cxnSpLocks noChangeShapeType="1"/>
          </p:cNvCxnSpPr>
          <p:nvPr/>
        </p:nvCxnSpPr>
        <p:spPr bwMode="auto">
          <a:xfrm rot="5400000">
            <a:off x="5392738" y="3422650"/>
            <a:ext cx="3516312" cy="26988"/>
          </a:xfrm>
          <a:prstGeom prst="line">
            <a:avLst/>
          </a:prstGeom>
          <a:noFill/>
          <a:ln w="76200" algn="ctr">
            <a:solidFill>
              <a:schemeClr val="tx1"/>
            </a:solidFill>
            <a:prstDash val="dash"/>
            <a:round/>
            <a:headEnd/>
            <a:tailEnd/>
          </a:ln>
          <a:extLst>
            <a:ext uri="{909E8E84-426E-40DD-AFC4-6F175D3DCCD1}">
              <a14:hiddenFill xmlns:a14="http://schemas.microsoft.com/office/drawing/2010/main">
                <a:noFill/>
              </a14:hiddenFill>
            </a:ext>
          </a:extLst>
        </p:spPr>
      </p:cxnSp>
      <p:cxnSp>
        <p:nvCxnSpPr>
          <p:cNvPr id="132144" name="Straight Connector 53">
            <a:extLst>
              <a:ext uri="{FF2B5EF4-FFF2-40B4-BE49-F238E27FC236}">
                <a16:creationId xmlns:a16="http://schemas.microsoft.com/office/drawing/2014/main" id="{5081AA32-D04D-47B9-ADB9-3EE05B07B63E}"/>
              </a:ext>
            </a:extLst>
          </p:cNvPr>
          <p:cNvCxnSpPr>
            <a:cxnSpLocks noChangeShapeType="1"/>
          </p:cNvCxnSpPr>
          <p:nvPr/>
        </p:nvCxnSpPr>
        <p:spPr bwMode="auto">
          <a:xfrm flipV="1">
            <a:off x="2443163" y="5167313"/>
            <a:ext cx="4787900" cy="12700"/>
          </a:xfrm>
          <a:prstGeom prst="line">
            <a:avLst/>
          </a:prstGeom>
          <a:noFill/>
          <a:ln w="76200" algn="ctr">
            <a:solidFill>
              <a:schemeClr val="tx1"/>
            </a:solidFill>
            <a:prstDash val="dash"/>
            <a:round/>
            <a:headEnd/>
            <a:tailEnd/>
          </a:ln>
          <a:extLst>
            <a:ext uri="{909E8E84-426E-40DD-AFC4-6F175D3DCCD1}">
              <a14:hiddenFill xmlns:a14="http://schemas.microsoft.com/office/drawing/2010/main">
                <a:noFill/>
              </a14:hiddenFill>
            </a:ext>
          </a:extLst>
        </p:spPr>
      </p:cxnSp>
      <p:cxnSp>
        <p:nvCxnSpPr>
          <p:cNvPr id="132145" name="Straight Connector 55">
            <a:extLst>
              <a:ext uri="{FF2B5EF4-FFF2-40B4-BE49-F238E27FC236}">
                <a16:creationId xmlns:a16="http://schemas.microsoft.com/office/drawing/2014/main" id="{8E46D278-AAF9-4052-88E7-4F01831325D2}"/>
              </a:ext>
            </a:extLst>
          </p:cNvPr>
          <p:cNvCxnSpPr>
            <a:cxnSpLocks noChangeShapeType="1"/>
          </p:cNvCxnSpPr>
          <p:nvPr/>
        </p:nvCxnSpPr>
        <p:spPr bwMode="auto">
          <a:xfrm flipV="1">
            <a:off x="2590800" y="1714500"/>
            <a:ext cx="4584700" cy="12700"/>
          </a:xfrm>
          <a:prstGeom prst="line">
            <a:avLst/>
          </a:prstGeom>
          <a:noFill/>
          <a:ln w="76200" algn="ctr">
            <a:solidFill>
              <a:schemeClr val="tx1"/>
            </a:solidFill>
            <a:prstDash val="dash"/>
            <a:round/>
            <a:headEnd/>
            <a:tailEnd/>
          </a:ln>
          <a:extLst>
            <a:ext uri="{909E8E84-426E-40DD-AFC4-6F175D3DCCD1}">
              <a14:hiddenFill xmlns:a14="http://schemas.microsoft.com/office/drawing/2010/main">
                <a:noFill/>
              </a14:hiddenFill>
            </a:ext>
          </a:extLst>
        </p:spPr>
      </p:cxnSp>
      <p:cxnSp>
        <p:nvCxnSpPr>
          <p:cNvPr id="37" name="Straight Connector 36">
            <a:extLst>
              <a:ext uri="{FF2B5EF4-FFF2-40B4-BE49-F238E27FC236}">
                <a16:creationId xmlns:a16="http://schemas.microsoft.com/office/drawing/2014/main" id="{B9EB10EC-DA7D-4941-B15A-0C7ACACC9FAC}"/>
              </a:ext>
            </a:extLst>
          </p:cNvPr>
          <p:cNvCxnSpPr/>
          <p:nvPr/>
        </p:nvCxnSpPr>
        <p:spPr>
          <a:xfrm rot="5400000">
            <a:off x="715170" y="3466307"/>
            <a:ext cx="3455987" cy="0"/>
          </a:xfrm>
          <a:prstGeom prst="line">
            <a:avLst/>
          </a:prstGeom>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9188569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Slide Number Placeholder 3">
            <a:extLst>
              <a:ext uri="{FF2B5EF4-FFF2-40B4-BE49-F238E27FC236}">
                <a16:creationId xmlns:a16="http://schemas.microsoft.com/office/drawing/2014/main" id="{34EEC01D-2FB2-4871-8972-F72DA59ECC45}"/>
              </a:ext>
            </a:extLst>
          </p:cNvPr>
          <p:cNvSpPr>
            <a:spLocks noGrp="1"/>
          </p:cNvSpPr>
          <p:nvPr>
            <p:ph type="sldNum" sz="quarter" idx="10"/>
          </p:nvPr>
        </p:nvSpPr>
        <p:spPr bwMode="auto">
          <a:xfrm>
            <a:off x="5127626" y="6602414"/>
            <a:ext cx="1692275" cy="27463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l" fontAlgn="base">
              <a:spcBef>
                <a:spcPct val="0"/>
              </a:spcBef>
              <a:spcAft>
                <a:spcPct val="0"/>
              </a:spcAft>
            </a:pPr>
            <a:fld id="{4B23C1E5-0334-4901-B0DC-EBAEEFA27AC1}" type="slidenum">
              <a:rPr lang="en-US" altLang="en-US">
                <a:solidFill>
                  <a:srgbClr val="898989"/>
                </a:solidFill>
              </a:rPr>
              <a:pPr algn="l" fontAlgn="base">
                <a:spcBef>
                  <a:spcPct val="0"/>
                </a:spcBef>
                <a:spcAft>
                  <a:spcPct val="0"/>
                </a:spcAft>
              </a:pPr>
              <a:t>6</a:t>
            </a:fld>
            <a:endParaRPr lang="en-US" altLang="en-US">
              <a:solidFill>
                <a:srgbClr val="898989"/>
              </a:solidFill>
            </a:endParaRPr>
          </a:p>
        </p:txBody>
      </p:sp>
      <p:pic>
        <p:nvPicPr>
          <p:cNvPr id="27651" name="Picture 3" descr="C:\Documents and Settings\pbhattarai\Desktop\TM\International_Comparison_-_Healthcare_spending_as_%25_GDP.png">
            <a:extLst>
              <a:ext uri="{FF2B5EF4-FFF2-40B4-BE49-F238E27FC236}">
                <a16:creationId xmlns:a16="http://schemas.microsoft.com/office/drawing/2014/main" id="{8E51DE16-26B3-4520-8B56-AACD11D10B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2600" y="381000"/>
            <a:ext cx="8686800" cy="6083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52" name="Rectangle 5">
            <a:extLst>
              <a:ext uri="{FF2B5EF4-FFF2-40B4-BE49-F238E27FC236}">
                <a16:creationId xmlns:a16="http://schemas.microsoft.com/office/drawing/2014/main" id="{E76E15AF-61CD-4C63-9E9D-D18A681A2E4D}"/>
              </a:ext>
            </a:extLst>
          </p:cNvPr>
          <p:cNvSpPr>
            <a:spLocks noChangeArrowheads="1"/>
          </p:cNvSpPr>
          <p:nvPr/>
        </p:nvSpPr>
        <p:spPr bwMode="auto">
          <a:xfrm>
            <a:off x="9391650" y="6048376"/>
            <a:ext cx="1047750"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r>
              <a:rPr lang="en-US" altLang="en-US" sz="1200"/>
              <a:t>Source: Wiki</a:t>
            </a:r>
          </a:p>
        </p:txBody>
      </p:sp>
    </p:spTree>
    <p:extLst>
      <p:ext uri="{BB962C8B-B14F-4D97-AF65-F5344CB8AC3E}">
        <p14:creationId xmlns:p14="http://schemas.microsoft.com/office/powerpoint/2010/main" val="1750090541"/>
      </p:ext>
    </p:extLst>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Title 1">
            <a:extLst>
              <a:ext uri="{FF2B5EF4-FFF2-40B4-BE49-F238E27FC236}">
                <a16:creationId xmlns:a16="http://schemas.microsoft.com/office/drawing/2014/main" id="{ECD54CA7-03E9-4FE0-AB4B-6E8E14026169}"/>
              </a:ext>
            </a:extLst>
          </p:cNvPr>
          <p:cNvSpPr>
            <a:spLocks noGrp="1" noChangeArrowheads="1"/>
          </p:cNvSpPr>
          <p:nvPr>
            <p:ph type="title"/>
          </p:nvPr>
        </p:nvSpPr>
        <p:spPr/>
        <p:txBody>
          <a:bodyPr/>
          <a:lstStyle/>
          <a:p>
            <a:r>
              <a:rPr lang="en-US" altLang="en-US"/>
              <a:t>Why do clients buy Enterprise Analytics?</a:t>
            </a:r>
          </a:p>
        </p:txBody>
      </p:sp>
      <p:sp>
        <p:nvSpPr>
          <p:cNvPr id="134147" name="Content Placeholder 2">
            <a:extLst>
              <a:ext uri="{FF2B5EF4-FFF2-40B4-BE49-F238E27FC236}">
                <a16:creationId xmlns:a16="http://schemas.microsoft.com/office/drawing/2014/main" id="{5E97D87D-CF4D-4DDD-8767-A56094F4A64E}"/>
              </a:ext>
            </a:extLst>
          </p:cNvPr>
          <p:cNvSpPr>
            <a:spLocks noGrp="1" noChangeArrowheads="1"/>
          </p:cNvSpPr>
          <p:nvPr>
            <p:ph idx="1"/>
          </p:nvPr>
        </p:nvSpPr>
        <p:spPr bwMode="auto">
          <a:xfrm>
            <a:off x="2209800" y="1295400"/>
            <a:ext cx="7772400" cy="5105400"/>
          </a:xfrm>
        </p:spPr>
        <p:txBody>
          <a:bodyPr wrap="square" numCol="1" anchorCtr="0" compatLnSpc="1">
            <a:prstTxWarp prst="textNoShape">
              <a:avLst/>
            </a:prstTxWarp>
          </a:bodyPr>
          <a:lstStyle/>
          <a:p>
            <a:pPr>
              <a:spcAft>
                <a:spcPct val="0"/>
              </a:spcAft>
            </a:pPr>
            <a:endParaRPr lang="en-US" altLang="en-US" sz="2400"/>
          </a:p>
          <a:p>
            <a:pPr>
              <a:spcAft>
                <a:spcPct val="0"/>
              </a:spcAft>
            </a:pPr>
            <a:r>
              <a:rPr lang="en-US" altLang="en-US" sz="1900"/>
              <a:t>Cost Containment</a:t>
            </a:r>
          </a:p>
          <a:p>
            <a:pPr>
              <a:spcAft>
                <a:spcPct val="0"/>
              </a:spcAft>
            </a:pPr>
            <a:r>
              <a:rPr lang="en-US" altLang="en-US" sz="1900"/>
              <a:t>Standardization of internal metrics &amp; portability of technology across departments</a:t>
            </a:r>
          </a:p>
          <a:p>
            <a:pPr>
              <a:spcAft>
                <a:spcPct val="0"/>
              </a:spcAft>
            </a:pPr>
            <a:r>
              <a:rPr lang="en-US" altLang="en-US" sz="1900"/>
              <a:t>Aggregate, cross departmental reporting views to inform better business decisions and to gauge progress and efficiency</a:t>
            </a:r>
          </a:p>
          <a:p>
            <a:pPr>
              <a:spcAft>
                <a:spcPct val="0"/>
              </a:spcAft>
            </a:pPr>
            <a:r>
              <a:rPr lang="en-US" altLang="en-US" sz="1900"/>
              <a:t>Demonstration of service excellence and value to their clients </a:t>
            </a:r>
          </a:p>
          <a:p>
            <a:pPr>
              <a:spcAft>
                <a:spcPct val="0"/>
              </a:spcAft>
            </a:pPr>
            <a:r>
              <a:rPr lang="en-US" altLang="en-US" sz="1900"/>
              <a:t>Connect the healthcare community internally and externally</a:t>
            </a:r>
          </a:p>
          <a:p>
            <a:pPr>
              <a:spcAft>
                <a:spcPct val="0"/>
              </a:spcAft>
            </a:pPr>
            <a:r>
              <a:rPr lang="en-US" altLang="en-US" sz="1900"/>
              <a:t>Quality Measurement</a:t>
            </a:r>
          </a:p>
          <a:p>
            <a:pPr>
              <a:spcAft>
                <a:spcPct val="0"/>
              </a:spcAft>
            </a:pPr>
            <a:r>
              <a:rPr lang="en-US" altLang="en-US" sz="1900"/>
              <a:t>Very fast data refreshes</a:t>
            </a:r>
          </a:p>
          <a:p>
            <a:pPr>
              <a:spcAft>
                <a:spcPct val="0"/>
              </a:spcAft>
            </a:pPr>
            <a:endParaRPr lang="en-US" altLang="en-US" sz="2800"/>
          </a:p>
          <a:p>
            <a:pPr lvl="1">
              <a:spcAft>
                <a:spcPct val="0"/>
              </a:spcAft>
              <a:buFont typeface="Arial" panose="020B0604020202020204" pitchFamily="34" charset="0"/>
              <a:buNone/>
            </a:pPr>
            <a:endParaRPr lang="en-US" altLang="en-US" sz="2000"/>
          </a:p>
          <a:p>
            <a:pPr>
              <a:spcAft>
                <a:spcPct val="0"/>
              </a:spcAft>
              <a:buFont typeface="Arial" panose="020B0604020202020204" pitchFamily="34" charset="0"/>
              <a:buNone/>
            </a:pPr>
            <a:r>
              <a:rPr lang="en-US" altLang="en-US" sz="2400"/>
              <a:t> </a:t>
            </a:r>
          </a:p>
          <a:p>
            <a:pPr>
              <a:spcAft>
                <a:spcPct val="0"/>
              </a:spcAft>
              <a:buFont typeface="Arial" panose="020B0604020202020204" pitchFamily="34" charset="0"/>
              <a:buNone/>
            </a:pPr>
            <a:r>
              <a:rPr lang="en-US" altLang="en-US" sz="2400" b="1"/>
              <a:t> </a:t>
            </a:r>
            <a:endParaRPr lang="en-US" altLang="en-US" sz="2400"/>
          </a:p>
          <a:p>
            <a:pPr>
              <a:spcAft>
                <a:spcPct val="0"/>
              </a:spcAft>
            </a:pPr>
            <a:endParaRPr lang="en-US" altLang="en-US" sz="2200">
              <a:latin typeface="Verdana" panose="020B0604030504040204" pitchFamily="34" charset="0"/>
            </a:endParaRPr>
          </a:p>
        </p:txBody>
      </p:sp>
      <p:sp>
        <p:nvSpPr>
          <p:cNvPr id="4" name="Rounded Rectangle 3">
            <a:extLst>
              <a:ext uri="{FF2B5EF4-FFF2-40B4-BE49-F238E27FC236}">
                <a16:creationId xmlns:a16="http://schemas.microsoft.com/office/drawing/2014/main" id="{05F44A33-449D-4852-8075-48FA73CEFB9F}"/>
              </a:ext>
            </a:extLst>
          </p:cNvPr>
          <p:cNvSpPr/>
          <p:nvPr/>
        </p:nvSpPr>
        <p:spPr>
          <a:xfrm>
            <a:off x="6781800" y="4213226"/>
            <a:ext cx="3200400" cy="21875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fontAlgn="auto" hangingPunct="1">
              <a:spcBef>
                <a:spcPts val="0"/>
              </a:spcBef>
              <a:spcAft>
                <a:spcPts val="0"/>
              </a:spcAft>
              <a:defRPr/>
            </a:pPr>
            <a:r>
              <a:rPr lang="en-US" sz="2400" b="1" dirty="0"/>
              <a:t>Common Buyer Goal </a:t>
            </a:r>
          </a:p>
          <a:p>
            <a:pPr eaLnBrk="1" fontAlgn="auto" hangingPunct="1">
              <a:spcBef>
                <a:spcPts val="0"/>
              </a:spcBef>
              <a:spcAft>
                <a:spcPts val="0"/>
              </a:spcAft>
              <a:defRPr/>
            </a:pPr>
            <a:r>
              <a:rPr lang="en-US" sz="2000" dirty="0"/>
              <a:t>To create one source of truth that creates prioritized and consistent messages at every touch point</a:t>
            </a:r>
            <a:r>
              <a:rPr lang="en-US" dirty="0"/>
              <a:t>.</a:t>
            </a:r>
          </a:p>
        </p:txBody>
      </p:sp>
    </p:spTree>
    <p:extLst>
      <p:ext uri="{BB962C8B-B14F-4D97-AF65-F5344CB8AC3E}">
        <p14:creationId xmlns:p14="http://schemas.microsoft.com/office/powerpoint/2010/main" val="232838965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Title 6">
            <a:extLst>
              <a:ext uri="{FF2B5EF4-FFF2-40B4-BE49-F238E27FC236}">
                <a16:creationId xmlns:a16="http://schemas.microsoft.com/office/drawing/2014/main" id="{B0E60A0F-8E91-442C-A022-D36582987D5E}"/>
              </a:ext>
            </a:extLst>
          </p:cNvPr>
          <p:cNvSpPr>
            <a:spLocks noGrp="1" noChangeArrowheads="1"/>
          </p:cNvSpPr>
          <p:nvPr>
            <p:ph type="title"/>
          </p:nvPr>
        </p:nvSpPr>
        <p:spPr/>
        <p:txBody>
          <a:bodyPr/>
          <a:lstStyle/>
          <a:p>
            <a:r>
              <a:rPr lang="en-US" altLang="en-US"/>
              <a:t>Performance Measurement (PM) Suite</a:t>
            </a:r>
            <a:br>
              <a:rPr lang="en-US" altLang="en-US"/>
            </a:br>
            <a:r>
              <a:rPr lang="en-US" altLang="en-US" sz="1800"/>
              <a:t>Industry-leading toolset for developing and integrating HEDIS® software.</a:t>
            </a:r>
          </a:p>
        </p:txBody>
      </p:sp>
      <p:sp>
        <p:nvSpPr>
          <p:cNvPr id="136195" name="Content Placeholder 7">
            <a:extLst>
              <a:ext uri="{FF2B5EF4-FFF2-40B4-BE49-F238E27FC236}">
                <a16:creationId xmlns:a16="http://schemas.microsoft.com/office/drawing/2014/main" id="{FCF976D3-D2D1-44F1-84EC-BE850759A29E}"/>
              </a:ext>
            </a:extLst>
          </p:cNvPr>
          <p:cNvSpPr>
            <a:spLocks noGrp="1" noChangeArrowheads="1"/>
          </p:cNvSpPr>
          <p:nvPr>
            <p:ph sz="half" idx="1"/>
          </p:nvPr>
        </p:nvSpPr>
        <p:spPr bwMode="auto">
          <a:xfrm>
            <a:off x="5127626" y="1676401"/>
            <a:ext cx="5235575" cy="4926013"/>
          </a:xfrm>
        </p:spPr>
        <p:txBody>
          <a:bodyPr wrap="square" numCol="1" anchorCtr="0" compatLnSpc="1">
            <a:prstTxWarp prst="textNoShape">
              <a:avLst/>
            </a:prstTxWarp>
          </a:bodyPr>
          <a:lstStyle/>
          <a:p>
            <a:pPr>
              <a:buFont typeface="Arial" panose="020B0604020202020204" pitchFamily="34" charset="0"/>
              <a:buNone/>
            </a:pPr>
            <a:r>
              <a:rPr lang="en-US" altLang="en-US" sz="2500"/>
              <a:t>Capabilities include:</a:t>
            </a:r>
          </a:p>
          <a:p>
            <a:pPr marL="293688" lvl="1"/>
            <a:r>
              <a:rPr lang="en-US" altLang="en-US" sz="1600"/>
              <a:t>Ability to analyze claims data, enter medical record data and submit data to NCQA quickly and easily.</a:t>
            </a:r>
            <a:br>
              <a:rPr lang="en-US" altLang="en-US" sz="1600"/>
            </a:br>
            <a:endParaRPr lang="en-US" altLang="en-US" sz="1600"/>
          </a:p>
          <a:p>
            <a:pPr marL="293688" lvl="1"/>
            <a:r>
              <a:rPr lang="en-US" altLang="en-US" sz="1600"/>
              <a:t>Ability to view, query, analyze, and measure HEDIS data using standard or custom specifications, filters or drills.</a:t>
            </a:r>
          </a:p>
          <a:p>
            <a:pPr marL="293688" lvl="1">
              <a:buFont typeface="Arial" panose="020B0604020202020204" pitchFamily="34" charset="0"/>
              <a:buNone/>
            </a:pPr>
            <a:endParaRPr lang="en-US" altLang="en-US" sz="1600"/>
          </a:p>
          <a:p>
            <a:pPr marL="293688" lvl="1"/>
            <a:r>
              <a:rPr lang="en-US" altLang="en-US" sz="1600"/>
              <a:t>Tools to calculate HEDIS measures quickly and accurately using fully NCQA-certified software.</a:t>
            </a:r>
            <a:br>
              <a:rPr lang="en-US" altLang="en-US" sz="1600"/>
            </a:br>
            <a:endParaRPr lang="en-US" altLang="en-US" sz="1600"/>
          </a:p>
          <a:p>
            <a:pPr marL="293688" lvl="1"/>
            <a:r>
              <a:rPr lang="en-US" altLang="en-US" sz="1600"/>
              <a:t>Ability to collect HEDIS administrative and hybrid medical record data quickly and easily.</a:t>
            </a:r>
          </a:p>
          <a:p>
            <a:pPr marL="293688" lvl="1">
              <a:buFont typeface="Arial" panose="020B0604020202020204" pitchFamily="34" charset="0"/>
              <a:buNone/>
            </a:pPr>
            <a:endParaRPr lang="en-US" altLang="en-US" sz="1600"/>
          </a:p>
          <a:p>
            <a:pPr marL="293688" lvl="1"/>
            <a:r>
              <a:rPr lang="en-US" altLang="en-US" sz="1600"/>
              <a:t>Secure, web-enabled software that facilitates the communication, planning, and managing of projects and checkpoints related to HEDIS measure production.</a:t>
            </a:r>
          </a:p>
        </p:txBody>
      </p:sp>
      <p:sp>
        <p:nvSpPr>
          <p:cNvPr id="136196" name="Slide Number Placeholder 5">
            <a:extLst>
              <a:ext uri="{FF2B5EF4-FFF2-40B4-BE49-F238E27FC236}">
                <a16:creationId xmlns:a16="http://schemas.microsoft.com/office/drawing/2014/main" id="{2D5CFDD6-B920-40DB-8BF5-923879337F4C}"/>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fontAlgn="base">
              <a:spcBef>
                <a:spcPct val="0"/>
              </a:spcBef>
              <a:spcAft>
                <a:spcPct val="0"/>
              </a:spcAft>
            </a:pPr>
            <a:fld id="{89DF3D40-FBDA-423C-990E-9D881251A0B7}" type="slidenum">
              <a:rPr lang="en-US" altLang="en-US" smtClean="0">
                <a:solidFill>
                  <a:srgbClr val="898989"/>
                </a:solidFill>
                <a:latin typeface="Calibri" panose="020F0502020204030204" pitchFamily="34" charset="0"/>
              </a:rPr>
              <a:pPr fontAlgn="base">
                <a:spcBef>
                  <a:spcPct val="0"/>
                </a:spcBef>
                <a:spcAft>
                  <a:spcPct val="0"/>
                </a:spcAft>
              </a:pPr>
              <a:t>61</a:t>
            </a:fld>
            <a:endParaRPr lang="en-US" altLang="en-US">
              <a:solidFill>
                <a:srgbClr val="898989"/>
              </a:solidFill>
              <a:latin typeface="Calibri" panose="020F0502020204030204" pitchFamily="34" charset="0"/>
            </a:endParaRPr>
          </a:p>
        </p:txBody>
      </p:sp>
      <p:sp>
        <p:nvSpPr>
          <p:cNvPr id="10" name="Rectangle 9">
            <a:extLst>
              <a:ext uri="{FF2B5EF4-FFF2-40B4-BE49-F238E27FC236}">
                <a16:creationId xmlns:a16="http://schemas.microsoft.com/office/drawing/2014/main" id="{B9BAB7F3-480F-4EE5-B0AF-FAF0384F1843}"/>
              </a:ext>
            </a:extLst>
          </p:cNvPr>
          <p:cNvSpPr/>
          <p:nvPr/>
        </p:nvSpPr>
        <p:spPr>
          <a:xfrm>
            <a:off x="1981200" y="1968500"/>
            <a:ext cx="2362200" cy="1765300"/>
          </a:xfrm>
          <a:prstGeom prst="rect">
            <a:avLst/>
          </a:prstGeom>
          <a:solidFill>
            <a:srgbClr val="92D050"/>
          </a:solidFill>
          <a:ln>
            <a:solidFill>
              <a:srgbClr val="E0684B"/>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fontAlgn="auto" hangingPunct="1">
              <a:spcBef>
                <a:spcPts val="0"/>
              </a:spcBef>
              <a:spcAft>
                <a:spcPts val="0"/>
              </a:spcAft>
              <a:defRPr/>
            </a:pPr>
            <a:r>
              <a:rPr lang="en-US" sz="2000" dirty="0"/>
              <a:t>Achieve 100%</a:t>
            </a:r>
          </a:p>
          <a:p>
            <a:pPr eaLnBrk="1" fontAlgn="auto" hangingPunct="1">
              <a:spcBef>
                <a:spcPts val="0"/>
              </a:spcBef>
              <a:spcAft>
                <a:spcPts val="0"/>
              </a:spcAft>
              <a:defRPr/>
            </a:pPr>
            <a:r>
              <a:rPr lang="en-US" sz="2000" dirty="0"/>
              <a:t>Compliance for health procedures</a:t>
            </a:r>
          </a:p>
          <a:p>
            <a:pPr eaLnBrk="1" fontAlgn="auto" hangingPunct="1">
              <a:spcBef>
                <a:spcPts val="0"/>
              </a:spcBef>
              <a:spcAft>
                <a:spcPts val="0"/>
              </a:spcAft>
              <a:defRPr/>
            </a:pPr>
            <a:r>
              <a:rPr lang="en-US" sz="2000" dirty="0"/>
              <a:t>among your members.</a:t>
            </a:r>
            <a:endParaRPr lang="en-US" sz="1900" dirty="0"/>
          </a:p>
        </p:txBody>
      </p:sp>
      <p:sp>
        <p:nvSpPr>
          <p:cNvPr id="11" name="Rectangle 10">
            <a:extLst>
              <a:ext uri="{FF2B5EF4-FFF2-40B4-BE49-F238E27FC236}">
                <a16:creationId xmlns:a16="http://schemas.microsoft.com/office/drawing/2014/main" id="{B3F30F52-37D4-44D4-90E1-94464F001315}"/>
              </a:ext>
            </a:extLst>
          </p:cNvPr>
          <p:cNvSpPr/>
          <p:nvPr/>
        </p:nvSpPr>
        <p:spPr>
          <a:xfrm>
            <a:off x="2362201" y="4038600"/>
            <a:ext cx="2536825" cy="1600200"/>
          </a:xfrm>
          <a:prstGeom prst="rect">
            <a:avLst/>
          </a:prstGeom>
          <a:solidFill>
            <a:schemeClr val="accent2"/>
          </a:solidFill>
          <a:ln>
            <a:solidFill>
              <a:srgbClr val="E0684B"/>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fontAlgn="auto" hangingPunct="1">
              <a:spcBef>
                <a:spcPts val="0"/>
              </a:spcBef>
              <a:spcAft>
                <a:spcPts val="0"/>
              </a:spcAft>
              <a:defRPr/>
            </a:pPr>
            <a:r>
              <a:rPr lang="en-US" sz="2000" dirty="0"/>
              <a:t>View results in real-time for each HEDIS measure, sample, and chase calculation</a:t>
            </a:r>
          </a:p>
          <a:p>
            <a:pPr eaLnBrk="1" fontAlgn="auto" hangingPunct="1">
              <a:spcBef>
                <a:spcPts val="0"/>
              </a:spcBef>
              <a:spcAft>
                <a:spcPts val="0"/>
              </a:spcAft>
              <a:defRPr/>
            </a:pPr>
            <a:r>
              <a:rPr lang="en-US" sz="2000" dirty="0"/>
              <a:t>performed.</a:t>
            </a:r>
            <a:endParaRPr lang="en-US" sz="1900" dirty="0"/>
          </a:p>
        </p:txBody>
      </p:sp>
    </p:spTree>
    <p:extLst>
      <p:ext uri="{BB962C8B-B14F-4D97-AF65-F5344CB8AC3E}">
        <p14:creationId xmlns:p14="http://schemas.microsoft.com/office/powerpoint/2010/main" val="97993783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2">
            <a:extLst>
              <a:ext uri="{FF2B5EF4-FFF2-40B4-BE49-F238E27FC236}">
                <a16:creationId xmlns:a16="http://schemas.microsoft.com/office/drawing/2014/main" id="{FAD76191-5832-4EC5-BC75-E79CADFC677B}"/>
              </a:ext>
            </a:extLst>
          </p:cNvPr>
          <p:cNvSpPr>
            <a:spLocks noGrp="1" noChangeArrowheads="1"/>
          </p:cNvSpPr>
          <p:nvPr>
            <p:ph type="title"/>
          </p:nvPr>
        </p:nvSpPr>
        <p:spPr/>
        <p:txBody>
          <a:bodyPr/>
          <a:lstStyle/>
          <a:p>
            <a:r>
              <a:rPr lang="en-US" altLang="en-US" sz="3200">
                <a:latin typeface="Verdana" panose="020B0604030504040204" pitchFamily="34" charset="0"/>
              </a:rPr>
              <a:t>Performance Measurement:</a:t>
            </a:r>
            <a:br>
              <a:rPr lang="en-US" altLang="en-US" sz="3200">
                <a:latin typeface="Verdana" panose="020B0604030504040204" pitchFamily="34" charset="0"/>
              </a:rPr>
            </a:br>
            <a:r>
              <a:rPr lang="en-US" altLang="en-US" sz="2500" i="1">
                <a:latin typeface="Verdana" panose="020B0604030504040204" pitchFamily="34" charset="0"/>
              </a:rPr>
              <a:t>What is HEDIS?</a:t>
            </a:r>
          </a:p>
        </p:txBody>
      </p:sp>
      <p:sp>
        <p:nvSpPr>
          <p:cNvPr id="138243" name="Rectangle 3">
            <a:extLst>
              <a:ext uri="{FF2B5EF4-FFF2-40B4-BE49-F238E27FC236}">
                <a16:creationId xmlns:a16="http://schemas.microsoft.com/office/drawing/2014/main" id="{CA62C4E3-7275-40A4-B495-58FCEB732C68}"/>
              </a:ext>
            </a:extLst>
          </p:cNvPr>
          <p:cNvSpPr>
            <a:spLocks noGrp="1" noChangeArrowheads="1"/>
          </p:cNvSpPr>
          <p:nvPr>
            <p:ph idx="1"/>
          </p:nvPr>
        </p:nvSpPr>
        <p:spPr bwMode="auto">
          <a:xfrm>
            <a:off x="1752600" y="1828800"/>
            <a:ext cx="8915400" cy="5029200"/>
          </a:xfrm>
        </p:spPr>
        <p:txBody>
          <a:bodyPr wrap="square" numCol="1" anchorCtr="0" compatLnSpc="1">
            <a:prstTxWarp prst="textNoShape">
              <a:avLst/>
            </a:prstTxWarp>
          </a:bodyPr>
          <a:lstStyle/>
          <a:p>
            <a:r>
              <a:rPr lang="en-US" altLang="en-US" i="1">
                <a:latin typeface="Verdana" panose="020B0604030504040204" pitchFamily="34" charset="0"/>
              </a:rPr>
              <a:t>HEDIS = </a:t>
            </a:r>
            <a:r>
              <a:rPr lang="en-US" altLang="en-US" b="1" i="1">
                <a:latin typeface="Verdana" panose="020B0604030504040204" pitchFamily="34" charset="0"/>
              </a:rPr>
              <a:t>Healthcare Effectiveness Data and Information Set </a:t>
            </a:r>
          </a:p>
          <a:p>
            <a:pPr lvl="1"/>
            <a:r>
              <a:rPr lang="en-US" altLang="en-US">
                <a:latin typeface="Verdana" panose="020B0604030504040204" pitchFamily="34" charset="0"/>
              </a:rPr>
              <a:t>Name recently changed (July 2007), was ‘Health Plan Employer Data Set’</a:t>
            </a:r>
          </a:p>
          <a:p>
            <a:pPr lvl="1">
              <a:buFont typeface="Arial" panose="020B0604020202020204" pitchFamily="34" charset="0"/>
              <a:buNone/>
            </a:pPr>
            <a:endParaRPr lang="en-US" altLang="en-US">
              <a:latin typeface="Verdana" panose="020B0604030504040204" pitchFamily="34" charset="0"/>
            </a:endParaRPr>
          </a:p>
          <a:p>
            <a:r>
              <a:rPr lang="en-US" altLang="en-US">
                <a:latin typeface="Verdana" panose="020B0604030504040204" pitchFamily="34" charset="0"/>
              </a:rPr>
              <a:t>Created in 1993 by National Committee for Quality Assurance </a:t>
            </a:r>
            <a:r>
              <a:rPr lang="en-US" altLang="en-US" b="1">
                <a:latin typeface="Verdana" panose="020B0604030504040204" pitchFamily="34" charset="0"/>
              </a:rPr>
              <a:t>[NCQA]</a:t>
            </a:r>
          </a:p>
          <a:p>
            <a:pPr>
              <a:buFont typeface="Arial" panose="020B0604020202020204" pitchFamily="34" charset="0"/>
              <a:buNone/>
            </a:pPr>
            <a:endParaRPr lang="en-US" altLang="en-US" b="1">
              <a:latin typeface="Verdana" panose="020B0604030504040204" pitchFamily="34" charset="0"/>
            </a:endParaRPr>
          </a:p>
          <a:p>
            <a:r>
              <a:rPr lang="en-US" altLang="en-US">
                <a:latin typeface="Verdana" panose="020B0604030504040204" pitchFamily="34" charset="0"/>
              </a:rPr>
              <a:t>Used by more than 90% of HPs to measure performance</a:t>
            </a:r>
          </a:p>
          <a:p>
            <a:pPr>
              <a:buFont typeface="Arial" panose="020B0604020202020204" pitchFamily="34" charset="0"/>
              <a:buNone/>
            </a:pPr>
            <a:endParaRPr lang="en-US" altLang="en-US">
              <a:latin typeface="Verdana" panose="020B0604030504040204" pitchFamily="34" charset="0"/>
            </a:endParaRPr>
          </a:p>
          <a:p>
            <a:r>
              <a:rPr lang="en-US" altLang="en-US">
                <a:latin typeface="Verdana" panose="020B0604030504040204" pitchFamily="34" charset="0"/>
              </a:rPr>
              <a:t>Consists of 71 measures across 8 domains of care</a:t>
            </a:r>
          </a:p>
          <a:p>
            <a:pPr>
              <a:buFont typeface="Arial" panose="020B0604020202020204" pitchFamily="34" charset="0"/>
              <a:buNone/>
            </a:pPr>
            <a:endParaRPr lang="en-US" altLang="en-US">
              <a:latin typeface="Verdana" panose="020B0604030504040204" pitchFamily="34" charset="0"/>
            </a:endParaRPr>
          </a:p>
          <a:p>
            <a:r>
              <a:rPr lang="en-US" altLang="en-US">
                <a:latin typeface="Verdana" panose="020B0604030504040204" pitchFamily="34" charset="0"/>
              </a:rPr>
              <a:t>Examples of HEDIS Measures:</a:t>
            </a:r>
          </a:p>
          <a:p>
            <a:pPr lvl="1"/>
            <a:r>
              <a:rPr lang="en-US" altLang="en-US">
                <a:latin typeface="Verdana" panose="020B0604030504040204" pitchFamily="34" charset="0"/>
              </a:rPr>
              <a:t>Asthma Medication Use </a:t>
            </a:r>
          </a:p>
          <a:p>
            <a:pPr lvl="1"/>
            <a:r>
              <a:rPr lang="en-US" altLang="en-US">
                <a:latin typeface="Verdana" panose="020B0604030504040204" pitchFamily="34" charset="0"/>
              </a:rPr>
              <a:t>Controlling High Blood Pressure</a:t>
            </a:r>
          </a:p>
          <a:p>
            <a:pPr lvl="1"/>
            <a:r>
              <a:rPr lang="en-US" altLang="en-US">
                <a:latin typeface="Verdana" panose="020B0604030504040204" pitchFamily="34" charset="0"/>
              </a:rPr>
              <a:t>Cancer Screening</a:t>
            </a:r>
            <a:endParaRPr lang="en-US" altLang="en-US" sz="2100">
              <a:latin typeface="Verdana" panose="020B0604030504040204" pitchFamily="34" charset="0"/>
            </a:endParaRPr>
          </a:p>
          <a:p>
            <a:endParaRPr lang="en-US" altLang="en-US" sz="2500"/>
          </a:p>
          <a:p>
            <a:pPr lvl="1"/>
            <a:endParaRPr lang="en-US" altLang="en-US" sz="1200"/>
          </a:p>
          <a:p>
            <a:pPr>
              <a:buFont typeface="Arial" panose="020B0604020202020204" pitchFamily="34" charset="0"/>
              <a:buNone/>
            </a:pPr>
            <a:endParaRPr lang="en-US" altLang="en-US" sz="1600"/>
          </a:p>
          <a:p>
            <a:endParaRPr lang="en-US" altLang="en-US" sz="1400"/>
          </a:p>
          <a:p>
            <a:endParaRPr lang="en-US" altLang="en-US" sz="2000"/>
          </a:p>
          <a:p>
            <a:pPr lvl="1"/>
            <a:endParaRPr lang="en-US" altLang="en-US" sz="1600"/>
          </a:p>
          <a:p>
            <a:endParaRPr lang="en-US" altLang="en-US" sz="2000">
              <a:latin typeface="Verdana" panose="020B0604030504040204" pitchFamily="34" charset="0"/>
            </a:endParaRPr>
          </a:p>
        </p:txBody>
      </p:sp>
    </p:spTree>
    <p:extLst>
      <p:ext uri="{BB962C8B-B14F-4D97-AF65-F5344CB8AC3E}">
        <p14:creationId xmlns:p14="http://schemas.microsoft.com/office/powerpoint/2010/main" val="395974288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Title 1">
            <a:extLst>
              <a:ext uri="{FF2B5EF4-FFF2-40B4-BE49-F238E27FC236}">
                <a16:creationId xmlns:a16="http://schemas.microsoft.com/office/drawing/2014/main" id="{F2F82B24-32B8-4B66-9C03-C339D6794A24}"/>
              </a:ext>
            </a:extLst>
          </p:cNvPr>
          <p:cNvSpPr>
            <a:spLocks noGrp="1" noChangeArrowheads="1"/>
          </p:cNvSpPr>
          <p:nvPr>
            <p:ph type="title"/>
          </p:nvPr>
        </p:nvSpPr>
        <p:spPr/>
        <p:txBody>
          <a:bodyPr/>
          <a:lstStyle/>
          <a:p>
            <a:r>
              <a:rPr lang="en-US" altLang="en-US"/>
              <a:t>Who Buys Performance Measurement</a:t>
            </a:r>
            <a:br>
              <a:rPr lang="en-US" altLang="en-US"/>
            </a:br>
            <a:r>
              <a:rPr lang="en-US" altLang="en-US"/>
              <a:t>(HEDIS Reporting)</a:t>
            </a:r>
          </a:p>
        </p:txBody>
      </p:sp>
      <p:sp>
        <p:nvSpPr>
          <p:cNvPr id="140291" name="Content Placeholder 2">
            <a:extLst>
              <a:ext uri="{FF2B5EF4-FFF2-40B4-BE49-F238E27FC236}">
                <a16:creationId xmlns:a16="http://schemas.microsoft.com/office/drawing/2014/main" id="{F0177FEA-E3DE-44E7-830E-4C011BF95D57}"/>
              </a:ext>
            </a:extLst>
          </p:cNvPr>
          <p:cNvSpPr>
            <a:spLocks noGrp="1" noChangeArrowheads="1"/>
          </p:cNvSpPr>
          <p:nvPr>
            <p:ph idx="1"/>
          </p:nvPr>
        </p:nvSpPr>
        <p:spPr bwMode="auto"/>
        <p:txBody>
          <a:bodyPr wrap="square" numCol="1" anchorCtr="0" compatLnSpc="1">
            <a:prstTxWarp prst="textNoShape">
              <a:avLst/>
            </a:prstTxWarp>
          </a:bodyPr>
          <a:lstStyle/>
          <a:p>
            <a:pPr>
              <a:spcAft>
                <a:spcPct val="0"/>
              </a:spcAft>
              <a:buFont typeface="Arial" panose="020B0604020202020204" pitchFamily="34" charset="0"/>
              <a:buNone/>
            </a:pPr>
            <a:r>
              <a:rPr lang="en-US" altLang="en-US" sz="2400"/>
              <a:t>Primary Market: Health Plans that are required to file HEDIS</a:t>
            </a:r>
          </a:p>
          <a:p>
            <a:pPr lvl="2">
              <a:spcAft>
                <a:spcPct val="0"/>
              </a:spcAft>
            </a:pPr>
            <a:r>
              <a:rPr lang="en-US" altLang="en-US" sz="2000"/>
              <a:t>Medicare Advantage Plans</a:t>
            </a:r>
          </a:p>
          <a:p>
            <a:pPr lvl="2">
              <a:spcAft>
                <a:spcPct val="0"/>
              </a:spcAft>
            </a:pPr>
            <a:r>
              <a:rPr lang="en-US" altLang="en-US" sz="2000"/>
              <a:t>Special Needs Plans </a:t>
            </a:r>
          </a:p>
          <a:p>
            <a:pPr lvl="2">
              <a:spcAft>
                <a:spcPct val="0"/>
              </a:spcAft>
            </a:pPr>
            <a:r>
              <a:rPr lang="en-US" altLang="en-US" sz="2000"/>
              <a:t>Commercial HMOs </a:t>
            </a:r>
          </a:p>
          <a:p>
            <a:pPr lvl="2">
              <a:spcAft>
                <a:spcPct val="0"/>
              </a:spcAft>
            </a:pPr>
            <a:r>
              <a:rPr lang="en-US" altLang="en-US" sz="2000"/>
              <a:t>Medicaid </a:t>
            </a:r>
          </a:p>
          <a:p>
            <a:pPr>
              <a:spcAft>
                <a:spcPct val="0"/>
              </a:spcAft>
              <a:buFont typeface="Arial" panose="020B0604020202020204" pitchFamily="34" charset="0"/>
              <a:buNone/>
            </a:pPr>
            <a:r>
              <a:rPr lang="en-US" altLang="en-US" sz="2400"/>
              <a:t>Secondary Market: Health Plans and other players that are not required to file HEDIS but do so for marketing purposes or as a way to measure success of quality initatives</a:t>
            </a:r>
          </a:p>
          <a:p>
            <a:pPr lvl="2">
              <a:spcAft>
                <a:spcPct val="0"/>
              </a:spcAft>
            </a:pPr>
            <a:r>
              <a:rPr lang="en-US" altLang="en-US" sz="1800"/>
              <a:t>PPOs </a:t>
            </a:r>
          </a:p>
          <a:p>
            <a:pPr lvl="2">
              <a:spcAft>
                <a:spcPct val="0"/>
              </a:spcAft>
            </a:pPr>
            <a:r>
              <a:rPr lang="en-US" altLang="en-US" sz="1800"/>
              <a:t>Other non-mandated HPs, State contracts QIOs</a:t>
            </a:r>
          </a:p>
          <a:p>
            <a:pPr lvl="2">
              <a:spcAft>
                <a:spcPct val="0"/>
              </a:spcAft>
            </a:pPr>
            <a:r>
              <a:rPr lang="en-US" altLang="en-US" sz="1800"/>
              <a:t>IPAs</a:t>
            </a:r>
          </a:p>
          <a:p>
            <a:pPr lvl="3">
              <a:spcAft>
                <a:spcPct val="0"/>
              </a:spcAft>
            </a:pPr>
            <a:r>
              <a:rPr lang="en-US" altLang="en-US" sz="1400"/>
              <a:t>Marketing, P4P transparency, Medical Home, patient targeting</a:t>
            </a:r>
          </a:p>
          <a:p>
            <a:pPr lvl="2">
              <a:spcAft>
                <a:spcPct val="0"/>
              </a:spcAft>
            </a:pPr>
            <a:r>
              <a:rPr lang="en-US" altLang="en-US" sz="1800"/>
              <a:t>Channels : EHRS, Portals, Wellness, Employers, DM Companies, TPAs</a:t>
            </a:r>
          </a:p>
          <a:p>
            <a:pPr lvl="2">
              <a:spcAft>
                <a:spcPct val="0"/>
              </a:spcAft>
            </a:pPr>
            <a:r>
              <a:rPr lang="en-US" altLang="en-US" sz="2000"/>
              <a:t>Hospitals, rural health clinics etc.</a:t>
            </a:r>
          </a:p>
          <a:p>
            <a:pPr lvl="1">
              <a:spcAft>
                <a:spcPct val="0"/>
              </a:spcAft>
            </a:pPr>
            <a:endParaRPr lang="en-US" altLang="en-US" sz="2400"/>
          </a:p>
          <a:p>
            <a:pPr>
              <a:spcAft>
                <a:spcPct val="0"/>
              </a:spcAft>
              <a:buFont typeface="Arial" panose="020B0604020202020204" pitchFamily="34" charset="0"/>
              <a:buNone/>
            </a:pPr>
            <a:endParaRPr lang="en-US" altLang="en-US" sz="2800"/>
          </a:p>
          <a:p>
            <a:pPr>
              <a:spcAft>
                <a:spcPct val="0"/>
              </a:spcAft>
              <a:buFont typeface="Arial" panose="020B0604020202020204" pitchFamily="34" charset="0"/>
              <a:buNone/>
            </a:pPr>
            <a:endParaRPr lang="en-US" altLang="en-US" sz="2800"/>
          </a:p>
          <a:p>
            <a:pPr>
              <a:spcAft>
                <a:spcPct val="0"/>
              </a:spcAft>
              <a:buFont typeface="Arial" panose="020B0604020202020204" pitchFamily="34" charset="0"/>
              <a:buNone/>
            </a:pPr>
            <a:endParaRPr lang="en-US" altLang="en-US" sz="2800"/>
          </a:p>
        </p:txBody>
      </p:sp>
      <p:sp>
        <p:nvSpPr>
          <p:cNvPr id="140292" name="Slide Number Placeholder 4">
            <a:extLst>
              <a:ext uri="{FF2B5EF4-FFF2-40B4-BE49-F238E27FC236}">
                <a16:creationId xmlns:a16="http://schemas.microsoft.com/office/drawing/2014/main" id="{D5CCF70B-2EDD-4E58-80CF-A3E1D0E9933C}"/>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fontAlgn="base">
              <a:spcBef>
                <a:spcPct val="0"/>
              </a:spcBef>
              <a:spcAft>
                <a:spcPct val="0"/>
              </a:spcAft>
            </a:pPr>
            <a:fld id="{B5539A9B-4C9A-4D78-B842-933E5437694B}" type="slidenum">
              <a:rPr lang="en-US" altLang="en-US" smtClean="0">
                <a:solidFill>
                  <a:srgbClr val="898989"/>
                </a:solidFill>
                <a:latin typeface="Calibri" panose="020F0502020204030204" pitchFamily="34" charset="0"/>
              </a:rPr>
              <a:pPr fontAlgn="base">
                <a:spcBef>
                  <a:spcPct val="0"/>
                </a:spcBef>
                <a:spcAft>
                  <a:spcPct val="0"/>
                </a:spcAft>
              </a:pPr>
              <a:t>63</a:t>
            </a:fld>
            <a:endParaRPr lang="en-US" altLang="en-US">
              <a:solidFill>
                <a:srgbClr val="898989"/>
              </a:solidFill>
              <a:latin typeface="Calibri" panose="020F0502020204030204" pitchFamily="34" charset="0"/>
            </a:endParaRPr>
          </a:p>
        </p:txBody>
      </p:sp>
    </p:spTree>
    <p:extLst>
      <p:ext uri="{BB962C8B-B14F-4D97-AF65-F5344CB8AC3E}">
        <p14:creationId xmlns:p14="http://schemas.microsoft.com/office/powerpoint/2010/main" val="394231847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2">
            <a:extLst>
              <a:ext uri="{FF2B5EF4-FFF2-40B4-BE49-F238E27FC236}">
                <a16:creationId xmlns:a16="http://schemas.microsoft.com/office/drawing/2014/main" id="{8BE8E023-39E0-4465-B003-84D6456D91C2}"/>
              </a:ext>
            </a:extLst>
          </p:cNvPr>
          <p:cNvSpPr>
            <a:spLocks noGrp="1" noChangeArrowheads="1"/>
          </p:cNvSpPr>
          <p:nvPr>
            <p:ph type="title" idx="4294967295"/>
          </p:nvPr>
        </p:nvSpPr>
        <p:spPr>
          <a:xfrm>
            <a:off x="1524000" y="228600"/>
            <a:ext cx="8229600" cy="990600"/>
          </a:xfrm>
        </p:spPr>
        <p:txBody>
          <a:bodyPr/>
          <a:lstStyle/>
          <a:p>
            <a:r>
              <a:rPr lang="en-US" altLang="en-US"/>
              <a:t>Verisk Health Snapshots</a:t>
            </a:r>
          </a:p>
        </p:txBody>
      </p:sp>
      <p:sp>
        <p:nvSpPr>
          <p:cNvPr id="43011" name="Rectangle 3">
            <a:extLst>
              <a:ext uri="{FF2B5EF4-FFF2-40B4-BE49-F238E27FC236}">
                <a16:creationId xmlns:a16="http://schemas.microsoft.com/office/drawing/2014/main" id="{315D2ACE-AE50-4A16-87A2-53266A13C7CC}"/>
              </a:ext>
            </a:extLst>
          </p:cNvPr>
          <p:cNvSpPr>
            <a:spLocks noChangeArrowheads="1"/>
          </p:cNvSpPr>
          <p:nvPr/>
        </p:nvSpPr>
        <p:spPr bwMode="auto">
          <a:xfrm>
            <a:off x="3886200" y="2057400"/>
            <a:ext cx="228600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23838" indent="-223838">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spcBef>
                <a:spcPct val="20000"/>
              </a:spcBef>
              <a:buClr>
                <a:srgbClr val="FF8230"/>
              </a:buClr>
              <a:buSzPct val="125000"/>
              <a:buFont typeface="Wingdings" panose="05000000000000000000" pitchFamily="2" charset="2"/>
              <a:buChar char="§"/>
            </a:pPr>
            <a:r>
              <a:rPr lang="en-US" altLang="en-US" sz="1400">
                <a:solidFill>
                  <a:schemeClr val="accent2"/>
                </a:solidFill>
              </a:rPr>
              <a:t>Who are my highest users of health care resources?</a:t>
            </a:r>
          </a:p>
          <a:p>
            <a:pPr eaLnBrk="1" hangingPunct="1">
              <a:spcBef>
                <a:spcPct val="20000"/>
              </a:spcBef>
              <a:buClr>
                <a:srgbClr val="FF8230"/>
              </a:buClr>
              <a:buSzPct val="125000"/>
              <a:buFont typeface="Wingdings" panose="05000000000000000000" pitchFamily="2" charset="2"/>
              <a:buChar char="§"/>
            </a:pPr>
            <a:r>
              <a:rPr lang="en-US" altLang="en-US" sz="1400">
                <a:solidFill>
                  <a:schemeClr val="accent2"/>
                </a:solidFill>
              </a:rPr>
              <a:t>Who will emerge as </a:t>
            </a:r>
            <a:br>
              <a:rPr lang="en-US" altLang="en-US" sz="1400">
                <a:solidFill>
                  <a:schemeClr val="accent2"/>
                </a:solidFill>
              </a:rPr>
            </a:br>
            <a:r>
              <a:rPr lang="en-US" altLang="en-US" sz="1400">
                <a:solidFill>
                  <a:schemeClr val="accent2"/>
                </a:solidFill>
              </a:rPr>
              <a:t>the highest users of resources in the future?</a:t>
            </a:r>
          </a:p>
          <a:p>
            <a:pPr eaLnBrk="1" hangingPunct="1">
              <a:spcBef>
                <a:spcPct val="20000"/>
              </a:spcBef>
              <a:buClr>
                <a:srgbClr val="FF8230"/>
              </a:buClr>
              <a:buSzPct val="125000"/>
              <a:buFont typeface="Wingdings" panose="05000000000000000000" pitchFamily="2" charset="2"/>
              <a:buChar char="§"/>
            </a:pPr>
            <a:endParaRPr lang="en-US" altLang="en-US" sz="1400">
              <a:solidFill>
                <a:schemeClr val="accent2"/>
              </a:solidFill>
            </a:endParaRPr>
          </a:p>
        </p:txBody>
      </p:sp>
      <p:sp>
        <p:nvSpPr>
          <p:cNvPr id="43012" name="Rectangle 4">
            <a:extLst>
              <a:ext uri="{FF2B5EF4-FFF2-40B4-BE49-F238E27FC236}">
                <a16:creationId xmlns:a16="http://schemas.microsoft.com/office/drawing/2014/main" id="{60766AC5-2E3F-40AD-9B1A-46E725AB400F}"/>
              </a:ext>
            </a:extLst>
          </p:cNvPr>
          <p:cNvSpPr>
            <a:spLocks noChangeArrowheads="1"/>
          </p:cNvSpPr>
          <p:nvPr/>
        </p:nvSpPr>
        <p:spPr bwMode="auto">
          <a:xfrm>
            <a:off x="8153400" y="1981200"/>
            <a:ext cx="2514600" cy="1100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169863" indent="-169863">
              <a:tabLst>
                <a:tab pos="346075" algn="l"/>
              </a:tabLst>
              <a:defRPr>
                <a:solidFill>
                  <a:schemeClr val="tx1"/>
                </a:solidFill>
                <a:latin typeface="Arial" panose="020B0604020202020204" pitchFamily="34" charset="0"/>
              </a:defRPr>
            </a:lvl1pPr>
            <a:lvl2pPr marL="742950" indent="-285750">
              <a:tabLst>
                <a:tab pos="346075" algn="l"/>
              </a:tabLst>
              <a:defRPr>
                <a:solidFill>
                  <a:schemeClr val="tx1"/>
                </a:solidFill>
                <a:latin typeface="Arial" panose="020B0604020202020204" pitchFamily="34" charset="0"/>
              </a:defRPr>
            </a:lvl2pPr>
            <a:lvl3pPr marL="1143000" indent="-228600">
              <a:tabLst>
                <a:tab pos="346075" algn="l"/>
              </a:tabLst>
              <a:defRPr>
                <a:solidFill>
                  <a:schemeClr val="tx1"/>
                </a:solidFill>
                <a:latin typeface="Arial" panose="020B0604020202020204" pitchFamily="34" charset="0"/>
              </a:defRPr>
            </a:lvl3pPr>
            <a:lvl4pPr marL="1600200" indent="-228600">
              <a:tabLst>
                <a:tab pos="346075" algn="l"/>
              </a:tabLst>
              <a:defRPr>
                <a:solidFill>
                  <a:schemeClr val="tx1"/>
                </a:solidFill>
                <a:latin typeface="Arial" panose="020B0604020202020204" pitchFamily="34" charset="0"/>
              </a:defRPr>
            </a:lvl4pPr>
            <a:lvl5pPr marL="2057400" indent="-228600">
              <a:tabLst>
                <a:tab pos="346075" algn="l"/>
              </a:tabLst>
              <a:defRPr>
                <a:solidFill>
                  <a:schemeClr val="tx1"/>
                </a:solidFill>
                <a:latin typeface="Arial" panose="020B0604020202020204" pitchFamily="34" charset="0"/>
              </a:defRPr>
            </a:lvl5pPr>
            <a:lvl6pPr marL="2514600" indent="-228600" fontAlgn="base">
              <a:spcBef>
                <a:spcPct val="0"/>
              </a:spcBef>
              <a:spcAft>
                <a:spcPct val="0"/>
              </a:spcAft>
              <a:tabLst>
                <a:tab pos="346075" algn="l"/>
              </a:tabLst>
              <a:defRPr>
                <a:solidFill>
                  <a:schemeClr val="tx1"/>
                </a:solidFill>
                <a:latin typeface="Arial" panose="020B0604020202020204" pitchFamily="34" charset="0"/>
              </a:defRPr>
            </a:lvl6pPr>
            <a:lvl7pPr marL="2971800" indent="-228600" fontAlgn="base">
              <a:spcBef>
                <a:spcPct val="0"/>
              </a:spcBef>
              <a:spcAft>
                <a:spcPct val="0"/>
              </a:spcAft>
              <a:tabLst>
                <a:tab pos="346075" algn="l"/>
              </a:tabLst>
              <a:defRPr>
                <a:solidFill>
                  <a:schemeClr val="tx1"/>
                </a:solidFill>
                <a:latin typeface="Arial" panose="020B0604020202020204" pitchFamily="34" charset="0"/>
              </a:defRPr>
            </a:lvl7pPr>
            <a:lvl8pPr marL="3429000" indent="-228600" fontAlgn="base">
              <a:spcBef>
                <a:spcPct val="0"/>
              </a:spcBef>
              <a:spcAft>
                <a:spcPct val="0"/>
              </a:spcAft>
              <a:tabLst>
                <a:tab pos="346075" algn="l"/>
              </a:tabLst>
              <a:defRPr>
                <a:solidFill>
                  <a:schemeClr val="tx1"/>
                </a:solidFill>
                <a:latin typeface="Arial" panose="020B0604020202020204" pitchFamily="34" charset="0"/>
              </a:defRPr>
            </a:lvl8pPr>
            <a:lvl9pPr marL="3886200" indent="-228600" fontAlgn="base">
              <a:spcBef>
                <a:spcPct val="0"/>
              </a:spcBef>
              <a:spcAft>
                <a:spcPct val="0"/>
              </a:spcAft>
              <a:tabLst>
                <a:tab pos="346075" algn="l"/>
              </a:tabLst>
              <a:defRPr>
                <a:solidFill>
                  <a:schemeClr val="tx1"/>
                </a:solidFill>
                <a:latin typeface="Arial" panose="020B0604020202020204" pitchFamily="34" charset="0"/>
              </a:defRPr>
            </a:lvl9pPr>
          </a:lstStyle>
          <a:p>
            <a:pPr eaLnBrk="1" hangingPunct="1">
              <a:spcBef>
                <a:spcPct val="20000"/>
              </a:spcBef>
              <a:buClr>
                <a:srgbClr val="FF8230"/>
              </a:buClr>
              <a:buSzPct val="125000"/>
              <a:buFont typeface="Wingdings" panose="05000000000000000000" pitchFamily="2" charset="2"/>
              <a:buChar char="§"/>
            </a:pPr>
            <a:r>
              <a:rPr lang="en-US" altLang="en-US" sz="1400">
                <a:solidFill>
                  <a:schemeClr val="accent2"/>
                </a:solidFill>
              </a:rPr>
              <a:t>Which providers are doing the </a:t>
            </a:r>
            <a:r>
              <a:rPr lang="en-US" altLang="en-US" sz="1400" u="sng">
                <a:solidFill>
                  <a:schemeClr val="accent2"/>
                </a:solidFill>
              </a:rPr>
              <a:t>best</a:t>
            </a:r>
            <a:r>
              <a:rPr lang="en-US" altLang="en-US" sz="1400">
                <a:solidFill>
                  <a:schemeClr val="accent2"/>
                </a:solidFill>
              </a:rPr>
              <a:t> job of managing risk in my population?</a:t>
            </a:r>
          </a:p>
          <a:p>
            <a:pPr eaLnBrk="1" hangingPunct="1">
              <a:spcBef>
                <a:spcPct val="20000"/>
              </a:spcBef>
              <a:buClr>
                <a:srgbClr val="FF8230"/>
              </a:buClr>
              <a:buSzPct val="125000"/>
              <a:buFont typeface="Wingdings" panose="05000000000000000000" pitchFamily="2" charset="2"/>
              <a:buChar char="§"/>
            </a:pPr>
            <a:r>
              <a:rPr lang="en-US" altLang="en-US" sz="1400">
                <a:solidFill>
                  <a:schemeClr val="accent2"/>
                </a:solidFill>
              </a:rPr>
              <a:t>Which providers are doing the most </a:t>
            </a:r>
            <a:r>
              <a:rPr lang="en-US" altLang="en-US" sz="1400" u="sng">
                <a:solidFill>
                  <a:schemeClr val="accent2"/>
                </a:solidFill>
              </a:rPr>
              <a:t>efficient</a:t>
            </a:r>
            <a:r>
              <a:rPr lang="en-US" altLang="en-US" sz="1400">
                <a:solidFill>
                  <a:schemeClr val="accent2"/>
                </a:solidFill>
              </a:rPr>
              <a:t> job of managing care?</a:t>
            </a:r>
          </a:p>
          <a:p>
            <a:pPr eaLnBrk="1" hangingPunct="1">
              <a:spcBef>
                <a:spcPct val="20000"/>
              </a:spcBef>
              <a:buClr>
                <a:srgbClr val="FF8230"/>
              </a:buClr>
              <a:buSzPct val="125000"/>
              <a:buFont typeface="Wingdings" panose="05000000000000000000" pitchFamily="2" charset="2"/>
              <a:buChar char="§"/>
            </a:pPr>
            <a:endParaRPr lang="en-US" altLang="en-US" sz="1400">
              <a:solidFill>
                <a:schemeClr val="accent2"/>
              </a:solidFill>
            </a:endParaRPr>
          </a:p>
        </p:txBody>
      </p:sp>
      <p:sp>
        <p:nvSpPr>
          <p:cNvPr id="142341" name="Rectangle 5">
            <a:extLst>
              <a:ext uri="{FF2B5EF4-FFF2-40B4-BE49-F238E27FC236}">
                <a16:creationId xmlns:a16="http://schemas.microsoft.com/office/drawing/2014/main" id="{F9726D12-6C5C-4CC3-A168-8D21E32B8641}"/>
              </a:ext>
            </a:extLst>
          </p:cNvPr>
          <p:cNvSpPr>
            <a:spLocks noChangeArrowheads="1"/>
          </p:cNvSpPr>
          <p:nvPr/>
        </p:nvSpPr>
        <p:spPr bwMode="auto">
          <a:xfrm>
            <a:off x="1828800" y="1219201"/>
            <a:ext cx="8534400" cy="532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85750" indent="-285750">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spcBef>
                <a:spcPct val="20000"/>
              </a:spcBef>
              <a:buClr>
                <a:srgbClr val="FF8230"/>
              </a:buClr>
              <a:buSzPct val="125000"/>
              <a:buFont typeface="Wingdings" panose="05000000000000000000" pitchFamily="2" charset="2"/>
              <a:buNone/>
            </a:pPr>
            <a:r>
              <a:rPr lang="en-US" altLang="en-US" b="1">
                <a:solidFill>
                  <a:schemeClr val="folHlink"/>
                </a:solidFill>
              </a:rPr>
              <a:t>Finding answers to the hardest questions…</a:t>
            </a:r>
            <a:endParaRPr lang="en-US" altLang="en-US">
              <a:solidFill>
                <a:schemeClr val="folHlink"/>
              </a:solidFill>
            </a:endParaRPr>
          </a:p>
        </p:txBody>
      </p:sp>
      <p:grpSp>
        <p:nvGrpSpPr>
          <p:cNvPr id="2" name="Group 6">
            <a:extLst>
              <a:ext uri="{FF2B5EF4-FFF2-40B4-BE49-F238E27FC236}">
                <a16:creationId xmlns:a16="http://schemas.microsoft.com/office/drawing/2014/main" id="{96DD32CA-4F8A-4230-9256-8FB64DCB2685}"/>
              </a:ext>
            </a:extLst>
          </p:cNvPr>
          <p:cNvGrpSpPr>
            <a:grpSpLocks/>
          </p:cNvGrpSpPr>
          <p:nvPr/>
        </p:nvGrpSpPr>
        <p:grpSpPr bwMode="auto">
          <a:xfrm>
            <a:off x="2133600" y="2057400"/>
            <a:ext cx="1676400" cy="1138238"/>
            <a:chOff x="288" y="1212"/>
            <a:chExt cx="1344" cy="912"/>
          </a:xfrm>
        </p:grpSpPr>
        <p:graphicFrame>
          <p:nvGraphicFramePr>
            <p:cNvPr id="142349" name="Object 2">
              <a:extLst>
                <a:ext uri="{FF2B5EF4-FFF2-40B4-BE49-F238E27FC236}">
                  <a16:creationId xmlns:a16="http://schemas.microsoft.com/office/drawing/2014/main" id="{BB4170AA-FB7E-419B-BD1B-EB9592E51DAB}"/>
                </a:ext>
              </a:extLst>
            </p:cNvPr>
            <p:cNvGraphicFramePr>
              <a:graphicFrameLocks noChangeAspect="1"/>
            </p:cNvGraphicFramePr>
            <p:nvPr/>
          </p:nvGraphicFramePr>
          <p:xfrm>
            <a:off x="288" y="1212"/>
            <a:ext cx="1344" cy="912"/>
          </p:xfrm>
          <a:graphic>
            <a:graphicData uri="http://schemas.openxmlformats.org/presentationml/2006/ole">
              <mc:AlternateContent xmlns:mc="http://schemas.openxmlformats.org/markup-compatibility/2006">
                <mc:Choice xmlns:v="urn:schemas-microsoft-com:vml" Requires="v">
                  <p:oleObj spid="_x0000_s12302" name="Visio" r:id="rId4" imgW="1464527" imgH="750324" progId="">
                    <p:embed/>
                  </p:oleObj>
                </mc:Choice>
                <mc:Fallback>
                  <p:oleObj name="Visio" r:id="rId4" imgW="1464527" imgH="750324" progId="">
                    <p:embed/>
                    <p:pic>
                      <p:nvPicPr>
                        <p:cNvPr id="142349" name="Object 2">
                          <a:extLst>
                            <a:ext uri="{FF2B5EF4-FFF2-40B4-BE49-F238E27FC236}">
                              <a16:creationId xmlns:a16="http://schemas.microsoft.com/office/drawing/2014/main" id="{BB4170AA-FB7E-419B-BD1B-EB9592E51DA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8" y="1212"/>
                          <a:ext cx="1344" cy="912"/>
                        </a:xfrm>
                        <a:prstGeom prst="rect">
                          <a:avLst/>
                        </a:prstGeom>
                        <a:noFill/>
                        <a:ln>
                          <a:noFill/>
                        </a:ln>
                        <a:extLst>
                          <a:ext uri="{909E8E84-426E-40DD-AFC4-6F175D3DCCD1}">
                            <a14:hiddenFill xmlns:a14="http://schemas.microsoft.com/office/drawing/2010/main">
                              <a:solidFill>
                                <a:srgbClr val="00386A"/>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42350" name="Object 3">
              <a:extLst>
                <a:ext uri="{FF2B5EF4-FFF2-40B4-BE49-F238E27FC236}">
                  <a16:creationId xmlns:a16="http://schemas.microsoft.com/office/drawing/2014/main" id="{BEACBCEE-35CA-4FB6-A55B-F9D1795ED69F}"/>
                </a:ext>
              </a:extLst>
            </p:cNvPr>
            <p:cNvGraphicFramePr>
              <a:graphicFrameLocks noChangeAspect="1"/>
            </p:cNvGraphicFramePr>
            <p:nvPr/>
          </p:nvGraphicFramePr>
          <p:xfrm>
            <a:off x="1114" y="1680"/>
            <a:ext cx="114" cy="240"/>
          </p:xfrm>
          <a:graphic>
            <a:graphicData uri="http://schemas.openxmlformats.org/presentationml/2006/ole">
              <mc:AlternateContent xmlns:mc="http://schemas.openxmlformats.org/markup-compatibility/2006">
                <mc:Choice xmlns:v="urn:schemas-microsoft-com:vml" Requires="v">
                  <p:oleObj spid="_x0000_s12303" name="Visio" r:id="rId6" imgW="476157" imgH="1004734" progId="">
                    <p:embed/>
                  </p:oleObj>
                </mc:Choice>
                <mc:Fallback>
                  <p:oleObj name="Visio" r:id="rId6" imgW="476157" imgH="1004734" progId="">
                    <p:embed/>
                    <p:pic>
                      <p:nvPicPr>
                        <p:cNvPr id="142350" name="Object 3">
                          <a:extLst>
                            <a:ext uri="{FF2B5EF4-FFF2-40B4-BE49-F238E27FC236}">
                              <a16:creationId xmlns:a16="http://schemas.microsoft.com/office/drawing/2014/main" id="{BEACBCEE-35CA-4FB6-A55B-F9D1795ED69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14" y="1680"/>
                          <a:ext cx="114" cy="240"/>
                        </a:xfrm>
                        <a:prstGeom prst="rect">
                          <a:avLst/>
                        </a:prstGeom>
                        <a:noFill/>
                        <a:ln>
                          <a:noFill/>
                        </a:ln>
                        <a:extLst>
                          <a:ext uri="{909E8E84-426E-40DD-AFC4-6F175D3DCCD1}">
                            <a14:hiddenFill xmlns:a14="http://schemas.microsoft.com/office/drawing/2010/main">
                              <a:solidFill>
                                <a:srgbClr val="00386A"/>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42351" name="Object 4">
              <a:extLst>
                <a:ext uri="{FF2B5EF4-FFF2-40B4-BE49-F238E27FC236}">
                  <a16:creationId xmlns:a16="http://schemas.microsoft.com/office/drawing/2014/main" id="{0C742187-784A-4BEA-833A-AFB2B74C2D92}"/>
                </a:ext>
              </a:extLst>
            </p:cNvPr>
            <p:cNvGraphicFramePr>
              <a:graphicFrameLocks noChangeAspect="1"/>
            </p:cNvGraphicFramePr>
            <p:nvPr/>
          </p:nvGraphicFramePr>
          <p:xfrm>
            <a:off x="780" y="1692"/>
            <a:ext cx="101" cy="240"/>
          </p:xfrm>
          <a:graphic>
            <a:graphicData uri="http://schemas.openxmlformats.org/presentationml/2006/ole">
              <mc:AlternateContent xmlns:mc="http://schemas.openxmlformats.org/markup-compatibility/2006">
                <mc:Choice xmlns:v="urn:schemas-microsoft-com:vml" Requires="v">
                  <p:oleObj spid="_x0000_s12304" name="Visio" r:id="rId8" imgW="501433" imgH="1199781" progId="">
                    <p:embed/>
                  </p:oleObj>
                </mc:Choice>
                <mc:Fallback>
                  <p:oleObj name="Visio" r:id="rId8" imgW="501433" imgH="1199781" progId="">
                    <p:embed/>
                    <p:pic>
                      <p:nvPicPr>
                        <p:cNvPr id="142351" name="Object 4">
                          <a:extLst>
                            <a:ext uri="{FF2B5EF4-FFF2-40B4-BE49-F238E27FC236}">
                              <a16:creationId xmlns:a16="http://schemas.microsoft.com/office/drawing/2014/main" id="{0C742187-784A-4BEA-833A-AFB2B74C2D9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80" y="1692"/>
                          <a:ext cx="101" cy="240"/>
                        </a:xfrm>
                        <a:prstGeom prst="rect">
                          <a:avLst/>
                        </a:prstGeom>
                        <a:noFill/>
                        <a:ln>
                          <a:noFill/>
                        </a:ln>
                        <a:effectLst/>
                        <a:extLst>
                          <a:ext uri="{909E8E84-426E-40DD-AFC4-6F175D3DCCD1}">
                            <a14:hiddenFill xmlns:a14="http://schemas.microsoft.com/office/drawing/2010/main">
                              <a:solidFill>
                                <a:srgbClr val="00386A"/>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50000"/>
                                  </a:srgbClr>
                                </a:outerShdw>
                              </a:effectLst>
                            </a14:hiddenEffects>
                          </a:ext>
                        </a:extLst>
                      </p:spPr>
                    </p:pic>
                  </p:oleObj>
                </mc:Fallback>
              </mc:AlternateContent>
            </a:graphicData>
          </a:graphic>
        </p:graphicFrame>
        <p:graphicFrame>
          <p:nvGraphicFramePr>
            <p:cNvPr id="142352" name="Object 5">
              <a:extLst>
                <a:ext uri="{FF2B5EF4-FFF2-40B4-BE49-F238E27FC236}">
                  <a16:creationId xmlns:a16="http://schemas.microsoft.com/office/drawing/2014/main" id="{7127EDFC-3EAE-4151-BB37-F236AA6C42C3}"/>
                </a:ext>
              </a:extLst>
            </p:cNvPr>
            <p:cNvGraphicFramePr>
              <a:graphicFrameLocks noChangeAspect="1"/>
            </p:cNvGraphicFramePr>
            <p:nvPr/>
          </p:nvGraphicFramePr>
          <p:xfrm>
            <a:off x="458" y="1404"/>
            <a:ext cx="118" cy="256"/>
          </p:xfrm>
          <a:graphic>
            <a:graphicData uri="http://schemas.openxmlformats.org/presentationml/2006/ole">
              <mc:AlternateContent xmlns:mc="http://schemas.openxmlformats.org/markup-compatibility/2006">
                <mc:Choice xmlns:v="urn:schemas-microsoft-com:vml" Requires="v">
                  <p:oleObj spid="_x0000_s12305" name="Visio" r:id="rId10" imgW="444190" imgH="965651" progId="">
                    <p:embed/>
                  </p:oleObj>
                </mc:Choice>
                <mc:Fallback>
                  <p:oleObj name="Visio" r:id="rId10" imgW="444190" imgH="965651" progId="">
                    <p:embed/>
                    <p:pic>
                      <p:nvPicPr>
                        <p:cNvPr id="142352" name="Object 5">
                          <a:extLst>
                            <a:ext uri="{FF2B5EF4-FFF2-40B4-BE49-F238E27FC236}">
                              <a16:creationId xmlns:a16="http://schemas.microsoft.com/office/drawing/2014/main" id="{7127EDFC-3EAE-4151-BB37-F236AA6C42C3}"/>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58" y="1404"/>
                          <a:ext cx="118" cy="256"/>
                        </a:xfrm>
                        <a:prstGeom prst="rect">
                          <a:avLst/>
                        </a:prstGeom>
                        <a:noFill/>
                        <a:ln>
                          <a:noFill/>
                        </a:ln>
                        <a:extLst>
                          <a:ext uri="{909E8E84-426E-40DD-AFC4-6F175D3DCCD1}">
                            <a14:hiddenFill xmlns:a14="http://schemas.microsoft.com/office/drawing/2010/main">
                              <a:solidFill>
                                <a:srgbClr val="00386A"/>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42353" name="Object 6">
              <a:extLst>
                <a:ext uri="{FF2B5EF4-FFF2-40B4-BE49-F238E27FC236}">
                  <a16:creationId xmlns:a16="http://schemas.microsoft.com/office/drawing/2014/main" id="{78024C6D-B481-4853-BC96-F87B32C4C48A}"/>
                </a:ext>
              </a:extLst>
            </p:cNvPr>
            <p:cNvGraphicFramePr>
              <a:graphicFrameLocks noChangeAspect="1"/>
            </p:cNvGraphicFramePr>
            <p:nvPr/>
          </p:nvGraphicFramePr>
          <p:xfrm>
            <a:off x="458" y="1676"/>
            <a:ext cx="118" cy="256"/>
          </p:xfrm>
          <a:graphic>
            <a:graphicData uri="http://schemas.openxmlformats.org/presentationml/2006/ole">
              <mc:AlternateContent xmlns:mc="http://schemas.openxmlformats.org/markup-compatibility/2006">
                <mc:Choice xmlns:v="urn:schemas-microsoft-com:vml" Requires="v">
                  <p:oleObj spid="_x0000_s12306" name="Visio" r:id="rId12" imgW="444190" imgH="965651" progId="">
                    <p:embed/>
                  </p:oleObj>
                </mc:Choice>
                <mc:Fallback>
                  <p:oleObj name="Visio" r:id="rId12" imgW="444190" imgH="965651" progId="">
                    <p:embed/>
                    <p:pic>
                      <p:nvPicPr>
                        <p:cNvPr id="142353" name="Object 6">
                          <a:extLst>
                            <a:ext uri="{FF2B5EF4-FFF2-40B4-BE49-F238E27FC236}">
                              <a16:creationId xmlns:a16="http://schemas.microsoft.com/office/drawing/2014/main" id="{78024C6D-B481-4853-BC96-F87B32C4C48A}"/>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58" y="1676"/>
                          <a:ext cx="118" cy="256"/>
                        </a:xfrm>
                        <a:prstGeom prst="rect">
                          <a:avLst/>
                        </a:prstGeom>
                        <a:noFill/>
                        <a:ln>
                          <a:noFill/>
                        </a:ln>
                        <a:extLst>
                          <a:ext uri="{909E8E84-426E-40DD-AFC4-6F175D3DCCD1}">
                            <a14:hiddenFill xmlns:a14="http://schemas.microsoft.com/office/drawing/2010/main">
                              <a:solidFill>
                                <a:srgbClr val="00386A"/>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42354" name="Object 7">
              <a:extLst>
                <a:ext uri="{FF2B5EF4-FFF2-40B4-BE49-F238E27FC236}">
                  <a16:creationId xmlns:a16="http://schemas.microsoft.com/office/drawing/2014/main" id="{01AFCD88-418D-4709-8ACF-DC18D3FBA1D0}"/>
                </a:ext>
              </a:extLst>
            </p:cNvPr>
            <p:cNvGraphicFramePr>
              <a:graphicFrameLocks noChangeAspect="1"/>
            </p:cNvGraphicFramePr>
            <p:nvPr/>
          </p:nvGraphicFramePr>
          <p:xfrm>
            <a:off x="626" y="1676"/>
            <a:ext cx="118" cy="256"/>
          </p:xfrm>
          <a:graphic>
            <a:graphicData uri="http://schemas.openxmlformats.org/presentationml/2006/ole">
              <mc:AlternateContent xmlns:mc="http://schemas.openxmlformats.org/markup-compatibility/2006">
                <mc:Choice xmlns:v="urn:schemas-microsoft-com:vml" Requires="v">
                  <p:oleObj spid="_x0000_s12307" name="Visio" r:id="rId13" imgW="444190" imgH="965651" progId="">
                    <p:embed/>
                  </p:oleObj>
                </mc:Choice>
                <mc:Fallback>
                  <p:oleObj name="Visio" r:id="rId13" imgW="444190" imgH="965651" progId="">
                    <p:embed/>
                    <p:pic>
                      <p:nvPicPr>
                        <p:cNvPr id="142354" name="Object 7">
                          <a:extLst>
                            <a:ext uri="{FF2B5EF4-FFF2-40B4-BE49-F238E27FC236}">
                              <a16:creationId xmlns:a16="http://schemas.microsoft.com/office/drawing/2014/main" id="{01AFCD88-418D-4709-8ACF-DC18D3FBA1D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26" y="1676"/>
                          <a:ext cx="118" cy="256"/>
                        </a:xfrm>
                        <a:prstGeom prst="rect">
                          <a:avLst/>
                        </a:prstGeom>
                        <a:noFill/>
                        <a:ln>
                          <a:noFill/>
                        </a:ln>
                        <a:extLst>
                          <a:ext uri="{909E8E84-426E-40DD-AFC4-6F175D3DCCD1}">
                            <a14:hiddenFill xmlns:a14="http://schemas.microsoft.com/office/drawing/2010/main">
                              <a:solidFill>
                                <a:srgbClr val="00386A"/>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42355" name="Object 8">
              <a:extLst>
                <a:ext uri="{FF2B5EF4-FFF2-40B4-BE49-F238E27FC236}">
                  <a16:creationId xmlns:a16="http://schemas.microsoft.com/office/drawing/2014/main" id="{4A9A9108-9F31-4305-86FE-3FFCE64827CA}"/>
                </a:ext>
              </a:extLst>
            </p:cNvPr>
            <p:cNvGraphicFramePr>
              <a:graphicFrameLocks noChangeAspect="1"/>
            </p:cNvGraphicFramePr>
            <p:nvPr/>
          </p:nvGraphicFramePr>
          <p:xfrm>
            <a:off x="624" y="1404"/>
            <a:ext cx="118" cy="256"/>
          </p:xfrm>
          <a:graphic>
            <a:graphicData uri="http://schemas.openxmlformats.org/presentationml/2006/ole">
              <mc:AlternateContent xmlns:mc="http://schemas.openxmlformats.org/markup-compatibility/2006">
                <mc:Choice xmlns:v="urn:schemas-microsoft-com:vml" Requires="v">
                  <p:oleObj spid="_x0000_s12308" name="Visio" r:id="rId14" imgW="444190" imgH="965651" progId="">
                    <p:embed/>
                  </p:oleObj>
                </mc:Choice>
                <mc:Fallback>
                  <p:oleObj name="Visio" r:id="rId14" imgW="444190" imgH="965651" progId="">
                    <p:embed/>
                    <p:pic>
                      <p:nvPicPr>
                        <p:cNvPr id="142355" name="Object 8">
                          <a:extLst>
                            <a:ext uri="{FF2B5EF4-FFF2-40B4-BE49-F238E27FC236}">
                              <a16:creationId xmlns:a16="http://schemas.microsoft.com/office/drawing/2014/main" id="{4A9A9108-9F31-4305-86FE-3FFCE64827CA}"/>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24" y="1404"/>
                          <a:ext cx="118" cy="256"/>
                        </a:xfrm>
                        <a:prstGeom prst="rect">
                          <a:avLst/>
                        </a:prstGeom>
                        <a:noFill/>
                        <a:ln>
                          <a:noFill/>
                        </a:ln>
                        <a:extLst>
                          <a:ext uri="{909E8E84-426E-40DD-AFC4-6F175D3DCCD1}">
                            <a14:hiddenFill xmlns:a14="http://schemas.microsoft.com/office/drawing/2010/main">
                              <a:solidFill>
                                <a:srgbClr val="00386A"/>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42356" name="Object 9">
              <a:extLst>
                <a:ext uri="{FF2B5EF4-FFF2-40B4-BE49-F238E27FC236}">
                  <a16:creationId xmlns:a16="http://schemas.microsoft.com/office/drawing/2014/main" id="{AAA5BF56-BD7B-416C-9C91-E3D0BB13B572}"/>
                </a:ext>
              </a:extLst>
            </p:cNvPr>
            <p:cNvGraphicFramePr>
              <a:graphicFrameLocks noChangeAspect="1"/>
            </p:cNvGraphicFramePr>
            <p:nvPr/>
          </p:nvGraphicFramePr>
          <p:xfrm>
            <a:off x="786" y="1404"/>
            <a:ext cx="118" cy="256"/>
          </p:xfrm>
          <a:graphic>
            <a:graphicData uri="http://schemas.openxmlformats.org/presentationml/2006/ole">
              <mc:AlternateContent xmlns:mc="http://schemas.openxmlformats.org/markup-compatibility/2006">
                <mc:Choice xmlns:v="urn:schemas-microsoft-com:vml" Requires="v">
                  <p:oleObj spid="_x0000_s12309" name="Visio" r:id="rId15" imgW="444190" imgH="965651" progId="">
                    <p:embed/>
                  </p:oleObj>
                </mc:Choice>
                <mc:Fallback>
                  <p:oleObj name="Visio" r:id="rId15" imgW="444190" imgH="965651" progId="">
                    <p:embed/>
                    <p:pic>
                      <p:nvPicPr>
                        <p:cNvPr id="142356" name="Object 9">
                          <a:extLst>
                            <a:ext uri="{FF2B5EF4-FFF2-40B4-BE49-F238E27FC236}">
                              <a16:creationId xmlns:a16="http://schemas.microsoft.com/office/drawing/2014/main" id="{AAA5BF56-BD7B-416C-9C91-E3D0BB13B572}"/>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86" y="1404"/>
                          <a:ext cx="118" cy="256"/>
                        </a:xfrm>
                        <a:prstGeom prst="rect">
                          <a:avLst/>
                        </a:prstGeom>
                        <a:noFill/>
                        <a:ln>
                          <a:noFill/>
                        </a:ln>
                        <a:extLst>
                          <a:ext uri="{909E8E84-426E-40DD-AFC4-6F175D3DCCD1}">
                            <a14:hiddenFill xmlns:a14="http://schemas.microsoft.com/office/drawing/2010/main">
                              <a:solidFill>
                                <a:srgbClr val="00386A"/>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42357" name="Object 10">
              <a:extLst>
                <a:ext uri="{FF2B5EF4-FFF2-40B4-BE49-F238E27FC236}">
                  <a16:creationId xmlns:a16="http://schemas.microsoft.com/office/drawing/2014/main" id="{B23C5D68-5D24-46F7-82AC-7403B1268AFA}"/>
                </a:ext>
              </a:extLst>
            </p:cNvPr>
            <p:cNvGraphicFramePr>
              <a:graphicFrameLocks noChangeAspect="1"/>
            </p:cNvGraphicFramePr>
            <p:nvPr/>
          </p:nvGraphicFramePr>
          <p:xfrm>
            <a:off x="938" y="1404"/>
            <a:ext cx="118" cy="256"/>
          </p:xfrm>
          <a:graphic>
            <a:graphicData uri="http://schemas.openxmlformats.org/presentationml/2006/ole">
              <mc:AlternateContent xmlns:mc="http://schemas.openxmlformats.org/markup-compatibility/2006">
                <mc:Choice xmlns:v="urn:schemas-microsoft-com:vml" Requires="v">
                  <p:oleObj spid="_x0000_s12310" name="Visio" r:id="rId16" imgW="444190" imgH="965651" progId="">
                    <p:embed/>
                  </p:oleObj>
                </mc:Choice>
                <mc:Fallback>
                  <p:oleObj name="Visio" r:id="rId16" imgW="444190" imgH="965651" progId="">
                    <p:embed/>
                    <p:pic>
                      <p:nvPicPr>
                        <p:cNvPr id="142357" name="Object 10">
                          <a:extLst>
                            <a:ext uri="{FF2B5EF4-FFF2-40B4-BE49-F238E27FC236}">
                              <a16:creationId xmlns:a16="http://schemas.microsoft.com/office/drawing/2014/main" id="{B23C5D68-5D24-46F7-82AC-7403B1268AFA}"/>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38" y="1404"/>
                          <a:ext cx="118" cy="256"/>
                        </a:xfrm>
                        <a:prstGeom prst="rect">
                          <a:avLst/>
                        </a:prstGeom>
                        <a:noFill/>
                        <a:ln>
                          <a:noFill/>
                        </a:ln>
                        <a:extLst>
                          <a:ext uri="{909E8E84-426E-40DD-AFC4-6F175D3DCCD1}">
                            <a14:hiddenFill xmlns:a14="http://schemas.microsoft.com/office/drawing/2010/main">
                              <a:solidFill>
                                <a:srgbClr val="00386A"/>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42358" name="Object 11">
              <a:extLst>
                <a:ext uri="{FF2B5EF4-FFF2-40B4-BE49-F238E27FC236}">
                  <a16:creationId xmlns:a16="http://schemas.microsoft.com/office/drawing/2014/main" id="{E1634167-9D0E-4132-B916-D2CCBF566CFD}"/>
                </a:ext>
              </a:extLst>
            </p:cNvPr>
            <p:cNvGraphicFramePr>
              <a:graphicFrameLocks noChangeAspect="1"/>
            </p:cNvGraphicFramePr>
            <p:nvPr/>
          </p:nvGraphicFramePr>
          <p:xfrm>
            <a:off x="1104" y="1404"/>
            <a:ext cx="118" cy="256"/>
          </p:xfrm>
          <a:graphic>
            <a:graphicData uri="http://schemas.openxmlformats.org/presentationml/2006/ole">
              <mc:AlternateContent xmlns:mc="http://schemas.openxmlformats.org/markup-compatibility/2006">
                <mc:Choice xmlns:v="urn:schemas-microsoft-com:vml" Requires="v">
                  <p:oleObj spid="_x0000_s12311" name="Visio" r:id="rId17" imgW="444190" imgH="965651" progId="">
                    <p:embed/>
                  </p:oleObj>
                </mc:Choice>
                <mc:Fallback>
                  <p:oleObj name="Visio" r:id="rId17" imgW="444190" imgH="965651" progId="">
                    <p:embed/>
                    <p:pic>
                      <p:nvPicPr>
                        <p:cNvPr id="142358" name="Object 11">
                          <a:extLst>
                            <a:ext uri="{FF2B5EF4-FFF2-40B4-BE49-F238E27FC236}">
                              <a16:creationId xmlns:a16="http://schemas.microsoft.com/office/drawing/2014/main" id="{E1634167-9D0E-4132-B916-D2CCBF566CF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104" y="1404"/>
                          <a:ext cx="118" cy="256"/>
                        </a:xfrm>
                        <a:prstGeom prst="rect">
                          <a:avLst/>
                        </a:prstGeom>
                        <a:noFill/>
                        <a:ln>
                          <a:noFill/>
                        </a:ln>
                        <a:extLst>
                          <a:ext uri="{909E8E84-426E-40DD-AFC4-6F175D3DCCD1}">
                            <a14:hiddenFill xmlns:a14="http://schemas.microsoft.com/office/drawing/2010/main">
                              <a:solidFill>
                                <a:srgbClr val="00386A"/>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42359" name="Object 12">
              <a:extLst>
                <a:ext uri="{FF2B5EF4-FFF2-40B4-BE49-F238E27FC236}">
                  <a16:creationId xmlns:a16="http://schemas.microsoft.com/office/drawing/2014/main" id="{8C8B7DD7-4CDD-47CE-9D57-A74E76CDBDF0}"/>
                </a:ext>
              </a:extLst>
            </p:cNvPr>
            <p:cNvGraphicFramePr>
              <a:graphicFrameLocks noChangeAspect="1"/>
            </p:cNvGraphicFramePr>
            <p:nvPr/>
          </p:nvGraphicFramePr>
          <p:xfrm>
            <a:off x="1266" y="1404"/>
            <a:ext cx="118" cy="256"/>
          </p:xfrm>
          <a:graphic>
            <a:graphicData uri="http://schemas.openxmlformats.org/presentationml/2006/ole">
              <mc:AlternateContent xmlns:mc="http://schemas.openxmlformats.org/markup-compatibility/2006">
                <mc:Choice xmlns:v="urn:schemas-microsoft-com:vml" Requires="v">
                  <p:oleObj spid="_x0000_s12312" name="Visio" r:id="rId18" imgW="444190" imgH="965651" progId="">
                    <p:embed/>
                  </p:oleObj>
                </mc:Choice>
                <mc:Fallback>
                  <p:oleObj name="Visio" r:id="rId18" imgW="444190" imgH="965651" progId="">
                    <p:embed/>
                    <p:pic>
                      <p:nvPicPr>
                        <p:cNvPr id="142359" name="Object 12">
                          <a:extLst>
                            <a:ext uri="{FF2B5EF4-FFF2-40B4-BE49-F238E27FC236}">
                              <a16:creationId xmlns:a16="http://schemas.microsoft.com/office/drawing/2014/main" id="{8C8B7DD7-4CDD-47CE-9D57-A74E76CDBDF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266" y="1404"/>
                          <a:ext cx="118" cy="256"/>
                        </a:xfrm>
                        <a:prstGeom prst="rect">
                          <a:avLst/>
                        </a:prstGeom>
                        <a:noFill/>
                        <a:ln>
                          <a:noFill/>
                        </a:ln>
                        <a:extLst>
                          <a:ext uri="{909E8E84-426E-40DD-AFC4-6F175D3DCCD1}">
                            <a14:hiddenFill xmlns:a14="http://schemas.microsoft.com/office/drawing/2010/main">
                              <a:solidFill>
                                <a:srgbClr val="00386A"/>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42360" name="Object 13">
              <a:extLst>
                <a:ext uri="{FF2B5EF4-FFF2-40B4-BE49-F238E27FC236}">
                  <a16:creationId xmlns:a16="http://schemas.microsoft.com/office/drawing/2014/main" id="{D0DC054D-6147-4548-86B5-091916502CD1}"/>
                </a:ext>
              </a:extLst>
            </p:cNvPr>
            <p:cNvGraphicFramePr>
              <a:graphicFrameLocks noChangeAspect="1"/>
            </p:cNvGraphicFramePr>
            <p:nvPr/>
          </p:nvGraphicFramePr>
          <p:xfrm>
            <a:off x="946" y="1676"/>
            <a:ext cx="118" cy="256"/>
          </p:xfrm>
          <a:graphic>
            <a:graphicData uri="http://schemas.openxmlformats.org/presentationml/2006/ole">
              <mc:AlternateContent xmlns:mc="http://schemas.openxmlformats.org/markup-compatibility/2006">
                <mc:Choice xmlns:v="urn:schemas-microsoft-com:vml" Requires="v">
                  <p:oleObj spid="_x0000_s12313" name="Visio" r:id="rId19" imgW="444190" imgH="965651" progId="">
                    <p:embed/>
                  </p:oleObj>
                </mc:Choice>
                <mc:Fallback>
                  <p:oleObj name="Visio" r:id="rId19" imgW="444190" imgH="965651" progId="">
                    <p:embed/>
                    <p:pic>
                      <p:nvPicPr>
                        <p:cNvPr id="142360" name="Object 13">
                          <a:extLst>
                            <a:ext uri="{FF2B5EF4-FFF2-40B4-BE49-F238E27FC236}">
                              <a16:creationId xmlns:a16="http://schemas.microsoft.com/office/drawing/2014/main" id="{D0DC054D-6147-4548-86B5-091916502CD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46" y="1676"/>
                          <a:ext cx="118" cy="256"/>
                        </a:xfrm>
                        <a:prstGeom prst="rect">
                          <a:avLst/>
                        </a:prstGeom>
                        <a:noFill/>
                        <a:ln>
                          <a:noFill/>
                        </a:ln>
                        <a:extLst>
                          <a:ext uri="{909E8E84-426E-40DD-AFC4-6F175D3DCCD1}">
                            <a14:hiddenFill xmlns:a14="http://schemas.microsoft.com/office/drawing/2010/main">
                              <a:solidFill>
                                <a:srgbClr val="00386A"/>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42361" name="Object 14">
              <a:extLst>
                <a:ext uri="{FF2B5EF4-FFF2-40B4-BE49-F238E27FC236}">
                  <a16:creationId xmlns:a16="http://schemas.microsoft.com/office/drawing/2014/main" id="{4FBB407B-CC37-4757-A4DB-DCC389A9938F}"/>
                </a:ext>
              </a:extLst>
            </p:cNvPr>
            <p:cNvGraphicFramePr>
              <a:graphicFrameLocks noChangeAspect="1"/>
            </p:cNvGraphicFramePr>
            <p:nvPr/>
          </p:nvGraphicFramePr>
          <p:xfrm>
            <a:off x="1262" y="1676"/>
            <a:ext cx="118" cy="256"/>
          </p:xfrm>
          <a:graphic>
            <a:graphicData uri="http://schemas.openxmlformats.org/presentationml/2006/ole">
              <mc:AlternateContent xmlns:mc="http://schemas.openxmlformats.org/markup-compatibility/2006">
                <mc:Choice xmlns:v="urn:schemas-microsoft-com:vml" Requires="v">
                  <p:oleObj spid="_x0000_s12314" name="Visio" r:id="rId20" imgW="444190" imgH="965651" progId="">
                    <p:embed/>
                  </p:oleObj>
                </mc:Choice>
                <mc:Fallback>
                  <p:oleObj name="Visio" r:id="rId20" imgW="444190" imgH="965651" progId="">
                    <p:embed/>
                    <p:pic>
                      <p:nvPicPr>
                        <p:cNvPr id="142361" name="Object 14">
                          <a:extLst>
                            <a:ext uri="{FF2B5EF4-FFF2-40B4-BE49-F238E27FC236}">
                              <a16:creationId xmlns:a16="http://schemas.microsoft.com/office/drawing/2014/main" id="{4FBB407B-CC37-4757-A4DB-DCC389A9938F}"/>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262" y="1676"/>
                          <a:ext cx="118" cy="256"/>
                        </a:xfrm>
                        <a:prstGeom prst="rect">
                          <a:avLst/>
                        </a:prstGeom>
                        <a:noFill/>
                        <a:ln>
                          <a:noFill/>
                        </a:ln>
                        <a:extLst>
                          <a:ext uri="{909E8E84-426E-40DD-AFC4-6F175D3DCCD1}">
                            <a14:hiddenFill xmlns:a14="http://schemas.microsoft.com/office/drawing/2010/main">
                              <a:solidFill>
                                <a:srgbClr val="00386A"/>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pic>
        <p:nvPicPr>
          <p:cNvPr id="43028" name="Picture 20" descr="MPj04004370000[1]">
            <a:extLst>
              <a:ext uri="{FF2B5EF4-FFF2-40B4-BE49-F238E27FC236}">
                <a16:creationId xmlns:a16="http://schemas.microsoft.com/office/drawing/2014/main" id="{2C88AB03-A116-4E8F-BCEB-FDB8A2DF3E4D}"/>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6400800" y="2209800"/>
            <a:ext cx="17145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29" name="Rectangle 21">
            <a:extLst>
              <a:ext uri="{FF2B5EF4-FFF2-40B4-BE49-F238E27FC236}">
                <a16:creationId xmlns:a16="http://schemas.microsoft.com/office/drawing/2014/main" id="{B3752E25-7F52-4254-B6ED-FCCF2DC8B398}"/>
              </a:ext>
            </a:extLst>
          </p:cNvPr>
          <p:cNvSpPr>
            <a:spLocks noChangeArrowheads="1"/>
          </p:cNvSpPr>
          <p:nvPr/>
        </p:nvSpPr>
        <p:spPr bwMode="auto">
          <a:xfrm>
            <a:off x="8153400" y="3962400"/>
            <a:ext cx="24384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25425" indent="-225425">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spcBef>
                <a:spcPct val="20000"/>
              </a:spcBef>
              <a:buClr>
                <a:srgbClr val="FF8230"/>
              </a:buClr>
              <a:buSzPct val="125000"/>
              <a:buFont typeface="Wingdings" panose="05000000000000000000" pitchFamily="2" charset="2"/>
              <a:buChar char="§"/>
            </a:pPr>
            <a:r>
              <a:rPr lang="en-US" altLang="en-US" sz="1400">
                <a:solidFill>
                  <a:schemeClr val="accent2"/>
                </a:solidFill>
              </a:rPr>
              <a:t>How are my health care dollars being spent?</a:t>
            </a:r>
          </a:p>
          <a:p>
            <a:pPr eaLnBrk="1" hangingPunct="1">
              <a:spcBef>
                <a:spcPct val="20000"/>
              </a:spcBef>
              <a:buClr>
                <a:srgbClr val="FF8230"/>
              </a:buClr>
              <a:buSzPct val="125000"/>
              <a:buFont typeface="Wingdings" panose="05000000000000000000" pitchFamily="2" charset="2"/>
              <a:buChar char="§"/>
            </a:pPr>
            <a:r>
              <a:rPr lang="en-US" altLang="en-US" sz="1400">
                <a:solidFill>
                  <a:schemeClr val="accent2"/>
                </a:solidFill>
              </a:rPr>
              <a:t>How do I quantify risk?</a:t>
            </a:r>
          </a:p>
          <a:p>
            <a:pPr eaLnBrk="1" hangingPunct="1">
              <a:spcBef>
                <a:spcPct val="20000"/>
              </a:spcBef>
              <a:buClr>
                <a:srgbClr val="FF8230"/>
              </a:buClr>
              <a:buSzPct val="125000"/>
              <a:buFont typeface="Wingdings" panose="05000000000000000000" pitchFamily="2" charset="2"/>
              <a:buChar char="§"/>
            </a:pPr>
            <a:r>
              <a:rPr lang="en-US" altLang="en-US" sz="1400">
                <a:solidFill>
                  <a:schemeClr val="accent2"/>
                </a:solidFill>
              </a:rPr>
              <a:t>How effectively are my current health care solutions performing to improve care and reduce cost?</a:t>
            </a:r>
          </a:p>
        </p:txBody>
      </p:sp>
      <p:pic>
        <p:nvPicPr>
          <p:cNvPr id="43030" name="Picture 22" descr="j0382630">
            <a:extLst>
              <a:ext uri="{FF2B5EF4-FFF2-40B4-BE49-F238E27FC236}">
                <a16:creationId xmlns:a16="http://schemas.microsoft.com/office/drawing/2014/main" id="{12A6AA6F-7C7E-429E-802A-AD79C42C0751}"/>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6400800" y="4038600"/>
            <a:ext cx="1676400" cy="1150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2346" name="Rectangle 24">
            <a:extLst>
              <a:ext uri="{FF2B5EF4-FFF2-40B4-BE49-F238E27FC236}">
                <a16:creationId xmlns:a16="http://schemas.microsoft.com/office/drawing/2014/main" id="{81CD8A6A-E10C-4C04-BB7F-7285BA706332}"/>
              </a:ext>
            </a:extLst>
          </p:cNvPr>
          <p:cNvSpPr>
            <a:spLocks noChangeArrowheads="1"/>
          </p:cNvSpPr>
          <p:nvPr/>
        </p:nvSpPr>
        <p:spPr bwMode="auto">
          <a:xfrm>
            <a:off x="3810000" y="4386264"/>
            <a:ext cx="2057400" cy="148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25425" indent="-225425">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spcBef>
                <a:spcPct val="20000"/>
              </a:spcBef>
              <a:buClr>
                <a:srgbClr val="FF8230"/>
              </a:buClr>
              <a:buSzPct val="125000"/>
              <a:buFont typeface="Wingdings" panose="05000000000000000000" pitchFamily="2" charset="2"/>
              <a:buChar char="§"/>
            </a:pPr>
            <a:r>
              <a:rPr lang="en-US" altLang="en-US" sz="1400">
                <a:solidFill>
                  <a:schemeClr val="accent2"/>
                </a:solidFill>
              </a:rPr>
              <a:t>Who in my population is at risk because of the quality of care they </a:t>
            </a:r>
            <a:br>
              <a:rPr lang="en-US" altLang="en-US" sz="1400">
                <a:solidFill>
                  <a:schemeClr val="accent2"/>
                </a:solidFill>
              </a:rPr>
            </a:br>
            <a:r>
              <a:rPr lang="en-US" altLang="en-US" sz="1400">
                <a:solidFill>
                  <a:schemeClr val="accent2"/>
                </a:solidFill>
              </a:rPr>
              <a:t>are getting?</a:t>
            </a:r>
          </a:p>
          <a:p>
            <a:pPr eaLnBrk="1" hangingPunct="1">
              <a:spcBef>
                <a:spcPct val="20000"/>
              </a:spcBef>
              <a:buClr>
                <a:srgbClr val="FF8230"/>
              </a:buClr>
              <a:buSzPct val="125000"/>
              <a:buFont typeface="Wingdings" panose="05000000000000000000" pitchFamily="2" charset="2"/>
              <a:buNone/>
            </a:pPr>
            <a:endParaRPr lang="en-US" altLang="en-US">
              <a:solidFill>
                <a:schemeClr val="accent2"/>
              </a:solidFill>
            </a:endParaRPr>
          </a:p>
        </p:txBody>
      </p:sp>
      <p:sp>
        <p:nvSpPr>
          <p:cNvPr id="142347" name="Text Box 25">
            <a:extLst>
              <a:ext uri="{FF2B5EF4-FFF2-40B4-BE49-F238E27FC236}">
                <a16:creationId xmlns:a16="http://schemas.microsoft.com/office/drawing/2014/main" id="{DAD535B1-A4E5-4354-B69C-D60CEC25E8B0}"/>
              </a:ext>
            </a:extLst>
          </p:cNvPr>
          <p:cNvSpPr txBox="1">
            <a:spLocks noChangeArrowheads="1"/>
          </p:cNvSpPr>
          <p:nvPr/>
        </p:nvSpPr>
        <p:spPr bwMode="auto">
          <a:xfrm>
            <a:off x="1752600" y="3200400"/>
            <a:ext cx="2286000" cy="2890838"/>
          </a:xfrm>
          <a:prstGeom prst="rect">
            <a:avLst/>
          </a:prstGeom>
          <a:noFill/>
          <a:ln>
            <a:noFill/>
          </a:ln>
          <a:effectLst>
            <a:outerShdw dist="107763" dir="2700000" algn="ctr" rotWithShape="0">
              <a:srgbClr val="808080">
                <a:alpha val="50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ctr" eaLnBrk="1" hangingPunct="1">
              <a:lnSpc>
                <a:spcPct val="55000"/>
              </a:lnSpc>
              <a:spcBef>
                <a:spcPct val="50000"/>
              </a:spcBef>
            </a:pPr>
            <a:endParaRPr lang="en-US" altLang="en-US" b="1">
              <a:solidFill>
                <a:schemeClr val="accent2"/>
              </a:solidFill>
            </a:endParaRPr>
          </a:p>
          <a:p>
            <a:pPr algn="ctr" eaLnBrk="1" hangingPunct="1">
              <a:lnSpc>
                <a:spcPct val="55000"/>
              </a:lnSpc>
              <a:spcBef>
                <a:spcPct val="50000"/>
              </a:spcBef>
            </a:pPr>
            <a:r>
              <a:rPr lang="en-US" altLang="en-US" sz="15600" b="1">
                <a:solidFill>
                  <a:schemeClr val="accent2"/>
                </a:solidFill>
              </a:rPr>
              <a:t>Q</a:t>
            </a:r>
          </a:p>
        </p:txBody>
      </p:sp>
      <p:sp>
        <p:nvSpPr>
          <p:cNvPr id="142348" name="Text Box 26">
            <a:extLst>
              <a:ext uri="{FF2B5EF4-FFF2-40B4-BE49-F238E27FC236}">
                <a16:creationId xmlns:a16="http://schemas.microsoft.com/office/drawing/2014/main" id="{E4C17614-B523-48EB-8848-5DE7FA272D07}"/>
              </a:ext>
            </a:extLst>
          </p:cNvPr>
          <p:cNvSpPr txBox="1">
            <a:spLocks noChangeArrowheads="1"/>
          </p:cNvSpPr>
          <p:nvPr/>
        </p:nvSpPr>
        <p:spPr bwMode="auto">
          <a:xfrm>
            <a:off x="2438400" y="4648200"/>
            <a:ext cx="95885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r>
              <a:rPr lang="en-US" altLang="en-US">
                <a:solidFill>
                  <a:schemeClr val="accent2"/>
                </a:solidFill>
              </a:rPr>
              <a:t>Quality</a:t>
            </a:r>
          </a:p>
        </p:txBody>
      </p:sp>
    </p:spTree>
    <p:extLst>
      <p:ext uri="{BB962C8B-B14F-4D97-AF65-F5344CB8AC3E}">
        <p14:creationId xmlns:p14="http://schemas.microsoft.com/office/powerpoint/2010/main" val="357866705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1"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43011">
                                            <p:txEl>
                                              <p:pRg st="0" end="0"/>
                                            </p:txEl>
                                          </p:spTgt>
                                        </p:tgtEl>
                                        <p:attrNameLst>
                                          <p:attrName>style.visibility</p:attrName>
                                        </p:attrNameLst>
                                      </p:cBhvr>
                                      <p:to>
                                        <p:strVal val="visible"/>
                                      </p:to>
                                    </p:set>
                                    <p:animEffect transition="in" filter="wipe(up)">
                                      <p:cBhvr>
                                        <p:cTn id="10" dur="500"/>
                                        <p:tgtEl>
                                          <p:spTgt spid="43011">
                                            <p:txEl>
                                              <p:pRg st="0" end="0"/>
                                            </p:txEl>
                                          </p:spTgt>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43011">
                                            <p:txEl>
                                              <p:pRg st="1" end="1"/>
                                            </p:txEl>
                                          </p:spTgt>
                                        </p:tgtEl>
                                        <p:attrNameLst>
                                          <p:attrName>style.visibility</p:attrName>
                                        </p:attrNameLst>
                                      </p:cBhvr>
                                      <p:to>
                                        <p:strVal val="visible"/>
                                      </p:to>
                                    </p:set>
                                    <p:animEffect transition="in" filter="wipe(up)">
                                      <p:cBhvr>
                                        <p:cTn id="13" dur="500"/>
                                        <p:tgtEl>
                                          <p:spTgt spid="43011">
                                            <p:txEl>
                                              <p:pRg st="1" end="1"/>
                                            </p:txEl>
                                          </p:spTgt>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22" presetClass="entr" presetSubtype="1" fill="hold" nodeType="clickEffect">
                                  <p:stCondLst>
                                    <p:cond delay="0"/>
                                  </p:stCondLst>
                                  <p:childTnLst>
                                    <p:set>
                                      <p:cBhvr>
                                        <p:cTn id="17" dur="1" fill="hold">
                                          <p:stCondLst>
                                            <p:cond delay="0"/>
                                          </p:stCondLst>
                                        </p:cTn>
                                        <p:tgtEl>
                                          <p:spTgt spid="43028"/>
                                        </p:tgtEl>
                                        <p:attrNameLst>
                                          <p:attrName>style.visibility</p:attrName>
                                        </p:attrNameLst>
                                      </p:cBhvr>
                                      <p:to>
                                        <p:strVal val="visible"/>
                                      </p:to>
                                    </p:set>
                                    <p:animEffect transition="in" filter="wipe(up)">
                                      <p:cBhvr>
                                        <p:cTn id="18" dur="500"/>
                                        <p:tgtEl>
                                          <p:spTgt spid="43028"/>
                                        </p:tgtEl>
                                      </p:cBhvr>
                                    </p:animEffect>
                                  </p:childTnLst>
                                </p:cTn>
                              </p:par>
                              <p:par>
                                <p:cTn id="19" presetID="22" presetClass="entr" presetSubtype="1" fill="hold" grpId="0" nodeType="withEffect">
                                  <p:stCondLst>
                                    <p:cond delay="0"/>
                                  </p:stCondLst>
                                  <p:childTnLst>
                                    <p:set>
                                      <p:cBhvr>
                                        <p:cTn id="20" dur="1" fill="hold">
                                          <p:stCondLst>
                                            <p:cond delay="0"/>
                                          </p:stCondLst>
                                        </p:cTn>
                                        <p:tgtEl>
                                          <p:spTgt spid="43012">
                                            <p:txEl>
                                              <p:pRg st="0" end="0"/>
                                            </p:txEl>
                                          </p:spTgt>
                                        </p:tgtEl>
                                        <p:attrNameLst>
                                          <p:attrName>style.visibility</p:attrName>
                                        </p:attrNameLst>
                                      </p:cBhvr>
                                      <p:to>
                                        <p:strVal val="visible"/>
                                      </p:to>
                                    </p:set>
                                    <p:animEffect transition="in" filter="wipe(up)">
                                      <p:cBhvr>
                                        <p:cTn id="21" dur="500"/>
                                        <p:tgtEl>
                                          <p:spTgt spid="43012">
                                            <p:txEl>
                                              <p:pRg st="0" end="0"/>
                                            </p:txEl>
                                          </p:spTgt>
                                        </p:tgtEl>
                                      </p:cBhvr>
                                    </p:animEffect>
                                  </p:childTnLst>
                                </p:cTn>
                              </p:par>
                              <p:par>
                                <p:cTn id="22" presetID="22" presetClass="entr" presetSubtype="1" fill="hold" grpId="0" nodeType="withEffect">
                                  <p:stCondLst>
                                    <p:cond delay="0"/>
                                  </p:stCondLst>
                                  <p:childTnLst>
                                    <p:set>
                                      <p:cBhvr>
                                        <p:cTn id="23" dur="1" fill="hold">
                                          <p:stCondLst>
                                            <p:cond delay="0"/>
                                          </p:stCondLst>
                                        </p:cTn>
                                        <p:tgtEl>
                                          <p:spTgt spid="43012">
                                            <p:txEl>
                                              <p:pRg st="1" end="1"/>
                                            </p:txEl>
                                          </p:spTgt>
                                        </p:tgtEl>
                                        <p:attrNameLst>
                                          <p:attrName>style.visibility</p:attrName>
                                        </p:attrNameLst>
                                      </p:cBhvr>
                                      <p:to>
                                        <p:strVal val="visible"/>
                                      </p:to>
                                    </p:set>
                                    <p:animEffect transition="in" filter="wipe(up)">
                                      <p:cBhvr>
                                        <p:cTn id="24" dur="500"/>
                                        <p:tgtEl>
                                          <p:spTgt spid="43012">
                                            <p:txEl>
                                              <p:pRg st="1" end="1"/>
                                            </p:txEl>
                                          </p:spTgt>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22" presetClass="entr" presetSubtype="1" fill="hold" nodeType="clickEffect">
                                  <p:stCondLst>
                                    <p:cond delay="0"/>
                                  </p:stCondLst>
                                  <p:childTnLst>
                                    <p:set>
                                      <p:cBhvr>
                                        <p:cTn id="28" dur="1" fill="hold">
                                          <p:stCondLst>
                                            <p:cond delay="0"/>
                                          </p:stCondLst>
                                        </p:cTn>
                                        <p:tgtEl>
                                          <p:spTgt spid="43030"/>
                                        </p:tgtEl>
                                        <p:attrNameLst>
                                          <p:attrName>style.visibility</p:attrName>
                                        </p:attrNameLst>
                                      </p:cBhvr>
                                      <p:to>
                                        <p:strVal val="visible"/>
                                      </p:to>
                                    </p:set>
                                    <p:animEffect transition="in" filter="wipe(up)">
                                      <p:cBhvr>
                                        <p:cTn id="29" dur="500"/>
                                        <p:tgtEl>
                                          <p:spTgt spid="43030"/>
                                        </p:tgtEl>
                                      </p:cBhvr>
                                    </p:animEffect>
                                  </p:childTnLst>
                                </p:cTn>
                              </p:par>
                              <p:par>
                                <p:cTn id="30" presetID="22" presetClass="entr" presetSubtype="1" fill="hold" grpId="0" nodeType="withEffect">
                                  <p:stCondLst>
                                    <p:cond delay="0"/>
                                  </p:stCondLst>
                                  <p:childTnLst>
                                    <p:set>
                                      <p:cBhvr>
                                        <p:cTn id="31" dur="1" fill="hold">
                                          <p:stCondLst>
                                            <p:cond delay="0"/>
                                          </p:stCondLst>
                                        </p:cTn>
                                        <p:tgtEl>
                                          <p:spTgt spid="43029"/>
                                        </p:tgtEl>
                                        <p:attrNameLst>
                                          <p:attrName>style.visibility</p:attrName>
                                        </p:attrNameLst>
                                      </p:cBhvr>
                                      <p:to>
                                        <p:strVal val="visible"/>
                                      </p:to>
                                    </p:set>
                                    <p:animEffect transition="in" filter="wipe(up)">
                                      <p:cBhvr>
                                        <p:cTn id="32" dur="500"/>
                                        <p:tgtEl>
                                          <p:spTgt spid="430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011" grpId="0" build="p"/>
      <p:bldP spid="43012" grpId="0" build="p"/>
      <p:bldP spid="43029"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2">
            <a:extLst>
              <a:ext uri="{FF2B5EF4-FFF2-40B4-BE49-F238E27FC236}">
                <a16:creationId xmlns:a16="http://schemas.microsoft.com/office/drawing/2014/main" id="{8B0F977C-5B98-45A4-8944-C00EA83A80F7}"/>
              </a:ext>
            </a:extLst>
          </p:cNvPr>
          <p:cNvSpPr>
            <a:spLocks noGrp="1" noChangeArrowheads="1"/>
          </p:cNvSpPr>
          <p:nvPr>
            <p:ph type="title" idx="4294967295"/>
          </p:nvPr>
        </p:nvSpPr>
        <p:spPr>
          <a:xfrm>
            <a:off x="1524001" y="228600"/>
            <a:ext cx="8823325" cy="990600"/>
          </a:xfrm>
        </p:spPr>
        <p:txBody>
          <a:bodyPr/>
          <a:lstStyle/>
          <a:p>
            <a:r>
              <a:rPr lang="en-US" altLang="en-US"/>
              <a:t>Products and Services Positioning</a:t>
            </a:r>
          </a:p>
        </p:txBody>
      </p:sp>
      <p:sp>
        <p:nvSpPr>
          <p:cNvPr id="144387" name="Rectangle 107">
            <a:extLst>
              <a:ext uri="{FF2B5EF4-FFF2-40B4-BE49-F238E27FC236}">
                <a16:creationId xmlns:a16="http://schemas.microsoft.com/office/drawing/2014/main" id="{47292A01-FCAE-4CF3-9992-022E4166E169}"/>
              </a:ext>
            </a:extLst>
          </p:cNvPr>
          <p:cNvSpPr>
            <a:spLocks noGrp="1" noChangeArrowheads="1"/>
          </p:cNvSpPr>
          <p:nvPr>
            <p:ph type="body" idx="4294967295"/>
          </p:nvPr>
        </p:nvSpPr>
        <p:spPr bwMode="auto">
          <a:xfrm>
            <a:off x="1524000" y="990601"/>
            <a:ext cx="8686800" cy="53514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p>
            <a:pPr>
              <a:buFont typeface="Wingdings" panose="05000000000000000000" pitchFamily="2" charset="2"/>
              <a:buNone/>
            </a:pPr>
            <a:r>
              <a:rPr lang="en-US" altLang="en-US" sz="1200"/>
              <a:t>How Customers use VH solutions?</a:t>
            </a:r>
          </a:p>
        </p:txBody>
      </p:sp>
      <p:sp>
        <p:nvSpPr>
          <p:cNvPr id="144388" name="AutoShape 3">
            <a:extLst>
              <a:ext uri="{FF2B5EF4-FFF2-40B4-BE49-F238E27FC236}">
                <a16:creationId xmlns:a16="http://schemas.microsoft.com/office/drawing/2014/main" id="{CB769023-ACF3-45E4-BAC4-411C6D6B0AF6}"/>
              </a:ext>
            </a:extLst>
          </p:cNvPr>
          <p:cNvSpPr>
            <a:spLocks noChangeArrowheads="1"/>
          </p:cNvSpPr>
          <p:nvPr/>
        </p:nvSpPr>
        <p:spPr bwMode="auto">
          <a:xfrm>
            <a:off x="2055814" y="2057400"/>
            <a:ext cx="1906587" cy="914400"/>
          </a:xfrm>
          <a:prstGeom prst="homePlate">
            <a:avLst>
              <a:gd name="adj" fmla="val 52127"/>
            </a:avLst>
          </a:prstGeom>
          <a:gradFill rotWithShape="1">
            <a:gsLst>
              <a:gs pos="0">
                <a:srgbClr val="00386A">
                  <a:alpha val="85999"/>
                </a:srgbClr>
              </a:gs>
              <a:gs pos="100000">
                <a:srgbClr val="336699">
                  <a:alpha val="85001"/>
                </a:srgbClr>
              </a:gs>
            </a:gsLst>
            <a:lin ang="0" scaled="1"/>
          </a:gradFill>
          <a:ln>
            <a:noFill/>
          </a:ln>
          <a:effectLst>
            <a:outerShdw dist="107763" dir="2700000" algn="ctr" rotWithShape="0">
              <a:srgbClr val="808080">
                <a:alpha val="50000"/>
              </a:srgbClr>
            </a:outerShdw>
          </a:effectLst>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44389" name="AutoShape 4">
            <a:extLst>
              <a:ext uri="{FF2B5EF4-FFF2-40B4-BE49-F238E27FC236}">
                <a16:creationId xmlns:a16="http://schemas.microsoft.com/office/drawing/2014/main" id="{5467D163-ABDD-48E4-8635-23C053EF9B29}"/>
              </a:ext>
            </a:extLst>
          </p:cNvPr>
          <p:cNvSpPr>
            <a:spLocks noChangeArrowheads="1"/>
          </p:cNvSpPr>
          <p:nvPr/>
        </p:nvSpPr>
        <p:spPr bwMode="auto">
          <a:xfrm>
            <a:off x="2057400" y="3162300"/>
            <a:ext cx="1905000" cy="914400"/>
          </a:xfrm>
          <a:prstGeom prst="homePlate">
            <a:avLst>
              <a:gd name="adj" fmla="val 52083"/>
            </a:avLst>
          </a:prstGeom>
          <a:solidFill>
            <a:srgbClr val="DAE5D9">
              <a:alpha val="76077"/>
            </a:srgbClr>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44390" name="AutoShape 5">
            <a:extLst>
              <a:ext uri="{FF2B5EF4-FFF2-40B4-BE49-F238E27FC236}">
                <a16:creationId xmlns:a16="http://schemas.microsoft.com/office/drawing/2014/main" id="{CC9363E9-F9CF-4329-8883-4D98855732D3}"/>
              </a:ext>
            </a:extLst>
          </p:cNvPr>
          <p:cNvSpPr>
            <a:spLocks noChangeArrowheads="1"/>
          </p:cNvSpPr>
          <p:nvPr/>
        </p:nvSpPr>
        <p:spPr bwMode="auto">
          <a:xfrm>
            <a:off x="2057400" y="4238625"/>
            <a:ext cx="1905000" cy="914400"/>
          </a:xfrm>
          <a:prstGeom prst="homePlate">
            <a:avLst>
              <a:gd name="adj" fmla="val 52083"/>
            </a:avLst>
          </a:prstGeom>
          <a:solidFill>
            <a:srgbClr val="DAE5D9">
              <a:alpha val="74117"/>
            </a:srgbClr>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44391" name="Rectangle 6">
            <a:extLst>
              <a:ext uri="{FF2B5EF4-FFF2-40B4-BE49-F238E27FC236}">
                <a16:creationId xmlns:a16="http://schemas.microsoft.com/office/drawing/2014/main" id="{8BD05D54-43A5-4EF5-9938-F075763FCF7A}"/>
              </a:ext>
            </a:extLst>
          </p:cNvPr>
          <p:cNvSpPr>
            <a:spLocks noChangeArrowheads="1"/>
          </p:cNvSpPr>
          <p:nvPr/>
        </p:nvSpPr>
        <p:spPr bwMode="auto">
          <a:xfrm>
            <a:off x="2143126" y="2300288"/>
            <a:ext cx="164306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r>
              <a:rPr lang="en-US" altLang="en-US">
                <a:solidFill>
                  <a:schemeClr val="bg1"/>
                </a:solidFill>
              </a:rPr>
              <a:t>Clinical Users</a:t>
            </a:r>
          </a:p>
        </p:txBody>
      </p:sp>
      <p:sp>
        <p:nvSpPr>
          <p:cNvPr id="144392" name="Rectangle 7">
            <a:extLst>
              <a:ext uri="{FF2B5EF4-FFF2-40B4-BE49-F238E27FC236}">
                <a16:creationId xmlns:a16="http://schemas.microsoft.com/office/drawing/2014/main" id="{BD16C2D8-7EC4-4B4A-BD0E-3067CB26630A}"/>
              </a:ext>
            </a:extLst>
          </p:cNvPr>
          <p:cNvSpPr>
            <a:spLocks noChangeArrowheads="1"/>
          </p:cNvSpPr>
          <p:nvPr/>
        </p:nvSpPr>
        <p:spPr bwMode="auto">
          <a:xfrm>
            <a:off x="2136776" y="3435350"/>
            <a:ext cx="173672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r>
              <a:rPr lang="en-US" altLang="en-US">
                <a:solidFill>
                  <a:schemeClr val="bg1"/>
                </a:solidFill>
              </a:rPr>
              <a:t>Financial Users</a:t>
            </a:r>
          </a:p>
        </p:txBody>
      </p:sp>
      <p:sp>
        <p:nvSpPr>
          <p:cNvPr id="144393" name="Rectangle 8">
            <a:extLst>
              <a:ext uri="{FF2B5EF4-FFF2-40B4-BE49-F238E27FC236}">
                <a16:creationId xmlns:a16="http://schemas.microsoft.com/office/drawing/2014/main" id="{A632C731-9B39-4634-A754-D81F03381EA0}"/>
              </a:ext>
            </a:extLst>
          </p:cNvPr>
          <p:cNvSpPr>
            <a:spLocks noChangeArrowheads="1"/>
          </p:cNvSpPr>
          <p:nvPr/>
        </p:nvSpPr>
        <p:spPr bwMode="auto">
          <a:xfrm>
            <a:off x="2122489" y="4337735"/>
            <a:ext cx="171608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r>
              <a:rPr lang="en-US" altLang="en-US">
                <a:solidFill>
                  <a:schemeClr val="bg1"/>
                </a:solidFill>
              </a:rPr>
              <a:t>Strategic Users</a:t>
            </a:r>
          </a:p>
        </p:txBody>
      </p:sp>
      <p:sp>
        <p:nvSpPr>
          <p:cNvPr id="144394" name="AutoShape 9">
            <a:extLst>
              <a:ext uri="{FF2B5EF4-FFF2-40B4-BE49-F238E27FC236}">
                <a16:creationId xmlns:a16="http://schemas.microsoft.com/office/drawing/2014/main" id="{97A1EDA7-D458-44CB-A9E5-CC4183D06CF7}"/>
              </a:ext>
            </a:extLst>
          </p:cNvPr>
          <p:cNvSpPr>
            <a:spLocks noChangeArrowheads="1"/>
          </p:cNvSpPr>
          <p:nvPr/>
        </p:nvSpPr>
        <p:spPr bwMode="auto">
          <a:xfrm>
            <a:off x="2055813" y="5334000"/>
            <a:ext cx="1905000" cy="914400"/>
          </a:xfrm>
          <a:prstGeom prst="homePlate">
            <a:avLst>
              <a:gd name="adj" fmla="val 52083"/>
            </a:avLst>
          </a:prstGeom>
          <a:solidFill>
            <a:srgbClr val="DAE5D9">
              <a:alpha val="74117"/>
            </a:srgbClr>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44395" name="Rectangle 10">
            <a:extLst>
              <a:ext uri="{FF2B5EF4-FFF2-40B4-BE49-F238E27FC236}">
                <a16:creationId xmlns:a16="http://schemas.microsoft.com/office/drawing/2014/main" id="{F1FCD564-52EC-442B-88B1-DDF7D1701F7E}"/>
              </a:ext>
            </a:extLst>
          </p:cNvPr>
          <p:cNvSpPr>
            <a:spLocks noChangeArrowheads="1"/>
          </p:cNvSpPr>
          <p:nvPr/>
        </p:nvSpPr>
        <p:spPr bwMode="auto">
          <a:xfrm>
            <a:off x="2120901" y="5573197"/>
            <a:ext cx="155416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r>
              <a:rPr lang="en-US" altLang="en-US">
                <a:solidFill>
                  <a:schemeClr val="bg1"/>
                </a:solidFill>
              </a:rPr>
              <a:t>Consumers</a:t>
            </a:r>
          </a:p>
        </p:txBody>
      </p:sp>
      <p:sp>
        <p:nvSpPr>
          <p:cNvPr id="144396" name="Rectangle 11">
            <a:extLst>
              <a:ext uri="{FF2B5EF4-FFF2-40B4-BE49-F238E27FC236}">
                <a16:creationId xmlns:a16="http://schemas.microsoft.com/office/drawing/2014/main" id="{6D4A55A8-8227-440A-9A27-3A2C272F7596}"/>
              </a:ext>
            </a:extLst>
          </p:cNvPr>
          <p:cNvSpPr>
            <a:spLocks noChangeArrowheads="1"/>
          </p:cNvSpPr>
          <p:nvPr/>
        </p:nvSpPr>
        <p:spPr bwMode="auto">
          <a:xfrm>
            <a:off x="4648200" y="1981200"/>
            <a:ext cx="5791200" cy="5663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marL="173038" indent="-173038">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spcBef>
                <a:spcPct val="20000"/>
              </a:spcBef>
            </a:pPr>
            <a:r>
              <a:rPr lang="en-US" altLang="en-US" sz="1400">
                <a:solidFill>
                  <a:srgbClr val="336699"/>
                </a:solidFill>
              </a:rPr>
              <a:t>Analyze, stratify and group Consumers by risk &amp; disease type</a:t>
            </a:r>
          </a:p>
          <a:p>
            <a:pPr eaLnBrk="1" hangingPunct="1">
              <a:spcBef>
                <a:spcPct val="20000"/>
              </a:spcBef>
            </a:pPr>
            <a:endParaRPr lang="en-US" altLang="en-US" sz="1400">
              <a:solidFill>
                <a:srgbClr val="336699"/>
              </a:solidFill>
            </a:endParaRPr>
          </a:p>
        </p:txBody>
      </p:sp>
      <p:grpSp>
        <p:nvGrpSpPr>
          <p:cNvPr id="144397" name="Group 12">
            <a:extLst>
              <a:ext uri="{FF2B5EF4-FFF2-40B4-BE49-F238E27FC236}">
                <a16:creationId xmlns:a16="http://schemas.microsoft.com/office/drawing/2014/main" id="{96CE74AE-4587-4603-BE40-B4779D90D55D}"/>
              </a:ext>
            </a:extLst>
          </p:cNvPr>
          <p:cNvGrpSpPr>
            <a:grpSpLocks/>
          </p:cNvGrpSpPr>
          <p:nvPr/>
        </p:nvGrpSpPr>
        <p:grpSpPr bwMode="auto">
          <a:xfrm>
            <a:off x="7807326" y="2511426"/>
            <a:ext cx="1717675" cy="765175"/>
            <a:chOff x="3744" y="816"/>
            <a:chExt cx="1296" cy="672"/>
          </a:xfrm>
        </p:grpSpPr>
        <p:grpSp>
          <p:nvGrpSpPr>
            <p:cNvPr id="144462" name="Group 13">
              <a:extLst>
                <a:ext uri="{FF2B5EF4-FFF2-40B4-BE49-F238E27FC236}">
                  <a16:creationId xmlns:a16="http://schemas.microsoft.com/office/drawing/2014/main" id="{454EA8BF-2245-4ADB-97D5-F53BE54F0605}"/>
                </a:ext>
              </a:extLst>
            </p:cNvPr>
            <p:cNvGrpSpPr>
              <a:grpSpLocks/>
            </p:cNvGrpSpPr>
            <p:nvPr/>
          </p:nvGrpSpPr>
          <p:grpSpPr bwMode="auto">
            <a:xfrm>
              <a:off x="3744" y="816"/>
              <a:ext cx="528" cy="480"/>
              <a:chOff x="768" y="3168"/>
              <a:chExt cx="528" cy="480"/>
            </a:xfrm>
          </p:grpSpPr>
          <p:sp>
            <p:nvSpPr>
              <p:cNvPr id="144488" name="AutoShape 14">
                <a:extLst>
                  <a:ext uri="{FF2B5EF4-FFF2-40B4-BE49-F238E27FC236}">
                    <a16:creationId xmlns:a16="http://schemas.microsoft.com/office/drawing/2014/main" id="{84887168-0F24-48DC-A471-4072FA513D05}"/>
                  </a:ext>
                </a:extLst>
              </p:cNvPr>
              <p:cNvSpPr>
                <a:spLocks noChangeArrowheads="1"/>
              </p:cNvSpPr>
              <p:nvPr/>
            </p:nvSpPr>
            <p:spPr bwMode="auto">
              <a:xfrm>
                <a:off x="768" y="3168"/>
                <a:ext cx="528" cy="480"/>
              </a:xfrm>
              <a:prstGeom prst="roundRect">
                <a:avLst>
                  <a:gd name="adj" fmla="val 16667"/>
                </a:avLst>
              </a:prstGeom>
              <a:gradFill rotWithShape="1">
                <a:gsLst>
                  <a:gs pos="0">
                    <a:srgbClr val="00386A">
                      <a:alpha val="43999"/>
                    </a:srgbClr>
                  </a:gs>
                  <a:gs pos="100000">
                    <a:srgbClr val="FFFFFF"/>
                  </a:gs>
                </a:gsLst>
                <a:lin ang="2700000" scaled="1"/>
              </a:gradFill>
              <a:ln w="19050" algn="ctr">
                <a:solidFill>
                  <a:srgbClr val="336699"/>
                </a:solidFill>
                <a:round/>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aphicFrame>
            <p:nvGraphicFramePr>
              <p:cNvPr id="144489" name="Object 15">
                <a:extLst>
                  <a:ext uri="{FF2B5EF4-FFF2-40B4-BE49-F238E27FC236}">
                    <a16:creationId xmlns:a16="http://schemas.microsoft.com/office/drawing/2014/main" id="{EF710680-5D4E-40A6-98AE-AC6DC5727E10}"/>
                  </a:ext>
                </a:extLst>
              </p:cNvPr>
              <p:cNvGraphicFramePr>
                <a:graphicFrameLocks noChangeAspect="1"/>
              </p:cNvGraphicFramePr>
              <p:nvPr/>
            </p:nvGraphicFramePr>
            <p:xfrm>
              <a:off x="828" y="3216"/>
              <a:ext cx="101" cy="240"/>
            </p:xfrm>
            <a:graphic>
              <a:graphicData uri="http://schemas.openxmlformats.org/presentationml/2006/ole">
                <mc:AlternateContent xmlns:mc="http://schemas.openxmlformats.org/markup-compatibility/2006">
                  <mc:Choice xmlns:v="urn:schemas-microsoft-com:vml" Requires="v">
                    <p:oleObj spid="_x0000_s13372" name="Visio" r:id="rId4" imgW="501433" imgH="1199781" progId="">
                      <p:embed/>
                    </p:oleObj>
                  </mc:Choice>
                  <mc:Fallback>
                    <p:oleObj name="Visio" r:id="rId4" imgW="501433" imgH="1199781" progId="">
                      <p:embed/>
                      <p:pic>
                        <p:nvPicPr>
                          <p:cNvPr id="144489" name="Object 15">
                            <a:extLst>
                              <a:ext uri="{FF2B5EF4-FFF2-40B4-BE49-F238E27FC236}">
                                <a16:creationId xmlns:a16="http://schemas.microsoft.com/office/drawing/2014/main" id="{EF710680-5D4E-40A6-98AE-AC6DC5727E1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8" y="3216"/>
                            <a:ext cx="101" cy="240"/>
                          </a:xfrm>
                          <a:prstGeom prst="rect">
                            <a:avLst/>
                          </a:prstGeom>
                          <a:noFill/>
                          <a:ln>
                            <a:noFill/>
                          </a:ln>
                          <a:extLst>
                            <a:ext uri="{909E8E84-426E-40DD-AFC4-6F175D3DCCD1}">
                              <a14:hiddenFill xmlns:a14="http://schemas.microsoft.com/office/drawing/2010/main">
                                <a:solidFill>
                                  <a:srgbClr val="00386A"/>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44490" name="Object 16">
                <a:extLst>
                  <a:ext uri="{FF2B5EF4-FFF2-40B4-BE49-F238E27FC236}">
                    <a16:creationId xmlns:a16="http://schemas.microsoft.com/office/drawing/2014/main" id="{3E6515DE-C080-4619-BA56-E57501A9FBBA}"/>
                  </a:ext>
                </a:extLst>
              </p:cNvPr>
              <p:cNvGraphicFramePr>
                <a:graphicFrameLocks noChangeAspect="1"/>
              </p:cNvGraphicFramePr>
              <p:nvPr/>
            </p:nvGraphicFramePr>
            <p:xfrm>
              <a:off x="996" y="3216"/>
              <a:ext cx="101" cy="241"/>
            </p:xfrm>
            <a:graphic>
              <a:graphicData uri="http://schemas.openxmlformats.org/presentationml/2006/ole">
                <mc:AlternateContent xmlns:mc="http://schemas.openxmlformats.org/markup-compatibility/2006">
                  <mc:Choice xmlns:v="urn:schemas-microsoft-com:vml" Requires="v">
                    <p:oleObj spid="_x0000_s13373" name="Visio" r:id="rId6" imgW="501433" imgH="1199781" progId="">
                      <p:embed/>
                    </p:oleObj>
                  </mc:Choice>
                  <mc:Fallback>
                    <p:oleObj name="Visio" r:id="rId6" imgW="501433" imgH="1199781" progId="">
                      <p:embed/>
                      <p:pic>
                        <p:nvPicPr>
                          <p:cNvPr id="144490" name="Object 16">
                            <a:extLst>
                              <a:ext uri="{FF2B5EF4-FFF2-40B4-BE49-F238E27FC236}">
                                <a16:creationId xmlns:a16="http://schemas.microsoft.com/office/drawing/2014/main" id="{3E6515DE-C080-4619-BA56-E57501A9FBB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6" y="3216"/>
                            <a:ext cx="101" cy="241"/>
                          </a:xfrm>
                          <a:prstGeom prst="rect">
                            <a:avLst/>
                          </a:prstGeom>
                          <a:noFill/>
                          <a:ln>
                            <a:noFill/>
                          </a:ln>
                          <a:extLst>
                            <a:ext uri="{909E8E84-426E-40DD-AFC4-6F175D3DCCD1}">
                              <a14:hiddenFill xmlns:a14="http://schemas.microsoft.com/office/drawing/2010/main">
                                <a:solidFill>
                                  <a:srgbClr val="00386A"/>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44491" name="Object 17">
                <a:extLst>
                  <a:ext uri="{FF2B5EF4-FFF2-40B4-BE49-F238E27FC236}">
                    <a16:creationId xmlns:a16="http://schemas.microsoft.com/office/drawing/2014/main" id="{86F12BA5-44D7-44ED-B3E4-818D2F2BCED4}"/>
                  </a:ext>
                </a:extLst>
              </p:cNvPr>
              <p:cNvGraphicFramePr>
                <a:graphicFrameLocks noChangeAspect="1"/>
              </p:cNvGraphicFramePr>
              <p:nvPr/>
            </p:nvGraphicFramePr>
            <p:xfrm>
              <a:off x="1152" y="3216"/>
              <a:ext cx="101" cy="241"/>
            </p:xfrm>
            <a:graphic>
              <a:graphicData uri="http://schemas.openxmlformats.org/presentationml/2006/ole">
                <mc:AlternateContent xmlns:mc="http://schemas.openxmlformats.org/markup-compatibility/2006">
                  <mc:Choice xmlns:v="urn:schemas-microsoft-com:vml" Requires="v">
                    <p:oleObj spid="_x0000_s13374" name="Visio" r:id="rId7" imgW="501433" imgH="1199781" progId="">
                      <p:embed/>
                    </p:oleObj>
                  </mc:Choice>
                  <mc:Fallback>
                    <p:oleObj name="Visio" r:id="rId7" imgW="501433" imgH="1199781" progId="">
                      <p:embed/>
                      <p:pic>
                        <p:nvPicPr>
                          <p:cNvPr id="144491" name="Object 17">
                            <a:extLst>
                              <a:ext uri="{FF2B5EF4-FFF2-40B4-BE49-F238E27FC236}">
                                <a16:creationId xmlns:a16="http://schemas.microsoft.com/office/drawing/2014/main" id="{86F12BA5-44D7-44ED-B3E4-818D2F2BCED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52" y="3216"/>
                            <a:ext cx="101" cy="241"/>
                          </a:xfrm>
                          <a:prstGeom prst="rect">
                            <a:avLst/>
                          </a:prstGeom>
                          <a:noFill/>
                          <a:ln>
                            <a:noFill/>
                          </a:ln>
                          <a:extLst>
                            <a:ext uri="{909E8E84-426E-40DD-AFC4-6F175D3DCCD1}">
                              <a14:hiddenFill xmlns:a14="http://schemas.microsoft.com/office/drawing/2010/main">
                                <a:solidFill>
                                  <a:srgbClr val="00386A"/>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144463" name="Group 18">
              <a:extLst>
                <a:ext uri="{FF2B5EF4-FFF2-40B4-BE49-F238E27FC236}">
                  <a16:creationId xmlns:a16="http://schemas.microsoft.com/office/drawing/2014/main" id="{ACCC6E9F-2160-4AEC-82E6-9599A5A04D72}"/>
                </a:ext>
              </a:extLst>
            </p:cNvPr>
            <p:cNvGrpSpPr>
              <a:grpSpLocks/>
            </p:cNvGrpSpPr>
            <p:nvPr/>
          </p:nvGrpSpPr>
          <p:grpSpPr bwMode="auto">
            <a:xfrm>
              <a:off x="3840" y="912"/>
              <a:ext cx="528" cy="480"/>
              <a:chOff x="768" y="3168"/>
              <a:chExt cx="528" cy="480"/>
            </a:xfrm>
          </p:grpSpPr>
          <p:sp>
            <p:nvSpPr>
              <p:cNvPr id="144484" name="AutoShape 19">
                <a:extLst>
                  <a:ext uri="{FF2B5EF4-FFF2-40B4-BE49-F238E27FC236}">
                    <a16:creationId xmlns:a16="http://schemas.microsoft.com/office/drawing/2014/main" id="{87B34E7D-C501-4603-9B8D-219F5FAE6C29}"/>
                  </a:ext>
                </a:extLst>
              </p:cNvPr>
              <p:cNvSpPr>
                <a:spLocks noChangeArrowheads="1"/>
              </p:cNvSpPr>
              <p:nvPr/>
            </p:nvSpPr>
            <p:spPr bwMode="auto">
              <a:xfrm>
                <a:off x="768" y="3168"/>
                <a:ext cx="528" cy="480"/>
              </a:xfrm>
              <a:prstGeom prst="roundRect">
                <a:avLst>
                  <a:gd name="adj" fmla="val 16667"/>
                </a:avLst>
              </a:prstGeom>
              <a:gradFill rotWithShape="1">
                <a:gsLst>
                  <a:gs pos="0">
                    <a:srgbClr val="00386A">
                      <a:alpha val="43999"/>
                    </a:srgbClr>
                  </a:gs>
                  <a:gs pos="100000">
                    <a:srgbClr val="FFFFFF"/>
                  </a:gs>
                </a:gsLst>
                <a:lin ang="2700000" scaled="1"/>
              </a:gradFill>
              <a:ln w="19050" algn="ctr">
                <a:solidFill>
                  <a:srgbClr val="336699"/>
                </a:solidFill>
                <a:round/>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aphicFrame>
            <p:nvGraphicFramePr>
              <p:cNvPr id="144485" name="Object 20">
                <a:extLst>
                  <a:ext uri="{FF2B5EF4-FFF2-40B4-BE49-F238E27FC236}">
                    <a16:creationId xmlns:a16="http://schemas.microsoft.com/office/drawing/2014/main" id="{6A424806-70EA-4E78-94F2-E8F715FB2D51}"/>
                  </a:ext>
                </a:extLst>
              </p:cNvPr>
              <p:cNvGraphicFramePr>
                <a:graphicFrameLocks noChangeAspect="1"/>
              </p:cNvGraphicFramePr>
              <p:nvPr/>
            </p:nvGraphicFramePr>
            <p:xfrm>
              <a:off x="828" y="3216"/>
              <a:ext cx="101" cy="240"/>
            </p:xfrm>
            <a:graphic>
              <a:graphicData uri="http://schemas.openxmlformats.org/presentationml/2006/ole">
                <mc:AlternateContent xmlns:mc="http://schemas.openxmlformats.org/markup-compatibility/2006">
                  <mc:Choice xmlns:v="urn:schemas-microsoft-com:vml" Requires="v">
                    <p:oleObj spid="_x0000_s13375" name="Visio" r:id="rId8" imgW="501433" imgH="1199781" progId="">
                      <p:embed/>
                    </p:oleObj>
                  </mc:Choice>
                  <mc:Fallback>
                    <p:oleObj name="Visio" r:id="rId8" imgW="501433" imgH="1199781" progId="">
                      <p:embed/>
                      <p:pic>
                        <p:nvPicPr>
                          <p:cNvPr id="144485" name="Object 20">
                            <a:extLst>
                              <a:ext uri="{FF2B5EF4-FFF2-40B4-BE49-F238E27FC236}">
                                <a16:creationId xmlns:a16="http://schemas.microsoft.com/office/drawing/2014/main" id="{6A424806-70EA-4E78-94F2-E8F715FB2D5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8" y="3216"/>
                            <a:ext cx="101" cy="240"/>
                          </a:xfrm>
                          <a:prstGeom prst="rect">
                            <a:avLst/>
                          </a:prstGeom>
                          <a:noFill/>
                          <a:ln>
                            <a:noFill/>
                          </a:ln>
                          <a:extLst>
                            <a:ext uri="{909E8E84-426E-40DD-AFC4-6F175D3DCCD1}">
                              <a14:hiddenFill xmlns:a14="http://schemas.microsoft.com/office/drawing/2010/main">
                                <a:solidFill>
                                  <a:srgbClr val="00386A"/>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44486" name="Object 21">
                <a:extLst>
                  <a:ext uri="{FF2B5EF4-FFF2-40B4-BE49-F238E27FC236}">
                    <a16:creationId xmlns:a16="http://schemas.microsoft.com/office/drawing/2014/main" id="{F7E12171-1C0D-4C41-AD21-025B9EE4DE17}"/>
                  </a:ext>
                </a:extLst>
              </p:cNvPr>
              <p:cNvGraphicFramePr>
                <a:graphicFrameLocks noChangeAspect="1"/>
              </p:cNvGraphicFramePr>
              <p:nvPr/>
            </p:nvGraphicFramePr>
            <p:xfrm>
              <a:off x="996" y="3216"/>
              <a:ext cx="101" cy="241"/>
            </p:xfrm>
            <a:graphic>
              <a:graphicData uri="http://schemas.openxmlformats.org/presentationml/2006/ole">
                <mc:AlternateContent xmlns:mc="http://schemas.openxmlformats.org/markup-compatibility/2006">
                  <mc:Choice xmlns:v="urn:schemas-microsoft-com:vml" Requires="v">
                    <p:oleObj spid="_x0000_s13376" name="Visio" r:id="rId9" imgW="501433" imgH="1199781" progId="">
                      <p:embed/>
                    </p:oleObj>
                  </mc:Choice>
                  <mc:Fallback>
                    <p:oleObj name="Visio" r:id="rId9" imgW="501433" imgH="1199781" progId="">
                      <p:embed/>
                      <p:pic>
                        <p:nvPicPr>
                          <p:cNvPr id="144486" name="Object 21">
                            <a:extLst>
                              <a:ext uri="{FF2B5EF4-FFF2-40B4-BE49-F238E27FC236}">
                                <a16:creationId xmlns:a16="http://schemas.microsoft.com/office/drawing/2014/main" id="{F7E12171-1C0D-4C41-AD21-025B9EE4DE1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6" y="3216"/>
                            <a:ext cx="101" cy="241"/>
                          </a:xfrm>
                          <a:prstGeom prst="rect">
                            <a:avLst/>
                          </a:prstGeom>
                          <a:noFill/>
                          <a:ln>
                            <a:noFill/>
                          </a:ln>
                          <a:extLst>
                            <a:ext uri="{909E8E84-426E-40DD-AFC4-6F175D3DCCD1}">
                              <a14:hiddenFill xmlns:a14="http://schemas.microsoft.com/office/drawing/2010/main">
                                <a:solidFill>
                                  <a:srgbClr val="00386A"/>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44487" name="Object 22">
                <a:extLst>
                  <a:ext uri="{FF2B5EF4-FFF2-40B4-BE49-F238E27FC236}">
                    <a16:creationId xmlns:a16="http://schemas.microsoft.com/office/drawing/2014/main" id="{8B2033BF-CD99-4C97-8095-8EBACD6F29F5}"/>
                  </a:ext>
                </a:extLst>
              </p:cNvPr>
              <p:cNvGraphicFramePr>
                <a:graphicFrameLocks noChangeAspect="1"/>
              </p:cNvGraphicFramePr>
              <p:nvPr/>
            </p:nvGraphicFramePr>
            <p:xfrm>
              <a:off x="1152" y="3216"/>
              <a:ext cx="101" cy="241"/>
            </p:xfrm>
            <a:graphic>
              <a:graphicData uri="http://schemas.openxmlformats.org/presentationml/2006/ole">
                <mc:AlternateContent xmlns:mc="http://schemas.openxmlformats.org/markup-compatibility/2006">
                  <mc:Choice xmlns:v="urn:schemas-microsoft-com:vml" Requires="v">
                    <p:oleObj spid="_x0000_s13377" name="Visio" r:id="rId10" imgW="501433" imgH="1199781" progId="">
                      <p:embed/>
                    </p:oleObj>
                  </mc:Choice>
                  <mc:Fallback>
                    <p:oleObj name="Visio" r:id="rId10" imgW="501433" imgH="1199781" progId="">
                      <p:embed/>
                      <p:pic>
                        <p:nvPicPr>
                          <p:cNvPr id="144487" name="Object 22">
                            <a:extLst>
                              <a:ext uri="{FF2B5EF4-FFF2-40B4-BE49-F238E27FC236}">
                                <a16:creationId xmlns:a16="http://schemas.microsoft.com/office/drawing/2014/main" id="{8B2033BF-CD99-4C97-8095-8EBACD6F29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52" y="3216"/>
                            <a:ext cx="101" cy="241"/>
                          </a:xfrm>
                          <a:prstGeom prst="rect">
                            <a:avLst/>
                          </a:prstGeom>
                          <a:noFill/>
                          <a:ln>
                            <a:noFill/>
                          </a:ln>
                          <a:extLst>
                            <a:ext uri="{909E8E84-426E-40DD-AFC4-6F175D3DCCD1}">
                              <a14:hiddenFill xmlns:a14="http://schemas.microsoft.com/office/drawing/2010/main">
                                <a:solidFill>
                                  <a:srgbClr val="00386A"/>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144464" name="Group 23">
              <a:extLst>
                <a:ext uri="{FF2B5EF4-FFF2-40B4-BE49-F238E27FC236}">
                  <a16:creationId xmlns:a16="http://schemas.microsoft.com/office/drawing/2014/main" id="{CF0DE373-4E6B-4832-A4A3-C1EC65E6CBB0}"/>
                </a:ext>
              </a:extLst>
            </p:cNvPr>
            <p:cNvGrpSpPr>
              <a:grpSpLocks/>
            </p:cNvGrpSpPr>
            <p:nvPr/>
          </p:nvGrpSpPr>
          <p:grpSpPr bwMode="auto">
            <a:xfrm>
              <a:off x="4320" y="816"/>
              <a:ext cx="528" cy="480"/>
              <a:chOff x="768" y="3168"/>
              <a:chExt cx="528" cy="480"/>
            </a:xfrm>
          </p:grpSpPr>
          <p:sp>
            <p:nvSpPr>
              <p:cNvPr id="144480" name="AutoShape 24">
                <a:extLst>
                  <a:ext uri="{FF2B5EF4-FFF2-40B4-BE49-F238E27FC236}">
                    <a16:creationId xmlns:a16="http://schemas.microsoft.com/office/drawing/2014/main" id="{15392A45-14FD-470B-954C-A916879B37C9}"/>
                  </a:ext>
                </a:extLst>
              </p:cNvPr>
              <p:cNvSpPr>
                <a:spLocks noChangeArrowheads="1"/>
              </p:cNvSpPr>
              <p:nvPr/>
            </p:nvSpPr>
            <p:spPr bwMode="auto">
              <a:xfrm>
                <a:off x="768" y="3168"/>
                <a:ext cx="528" cy="480"/>
              </a:xfrm>
              <a:prstGeom prst="roundRect">
                <a:avLst>
                  <a:gd name="adj" fmla="val 16667"/>
                </a:avLst>
              </a:prstGeom>
              <a:gradFill rotWithShape="1">
                <a:gsLst>
                  <a:gs pos="0">
                    <a:srgbClr val="00386A">
                      <a:alpha val="43999"/>
                    </a:srgbClr>
                  </a:gs>
                  <a:gs pos="100000">
                    <a:srgbClr val="FFFFFF"/>
                  </a:gs>
                </a:gsLst>
                <a:lin ang="2700000" scaled="1"/>
              </a:gradFill>
              <a:ln w="19050" algn="ctr">
                <a:solidFill>
                  <a:srgbClr val="336699"/>
                </a:solidFill>
                <a:round/>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aphicFrame>
            <p:nvGraphicFramePr>
              <p:cNvPr id="144481" name="Object 25">
                <a:extLst>
                  <a:ext uri="{FF2B5EF4-FFF2-40B4-BE49-F238E27FC236}">
                    <a16:creationId xmlns:a16="http://schemas.microsoft.com/office/drawing/2014/main" id="{9F436383-18D9-4442-854B-5B9F5754343B}"/>
                  </a:ext>
                </a:extLst>
              </p:cNvPr>
              <p:cNvGraphicFramePr>
                <a:graphicFrameLocks noChangeAspect="1"/>
              </p:cNvGraphicFramePr>
              <p:nvPr/>
            </p:nvGraphicFramePr>
            <p:xfrm>
              <a:off x="828" y="3216"/>
              <a:ext cx="101" cy="240"/>
            </p:xfrm>
            <a:graphic>
              <a:graphicData uri="http://schemas.openxmlformats.org/presentationml/2006/ole">
                <mc:AlternateContent xmlns:mc="http://schemas.openxmlformats.org/markup-compatibility/2006">
                  <mc:Choice xmlns:v="urn:schemas-microsoft-com:vml" Requires="v">
                    <p:oleObj spid="_x0000_s13378" name="Visio" r:id="rId11" imgW="501433" imgH="1199781" progId="">
                      <p:embed/>
                    </p:oleObj>
                  </mc:Choice>
                  <mc:Fallback>
                    <p:oleObj name="Visio" r:id="rId11" imgW="501433" imgH="1199781" progId="">
                      <p:embed/>
                      <p:pic>
                        <p:nvPicPr>
                          <p:cNvPr id="144481" name="Object 25">
                            <a:extLst>
                              <a:ext uri="{FF2B5EF4-FFF2-40B4-BE49-F238E27FC236}">
                                <a16:creationId xmlns:a16="http://schemas.microsoft.com/office/drawing/2014/main" id="{9F436383-18D9-4442-854B-5B9F5754343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8" y="3216"/>
                            <a:ext cx="101" cy="240"/>
                          </a:xfrm>
                          <a:prstGeom prst="rect">
                            <a:avLst/>
                          </a:prstGeom>
                          <a:noFill/>
                          <a:ln>
                            <a:noFill/>
                          </a:ln>
                          <a:extLst>
                            <a:ext uri="{909E8E84-426E-40DD-AFC4-6F175D3DCCD1}">
                              <a14:hiddenFill xmlns:a14="http://schemas.microsoft.com/office/drawing/2010/main">
                                <a:solidFill>
                                  <a:srgbClr val="00386A"/>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44482" name="Object 26">
                <a:extLst>
                  <a:ext uri="{FF2B5EF4-FFF2-40B4-BE49-F238E27FC236}">
                    <a16:creationId xmlns:a16="http://schemas.microsoft.com/office/drawing/2014/main" id="{9CC90770-DBA5-4B1A-A8AE-1C09F24A5828}"/>
                  </a:ext>
                </a:extLst>
              </p:cNvPr>
              <p:cNvGraphicFramePr>
                <a:graphicFrameLocks noChangeAspect="1"/>
              </p:cNvGraphicFramePr>
              <p:nvPr/>
            </p:nvGraphicFramePr>
            <p:xfrm>
              <a:off x="996" y="3216"/>
              <a:ext cx="101" cy="241"/>
            </p:xfrm>
            <a:graphic>
              <a:graphicData uri="http://schemas.openxmlformats.org/presentationml/2006/ole">
                <mc:AlternateContent xmlns:mc="http://schemas.openxmlformats.org/markup-compatibility/2006">
                  <mc:Choice xmlns:v="urn:schemas-microsoft-com:vml" Requires="v">
                    <p:oleObj spid="_x0000_s13379" name="Visio" r:id="rId12" imgW="501433" imgH="1199781" progId="">
                      <p:embed/>
                    </p:oleObj>
                  </mc:Choice>
                  <mc:Fallback>
                    <p:oleObj name="Visio" r:id="rId12" imgW="501433" imgH="1199781" progId="">
                      <p:embed/>
                      <p:pic>
                        <p:nvPicPr>
                          <p:cNvPr id="144482" name="Object 26">
                            <a:extLst>
                              <a:ext uri="{FF2B5EF4-FFF2-40B4-BE49-F238E27FC236}">
                                <a16:creationId xmlns:a16="http://schemas.microsoft.com/office/drawing/2014/main" id="{9CC90770-DBA5-4B1A-A8AE-1C09F24A582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6" y="3216"/>
                            <a:ext cx="101" cy="241"/>
                          </a:xfrm>
                          <a:prstGeom prst="rect">
                            <a:avLst/>
                          </a:prstGeom>
                          <a:noFill/>
                          <a:ln>
                            <a:noFill/>
                          </a:ln>
                          <a:extLst>
                            <a:ext uri="{909E8E84-426E-40DD-AFC4-6F175D3DCCD1}">
                              <a14:hiddenFill xmlns:a14="http://schemas.microsoft.com/office/drawing/2010/main">
                                <a:solidFill>
                                  <a:srgbClr val="00386A"/>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44483" name="Object 27">
                <a:extLst>
                  <a:ext uri="{FF2B5EF4-FFF2-40B4-BE49-F238E27FC236}">
                    <a16:creationId xmlns:a16="http://schemas.microsoft.com/office/drawing/2014/main" id="{C0CF8D24-3951-4D9F-91DC-67C29829D983}"/>
                  </a:ext>
                </a:extLst>
              </p:cNvPr>
              <p:cNvGraphicFramePr>
                <a:graphicFrameLocks noChangeAspect="1"/>
              </p:cNvGraphicFramePr>
              <p:nvPr/>
            </p:nvGraphicFramePr>
            <p:xfrm>
              <a:off x="1152" y="3216"/>
              <a:ext cx="101" cy="241"/>
            </p:xfrm>
            <a:graphic>
              <a:graphicData uri="http://schemas.openxmlformats.org/presentationml/2006/ole">
                <mc:AlternateContent xmlns:mc="http://schemas.openxmlformats.org/markup-compatibility/2006">
                  <mc:Choice xmlns:v="urn:schemas-microsoft-com:vml" Requires="v">
                    <p:oleObj spid="_x0000_s13380" name="Visio" r:id="rId13" imgW="501433" imgH="1199781" progId="">
                      <p:embed/>
                    </p:oleObj>
                  </mc:Choice>
                  <mc:Fallback>
                    <p:oleObj name="Visio" r:id="rId13" imgW="501433" imgH="1199781" progId="">
                      <p:embed/>
                      <p:pic>
                        <p:nvPicPr>
                          <p:cNvPr id="144483" name="Object 27">
                            <a:extLst>
                              <a:ext uri="{FF2B5EF4-FFF2-40B4-BE49-F238E27FC236}">
                                <a16:creationId xmlns:a16="http://schemas.microsoft.com/office/drawing/2014/main" id="{C0CF8D24-3951-4D9F-91DC-67C29829D98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52" y="3216"/>
                            <a:ext cx="101" cy="241"/>
                          </a:xfrm>
                          <a:prstGeom prst="rect">
                            <a:avLst/>
                          </a:prstGeom>
                          <a:noFill/>
                          <a:ln>
                            <a:noFill/>
                          </a:ln>
                          <a:extLst>
                            <a:ext uri="{909E8E84-426E-40DD-AFC4-6F175D3DCCD1}">
                              <a14:hiddenFill xmlns:a14="http://schemas.microsoft.com/office/drawing/2010/main">
                                <a:solidFill>
                                  <a:srgbClr val="00386A"/>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144465" name="Group 28">
              <a:extLst>
                <a:ext uri="{FF2B5EF4-FFF2-40B4-BE49-F238E27FC236}">
                  <a16:creationId xmlns:a16="http://schemas.microsoft.com/office/drawing/2014/main" id="{865E888B-0BB7-422B-8D86-E94241615F24}"/>
                </a:ext>
              </a:extLst>
            </p:cNvPr>
            <p:cNvGrpSpPr>
              <a:grpSpLocks/>
            </p:cNvGrpSpPr>
            <p:nvPr/>
          </p:nvGrpSpPr>
          <p:grpSpPr bwMode="auto">
            <a:xfrm>
              <a:off x="4416" y="912"/>
              <a:ext cx="528" cy="480"/>
              <a:chOff x="768" y="3168"/>
              <a:chExt cx="528" cy="480"/>
            </a:xfrm>
          </p:grpSpPr>
          <p:sp>
            <p:nvSpPr>
              <p:cNvPr id="144476" name="AutoShape 29">
                <a:extLst>
                  <a:ext uri="{FF2B5EF4-FFF2-40B4-BE49-F238E27FC236}">
                    <a16:creationId xmlns:a16="http://schemas.microsoft.com/office/drawing/2014/main" id="{5EA6E88E-7892-486A-B036-9E83EA4870B2}"/>
                  </a:ext>
                </a:extLst>
              </p:cNvPr>
              <p:cNvSpPr>
                <a:spLocks noChangeArrowheads="1"/>
              </p:cNvSpPr>
              <p:nvPr/>
            </p:nvSpPr>
            <p:spPr bwMode="auto">
              <a:xfrm>
                <a:off x="768" y="3168"/>
                <a:ext cx="528" cy="480"/>
              </a:xfrm>
              <a:prstGeom prst="roundRect">
                <a:avLst>
                  <a:gd name="adj" fmla="val 16667"/>
                </a:avLst>
              </a:prstGeom>
              <a:gradFill rotWithShape="1">
                <a:gsLst>
                  <a:gs pos="0">
                    <a:srgbClr val="00386A">
                      <a:alpha val="43999"/>
                    </a:srgbClr>
                  </a:gs>
                  <a:gs pos="100000">
                    <a:srgbClr val="FFFFFF"/>
                  </a:gs>
                </a:gsLst>
                <a:lin ang="2700000" scaled="1"/>
              </a:gradFill>
              <a:ln w="19050" algn="ctr">
                <a:solidFill>
                  <a:srgbClr val="336699"/>
                </a:solidFill>
                <a:round/>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aphicFrame>
            <p:nvGraphicFramePr>
              <p:cNvPr id="144477" name="Object 30">
                <a:extLst>
                  <a:ext uri="{FF2B5EF4-FFF2-40B4-BE49-F238E27FC236}">
                    <a16:creationId xmlns:a16="http://schemas.microsoft.com/office/drawing/2014/main" id="{FC7158C3-4556-44A5-8592-55C974D7688C}"/>
                  </a:ext>
                </a:extLst>
              </p:cNvPr>
              <p:cNvGraphicFramePr>
                <a:graphicFrameLocks noChangeAspect="1"/>
              </p:cNvGraphicFramePr>
              <p:nvPr/>
            </p:nvGraphicFramePr>
            <p:xfrm>
              <a:off x="828" y="3216"/>
              <a:ext cx="101" cy="240"/>
            </p:xfrm>
            <a:graphic>
              <a:graphicData uri="http://schemas.openxmlformats.org/presentationml/2006/ole">
                <mc:AlternateContent xmlns:mc="http://schemas.openxmlformats.org/markup-compatibility/2006">
                  <mc:Choice xmlns:v="urn:schemas-microsoft-com:vml" Requires="v">
                    <p:oleObj spid="_x0000_s13381" name="Visio" r:id="rId14" imgW="501433" imgH="1199781" progId="">
                      <p:embed/>
                    </p:oleObj>
                  </mc:Choice>
                  <mc:Fallback>
                    <p:oleObj name="Visio" r:id="rId14" imgW="501433" imgH="1199781" progId="">
                      <p:embed/>
                      <p:pic>
                        <p:nvPicPr>
                          <p:cNvPr id="144477" name="Object 30">
                            <a:extLst>
                              <a:ext uri="{FF2B5EF4-FFF2-40B4-BE49-F238E27FC236}">
                                <a16:creationId xmlns:a16="http://schemas.microsoft.com/office/drawing/2014/main" id="{FC7158C3-4556-44A5-8592-55C974D7688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8" y="3216"/>
                            <a:ext cx="101" cy="240"/>
                          </a:xfrm>
                          <a:prstGeom prst="rect">
                            <a:avLst/>
                          </a:prstGeom>
                          <a:noFill/>
                          <a:ln>
                            <a:noFill/>
                          </a:ln>
                          <a:extLst>
                            <a:ext uri="{909E8E84-426E-40DD-AFC4-6F175D3DCCD1}">
                              <a14:hiddenFill xmlns:a14="http://schemas.microsoft.com/office/drawing/2010/main">
                                <a:solidFill>
                                  <a:srgbClr val="00386A"/>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44478" name="Object 31">
                <a:extLst>
                  <a:ext uri="{FF2B5EF4-FFF2-40B4-BE49-F238E27FC236}">
                    <a16:creationId xmlns:a16="http://schemas.microsoft.com/office/drawing/2014/main" id="{0EB42EBF-38A3-49D9-8E26-FD595074C301}"/>
                  </a:ext>
                </a:extLst>
              </p:cNvPr>
              <p:cNvGraphicFramePr>
                <a:graphicFrameLocks noChangeAspect="1"/>
              </p:cNvGraphicFramePr>
              <p:nvPr/>
            </p:nvGraphicFramePr>
            <p:xfrm>
              <a:off x="996" y="3216"/>
              <a:ext cx="101" cy="241"/>
            </p:xfrm>
            <a:graphic>
              <a:graphicData uri="http://schemas.openxmlformats.org/presentationml/2006/ole">
                <mc:AlternateContent xmlns:mc="http://schemas.openxmlformats.org/markup-compatibility/2006">
                  <mc:Choice xmlns:v="urn:schemas-microsoft-com:vml" Requires="v">
                    <p:oleObj spid="_x0000_s13382" name="Visio" r:id="rId15" imgW="501433" imgH="1199781" progId="">
                      <p:embed/>
                    </p:oleObj>
                  </mc:Choice>
                  <mc:Fallback>
                    <p:oleObj name="Visio" r:id="rId15" imgW="501433" imgH="1199781" progId="">
                      <p:embed/>
                      <p:pic>
                        <p:nvPicPr>
                          <p:cNvPr id="144478" name="Object 31">
                            <a:extLst>
                              <a:ext uri="{FF2B5EF4-FFF2-40B4-BE49-F238E27FC236}">
                                <a16:creationId xmlns:a16="http://schemas.microsoft.com/office/drawing/2014/main" id="{0EB42EBF-38A3-49D9-8E26-FD595074C30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6" y="3216"/>
                            <a:ext cx="101" cy="241"/>
                          </a:xfrm>
                          <a:prstGeom prst="rect">
                            <a:avLst/>
                          </a:prstGeom>
                          <a:noFill/>
                          <a:ln>
                            <a:noFill/>
                          </a:ln>
                          <a:extLst>
                            <a:ext uri="{909E8E84-426E-40DD-AFC4-6F175D3DCCD1}">
                              <a14:hiddenFill xmlns:a14="http://schemas.microsoft.com/office/drawing/2010/main">
                                <a:solidFill>
                                  <a:srgbClr val="00386A"/>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44479" name="Object 32">
                <a:extLst>
                  <a:ext uri="{FF2B5EF4-FFF2-40B4-BE49-F238E27FC236}">
                    <a16:creationId xmlns:a16="http://schemas.microsoft.com/office/drawing/2014/main" id="{4A8A0ABA-A9BC-458A-BC80-C1A96687E771}"/>
                  </a:ext>
                </a:extLst>
              </p:cNvPr>
              <p:cNvGraphicFramePr>
                <a:graphicFrameLocks noChangeAspect="1"/>
              </p:cNvGraphicFramePr>
              <p:nvPr/>
            </p:nvGraphicFramePr>
            <p:xfrm>
              <a:off x="1152" y="3216"/>
              <a:ext cx="101" cy="241"/>
            </p:xfrm>
            <a:graphic>
              <a:graphicData uri="http://schemas.openxmlformats.org/presentationml/2006/ole">
                <mc:AlternateContent xmlns:mc="http://schemas.openxmlformats.org/markup-compatibility/2006">
                  <mc:Choice xmlns:v="urn:schemas-microsoft-com:vml" Requires="v">
                    <p:oleObj spid="_x0000_s13383" name="Visio" r:id="rId16" imgW="501433" imgH="1199781" progId="">
                      <p:embed/>
                    </p:oleObj>
                  </mc:Choice>
                  <mc:Fallback>
                    <p:oleObj name="Visio" r:id="rId16" imgW="501433" imgH="1199781" progId="">
                      <p:embed/>
                      <p:pic>
                        <p:nvPicPr>
                          <p:cNvPr id="144479" name="Object 32">
                            <a:extLst>
                              <a:ext uri="{FF2B5EF4-FFF2-40B4-BE49-F238E27FC236}">
                                <a16:creationId xmlns:a16="http://schemas.microsoft.com/office/drawing/2014/main" id="{4A8A0ABA-A9BC-458A-BC80-C1A96687E77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52" y="3216"/>
                            <a:ext cx="101" cy="241"/>
                          </a:xfrm>
                          <a:prstGeom prst="rect">
                            <a:avLst/>
                          </a:prstGeom>
                          <a:noFill/>
                          <a:ln>
                            <a:noFill/>
                          </a:ln>
                          <a:extLst>
                            <a:ext uri="{909E8E84-426E-40DD-AFC4-6F175D3DCCD1}">
                              <a14:hiddenFill xmlns:a14="http://schemas.microsoft.com/office/drawing/2010/main">
                                <a:solidFill>
                                  <a:srgbClr val="00386A"/>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144466" name="Group 33">
              <a:extLst>
                <a:ext uri="{FF2B5EF4-FFF2-40B4-BE49-F238E27FC236}">
                  <a16:creationId xmlns:a16="http://schemas.microsoft.com/office/drawing/2014/main" id="{8E7BEFE9-0B7A-4E18-B1C3-AC952EDE9170}"/>
                </a:ext>
              </a:extLst>
            </p:cNvPr>
            <p:cNvGrpSpPr>
              <a:grpSpLocks/>
            </p:cNvGrpSpPr>
            <p:nvPr/>
          </p:nvGrpSpPr>
          <p:grpSpPr bwMode="auto">
            <a:xfrm>
              <a:off x="4512" y="1008"/>
              <a:ext cx="528" cy="480"/>
              <a:chOff x="768" y="3168"/>
              <a:chExt cx="528" cy="480"/>
            </a:xfrm>
          </p:grpSpPr>
          <p:sp>
            <p:nvSpPr>
              <p:cNvPr id="144472" name="AutoShape 34">
                <a:extLst>
                  <a:ext uri="{FF2B5EF4-FFF2-40B4-BE49-F238E27FC236}">
                    <a16:creationId xmlns:a16="http://schemas.microsoft.com/office/drawing/2014/main" id="{F9AE98B3-E8C2-4E77-A375-7643C5CC9ACD}"/>
                  </a:ext>
                </a:extLst>
              </p:cNvPr>
              <p:cNvSpPr>
                <a:spLocks noChangeArrowheads="1"/>
              </p:cNvSpPr>
              <p:nvPr/>
            </p:nvSpPr>
            <p:spPr bwMode="auto">
              <a:xfrm>
                <a:off x="768" y="3168"/>
                <a:ext cx="528" cy="480"/>
              </a:xfrm>
              <a:prstGeom prst="roundRect">
                <a:avLst>
                  <a:gd name="adj" fmla="val 16667"/>
                </a:avLst>
              </a:prstGeom>
              <a:gradFill rotWithShape="1">
                <a:gsLst>
                  <a:gs pos="0">
                    <a:srgbClr val="00386A">
                      <a:alpha val="43999"/>
                    </a:srgbClr>
                  </a:gs>
                  <a:gs pos="100000">
                    <a:srgbClr val="FFFFFF"/>
                  </a:gs>
                </a:gsLst>
                <a:lin ang="2700000" scaled="1"/>
              </a:gradFill>
              <a:ln w="19050" algn="ctr">
                <a:solidFill>
                  <a:srgbClr val="336699"/>
                </a:solidFill>
                <a:round/>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aphicFrame>
            <p:nvGraphicFramePr>
              <p:cNvPr id="144473" name="Object 35">
                <a:extLst>
                  <a:ext uri="{FF2B5EF4-FFF2-40B4-BE49-F238E27FC236}">
                    <a16:creationId xmlns:a16="http://schemas.microsoft.com/office/drawing/2014/main" id="{4D75BEA8-E49C-419F-AF58-D05A8CDF9C0C}"/>
                  </a:ext>
                </a:extLst>
              </p:cNvPr>
              <p:cNvGraphicFramePr>
                <a:graphicFrameLocks noChangeAspect="1"/>
              </p:cNvGraphicFramePr>
              <p:nvPr/>
            </p:nvGraphicFramePr>
            <p:xfrm>
              <a:off x="828" y="3216"/>
              <a:ext cx="101" cy="240"/>
            </p:xfrm>
            <a:graphic>
              <a:graphicData uri="http://schemas.openxmlformats.org/presentationml/2006/ole">
                <mc:AlternateContent xmlns:mc="http://schemas.openxmlformats.org/markup-compatibility/2006">
                  <mc:Choice xmlns:v="urn:schemas-microsoft-com:vml" Requires="v">
                    <p:oleObj spid="_x0000_s13384" name="Visio" r:id="rId17" imgW="501433" imgH="1199781" progId="">
                      <p:embed/>
                    </p:oleObj>
                  </mc:Choice>
                  <mc:Fallback>
                    <p:oleObj name="Visio" r:id="rId17" imgW="501433" imgH="1199781" progId="">
                      <p:embed/>
                      <p:pic>
                        <p:nvPicPr>
                          <p:cNvPr id="144473" name="Object 35">
                            <a:extLst>
                              <a:ext uri="{FF2B5EF4-FFF2-40B4-BE49-F238E27FC236}">
                                <a16:creationId xmlns:a16="http://schemas.microsoft.com/office/drawing/2014/main" id="{4D75BEA8-E49C-419F-AF58-D05A8CDF9C0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8" y="3216"/>
                            <a:ext cx="101" cy="240"/>
                          </a:xfrm>
                          <a:prstGeom prst="rect">
                            <a:avLst/>
                          </a:prstGeom>
                          <a:noFill/>
                          <a:ln>
                            <a:noFill/>
                          </a:ln>
                          <a:extLst>
                            <a:ext uri="{909E8E84-426E-40DD-AFC4-6F175D3DCCD1}">
                              <a14:hiddenFill xmlns:a14="http://schemas.microsoft.com/office/drawing/2010/main">
                                <a:solidFill>
                                  <a:srgbClr val="00386A"/>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44474" name="Object 36">
                <a:extLst>
                  <a:ext uri="{FF2B5EF4-FFF2-40B4-BE49-F238E27FC236}">
                    <a16:creationId xmlns:a16="http://schemas.microsoft.com/office/drawing/2014/main" id="{3325DC2C-0CF4-42DE-B4CE-D5A17692C675}"/>
                  </a:ext>
                </a:extLst>
              </p:cNvPr>
              <p:cNvGraphicFramePr>
                <a:graphicFrameLocks noChangeAspect="1"/>
              </p:cNvGraphicFramePr>
              <p:nvPr/>
            </p:nvGraphicFramePr>
            <p:xfrm>
              <a:off x="996" y="3216"/>
              <a:ext cx="101" cy="241"/>
            </p:xfrm>
            <a:graphic>
              <a:graphicData uri="http://schemas.openxmlformats.org/presentationml/2006/ole">
                <mc:AlternateContent xmlns:mc="http://schemas.openxmlformats.org/markup-compatibility/2006">
                  <mc:Choice xmlns:v="urn:schemas-microsoft-com:vml" Requires="v">
                    <p:oleObj spid="_x0000_s13385" name="Visio" r:id="rId18" imgW="501433" imgH="1199781" progId="">
                      <p:embed/>
                    </p:oleObj>
                  </mc:Choice>
                  <mc:Fallback>
                    <p:oleObj name="Visio" r:id="rId18" imgW="501433" imgH="1199781" progId="">
                      <p:embed/>
                      <p:pic>
                        <p:nvPicPr>
                          <p:cNvPr id="144474" name="Object 36">
                            <a:extLst>
                              <a:ext uri="{FF2B5EF4-FFF2-40B4-BE49-F238E27FC236}">
                                <a16:creationId xmlns:a16="http://schemas.microsoft.com/office/drawing/2014/main" id="{3325DC2C-0CF4-42DE-B4CE-D5A17692C67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6" y="3216"/>
                            <a:ext cx="101" cy="241"/>
                          </a:xfrm>
                          <a:prstGeom prst="rect">
                            <a:avLst/>
                          </a:prstGeom>
                          <a:noFill/>
                          <a:ln>
                            <a:noFill/>
                          </a:ln>
                          <a:extLst>
                            <a:ext uri="{909E8E84-426E-40DD-AFC4-6F175D3DCCD1}">
                              <a14:hiddenFill xmlns:a14="http://schemas.microsoft.com/office/drawing/2010/main">
                                <a:solidFill>
                                  <a:srgbClr val="00386A"/>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44475" name="Object 37">
                <a:extLst>
                  <a:ext uri="{FF2B5EF4-FFF2-40B4-BE49-F238E27FC236}">
                    <a16:creationId xmlns:a16="http://schemas.microsoft.com/office/drawing/2014/main" id="{2EFE8284-3F9B-480B-A8D7-40982045A82B}"/>
                  </a:ext>
                </a:extLst>
              </p:cNvPr>
              <p:cNvGraphicFramePr>
                <a:graphicFrameLocks noChangeAspect="1"/>
              </p:cNvGraphicFramePr>
              <p:nvPr/>
            </p:nvGraphicFramePr>
            <p:xfrm>
              <a:off x="1152" y="3216"/>
              <a:ext cx="101" cy="241"/>
            </p:xfrm>
            <a:graphic>
              <a:graphicData uri="http://schemas.openxmlformats.org/presentationml/2006/ole">
                <mc:AlternateContent xmlns:mc="http://schemas.openxmlformats.org/markup-compatibility/2006">
                  <mc:Choice xmlns:v="urn:schemas-microsoft-com:vml" Requires="v">
                    <p:oleObj spid="_x0000_s13386" name="Visio" r:id="rId19" imgW="501433" imgH="1199781" progId="">
                      <p:embed/>
                    </p:oleObj>
                  </mc:Choice>
                  <mc:Fallback>
                    <p:oleObj name="Visio" r:id="rId19" imgW="501433" imgH="1199781" progId="">
                      <p:embed/>
                      <p:pic>
                        <p:nvPicPr>
                          <p:cNvPr id="144475" name="Object 37">
                            <a:extLst>
                              <a:ext uri="{FF2B5EF4-FFF2-40B4-BE49-F238E27FC236}">
                                <a16:creationId xmlns:a16="http://schemas.microsoft.com/office/drawing/2014/main" id="{2EFE8284-3F9B-480B-A8D7-40982045A82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52" y="3216"/>
                            <a:ext cx="101" cy="241"/>
                          </a:xfrm>
                          <a:prstGeom prst="rect">
                            <a:avLst/>
                          </a:prstGeom>
                          <a:noFill/>
                          <a:ln>
                            <a:noFill/>
                          </a:ln>
                          <a:extLst>
                            <a:ext uri="{909E8E84-426E-40DD-AFC4-6F175D3DCCD1}">
                              <a14:hiddenFill xmlns:a14="http://schemas.microsoft.com/office/drawing/2010/main">
                                <a:solidFill>
                                  <a:srgbClr val="00386A"/>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144467" name="Group 38">
              <a:extLst>
                <a:ext uri="{FF2B5EF4-FFF2-40B4-BE49-F238E27FC236}">
                  <a16:creationId xmlns:a16="http://schemas.microsoft.com/office/drawing/2014/main" id="{6FACDD34-2D40-4555-8405-294A485DF509}"/>
                </a:ext>
              </a:extLst>
            </p:cNvPr>
            <p:cNvGrpSpPr>
              <a:grpSpLocks/>
            </p:cNvGrpSpPr>
            <p:nvPr/>
          </p:nvGrpSpPr>
          <p:grpSpPr bwMode="auto">
            <a:xfrm>
              <a:off x="3936" y="1008"/>
              <a:ext cx="528" cy="480"/>
              <a:chOff x="768" y="3168"/>
              <a:chExt cx="528" cy="480"/>
            </a:xfrm>
          </p:grpSpPr>
          <p:sp>
            <p:nvSpPr>
              <p:cNvPr id="144468" name="AutoShape 39">
                <a:extLst>
                  <a:ext uri="{FF2B5EF4-FFF2-40B4-BE49-F238E27FC236}">
                    <a16:creationId xmlns:a16="http://schemas.microsoft.com/office/drawing/2014/main" id="{92E6B129-DDD3-4C9A-80F1-5BE5AAA96053}"/>
                  </a:ext>
                </a:extLst>
              </p:cNvPr>
              <p:cNvSpPr>
                <a:spLocks noChangeArrowheads="1"/>
              </p:cNvSpPr>
              <p:nvPr/>
            </p:nvSpPr>
            <p:spPr bwMode="auto">
              <a:xfrm>
                <a:off x="768" y="3168"/>
                <a:ext cx="528" cy="480"/>
              </a:xfrm>
              <a:prstGeom prst="roundRect">
                <a:avLst>
                  <a:gd name="adj" fmla="val 16667"/>
                </a:avLst>
              </a:prstGeom>
              <a:gradFill rotWithShape="1">
                <a:gsLst>
                  <a:gs pos="0">
                    <a:srgbClr val="00386A">
                      <a:alpha val="43999"/>
                    </a:srgbClr>
                  </a:gs>
                  <a:gs pos="100000">
                    <a:srgbClr val="FFFFFF"/>
                  </a:gs>
                </a:gsLst>
                <a:lin ang="2700000" scaled="1"/>
              </a:gradFill>
              <a:ln w="19050" algn="ctr">
                <a:solidFill>
                  <a:srgbClr val="336699"/>
                </a:solidFill>
                <a:round/>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aphicFrame>
            <p:nvGraphicFramePr>
              <p:cNvPr id="144469" name="Object 40">
                <a:extLst>
                  <a:ext uri="{FF2B5EF4-FFF2-40B4-BE49-F238E27FC236}">
                    <a16:creationId xmlns:a16="http://schemas.microsoft.com/office/drawing/2014/main" id="{10DE9BBE-678D-4B75-A746-B73939496034}"/>
                  </a:ext>
                </a:extLst>
              </p:cNvPr>
              <p:cNvGraphicFramePr>
                <a:graphicFrameLocks noChangeAspect="1"/>
              </p:cNvGraphicFramePr>
              <p:nvPr/>
            </p:nvGraphicFramePr>
            <p:xfrm>
              <a:off x="828" y="3216"/>
              <a:ext cx="101" cy="240"/>
            </p:xfrm>
            <a:graphic>
              <a:graphicData uri="http://schemas.openxmlformats.org/presentationml/2006/ole">
                <mc:AlternateContent xmlns:mc="http://schemas.openxmlformats.org/markup-compatibility/2006">
                  <mc:Choice xmlns:v="urn:schemas-microsoft-com:vml" Requires="v">
                    <p:oleObj spid="_x0000_s13387" name="Visio" r:id="rId20" imgW="501433" imgH="1199781" progId="">
                      <p:embed/>
                    </p:oleObj>
                  </mc:Choice>
                  <mc:Fallback>
                    <p:oleObj name="Visio" r:id="rId20" imgW="501433" imgH="1199781" progId="">
                      <p:embed/>
                      <p:pic>
                        <p:nvPicPr>
                          <p:cNvPr id="144469" name="Object 40">
                            <a:extLst>
                              <a:ext uri="{FF2B5EF4-FFF2-40B4-BE49-F238E27FC236}">
                                <a16:creationId xmlns:a16="http://schemas.microsoft.com/office/drawing/2014/main" id="{10DE9BBE-678D-4B75-A746-B7393949603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8" y="3216"/>
                            <a:ext cx="101" cy="240"/>
                          </a:xfrm>
                          <a:prstGeom prst="rect">
                            <a:avLst/>
                          </a:prstGeom>
                          <a:noFill/>
                          <a:ln>
                            <a:noFill/>
                          </a:ln>
                          <a:extLst>
                            <a:ext uri="{909E8E84-426E-40DD-AFC4-6F175D3DCCD1}">
                              <a14:hiddenFill xmlns:a14="http://schemas.microsoft.com/office/drawing/2010/main">
                                <a:solidFill>
                                  <a:srgbClr val="00386A"/>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44470" name="Object 41">
                <a:extLst>
                  <a:ext uri="{FF2B5EF4-FFF2-40B4-BE49-F238E27FC236}">
                    <a16:creationId xmlns:a16="http://schemas.microsoft.com/office/drawing/2014/main" id="{9A286F76-22CF-4B2A-9D0E-8635EB1C2B90}"/>
                  </a:ext>
                </a:extLst>
              </p:cNvPr>
              <p:cNvGraphicFramePr>
                <a:graphicFrameLocks noChangeAspect="1"/>
              </p:cNvGraphicFramePr>
              <p:nvPr/>
            </p:nvGraphicFramePr>
            <p:xfrm>
              <a:off x="996" y="3216"/>
              <a:ext cx="101" cy="241"/>
            </p:xfrm>
            <a:graphic>
              <a:graphicData uri="http://schemas.openxmlformats.org/presentationml/2006/ole">
                <mc:AlternateContent xmlns:mc="http://schemas.openxmlformats.org/markup-compatibility/2006">
                  <mc:Choice xmlns:v="urn:schemas-microsoft-com:vml" Requires="v">
                    <p:oleObj spid="_x0000_s13388" name="Visio" r:id="rId21" imgW="501433" imgH="1199781" progId="">
                      <p:embed/>
                    </p:oleObj>
                  </mc:Choice>
                  <mc:Fallback>
                    <p:oleObj name="Visio" r:id="rId21" imgW="501433" imgH="1199781" progId="">
                      <p:embed/>
                      <p:pic>
                        <p:nvPicPr>
                          <p:cNvPr id="144470" name="Object 41">
                            <a:extLst>
                              <a:ext uri="{FF2B5EF4-FFF2-40B4-BE49-F238E27FC236}">
                                <a16:creationId xmlns:a16="http://schemas.microsoft.com/office/drawing/2014/main" id="{9A286F76-22CF-4B2A-9D0E-8635EB1C2B9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6" y="3216"/>
                            <a:ext cx="101" cy="241"/>
                          </a:xfrm>
                          <a:prstGeom prst="rect">
                            <a:avLst/>
                          </a:prstGeom>
                          <a:noFill/>
                          <a:ln>
                            <a:noFill/>
                          </a:ln>
                          <a:extLst>
                            <a:ext uri="{909E8E84-426E-40DD-AFC4-6F175D3DCCD1}">
                              <a14:hiddenFill xmlns:a14="http://schemas.microsoft.com/office/drawing/2010/main">
                                <a:solidFill>
                                  <a:srgbClr val="00386A"/>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44471" name="Object 42">
                <a:extLst>
                  <a:ext uri="{FF2B5EF4-FFF2-40B4-BE49-F238E27FC236}">
                    <a16:creationId xmlns:a16="http://schemas.microsoft.com/office/drawing/2014/main" id="{13A61486-88D5-4084-91BD-7FBE8191F95F}"/>
                  </a:ext>
                </a:extLst>
              </p:cNvPr>
              <p:cNvGraphicFramePr>
                <a:graphicFrameLocks noChangeAspect="1"/>
              </p:cNvGraphicFramePr>
              <p:nvPr/>
            </p:nvGraphicFramePr>
            <p:xfrm>
              <a:off x="1152" y="3216"/>
              <a:ext cx="101" cy="241"/>
            </p:xfrm>
            <a:graphic>
              <a:graphicData uri="http://schemas.openxmlformats.org/presentationml/2006/ole">
                <mc:AlternateContent xmlns:mc="http://schemas.openxmlformats.org/markup-compatibility/2006">
                  <mc:Choice xmlns:v="urn:schemas-microsoft-com:vml" Requires="v">
                    <p:oleObj spid="_x0000_s13389" name="Visio" r:id="rId22" imgW="501433" imgH="1199781" progId="">
                      <p:embed/>
                    </p:oleObj>
                  </mc:Choice>
                  <mc:Fallback>
                    <p:oleObj name="Visio" r:id="rId22" imgW="501433" imgH="1199781" progId="">
                      <p:embed/>
                      <p:pic>
                        <p:nvPicPr>
                          <p:cNvPr id="144471" name="Object 42">
                            <a:extLst>
                              <a:ext uri="{FF2B5EF4-FFF2-40B4-BE49-F238E27FC236}">
                                <a16:creationId xmlns:a16="http://schemas.microsoft.com/office/drawing/2014/main" id="{13A61486-88D5-4084-91BD-7FBE8191F95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52" y="3216"/>
                            <a:ext cx="101" cy="241"/>
                          </a:xfrm>
                          <a:prstGeom prst="rect">
                            <a:avLst/>
                          </a:prstGeom>
                          <a:noFill/>
                          <a:ln>
                            <a:noFill/>
                          </a:ln>
                          <a:extLst>
                            <a:ext uri="{909E8E84-426E-40DD-AFC4-6F175D3DCCD1}">
                              <a14:hiddenFill xmlns:a14="http://schemas.microsoft.com/office/drawing/2010/main">
                                <a:solidFill>
                                  <a:srgbClr val="00386A"/>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grpSp>
        <p:nvGrpSpPr>
          <p:cNvPr id="144398" name="Group 43">
            <a:extLst>
              <a:ext uri="{FF2B5EF4-FFF2-40B4-BE49-F238E27FC236}">
                <a16:creationId xmlns:a16="http://schemas.microsoft.com/office/drawing/2014/main" id="{39603810-9F77-4125-857B-EBF756BB3F65}"/>
              </a:ext>
            </a:extLst>
          </p:cNvPr>
          <p:cNvGrpSpPr>
            <a:grpSpLocks/>
          </p:cNvGrpSpPr>
          <p:nvPr/>
        </p:nvGrpSpPr>
        <p:grpSpPr bwMode="auto">
          <a:xfrm>
            <a:off x="5105401" y="2435226"/>
            <a:ext cx="1681163" cy="777875"/>
            <a:chOff x="2256" y="1534"/>
            <a:chExt cx="1059" cy="490"/>
          </a:xfrm>
        </p:grpSpPr>
        <p:sp>
          <p:nvSpPr>
            <p:cNvPr id="144422" name="Rectangle 44">
              <a:extLst>
                <a:ext uri="{FF2B5EF4-FFF2-40B4-BE49-F238E27FC236}">
                  <a16:creationId xmlns:a16="http://schemas.microsoft.com/office/drawing/2014/main" id="{DA5A4BFF-27D6-4CA2-9FC1-7BE4E55CE374}"/>
                </a:ext>
              </a:extLst>
            </p:cNvPr>
            <p:cNvSpPr>
              <a:spLocks noChangeArrowheads="1"/>
            </p:cNvSpPr>
            <p:nvPr/>
          </p:nvSpPr>
          <p:spPr bwMode="auto">
            <a:xfrm>
              <a:off x="3124" y="1682"/>
              <a:ext cx="135" cy="160"/>
            </a:xfrm>
            <a:prstGeom prst="rect">
              <a:avLst/>
            </a:prstGeom>
            <a:solidFill>
              <a:schemeClr val="hlink">
                <a:alpha val="5882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44423" name="Rectangle 45">
              <a:extLst>
                <a:ext uri="{FF2B5EF4-FFF2-40B4-BE49-F238E27FC236}">
                  <a16:creationId xmlns:a16="http://schemas.microsoft.com/office/drawing/2014/main" id="{DA1CB3B1-AF85-4CE1-8445-0F336A08900E}"/>
                </a:ext>
              </a:extLst>
            </p:cNvPr>
            <p:cNvSpPr>
              <a:spLocks noChangeArrowheads="1"/>
            </p:cNvSpPr>
            <p:nvPr/>
          </p:nvSpPr>
          <p:spPr bwMode="auto">
            <a:xfrm>
              <a:off x="2786" y="1536"/>
              <a:ext cx="135" cy="161"/>
            </a:xfrm>
            <a:prstGeom prst="rect">
              <a:avLst/>
            </a:prstGeom>
            <a:gradFill rotWithShape="1">
              <a:gsLst>
                <a:gs pos="0">
                  <a:srgbClr val="CC0000">
                    <a:alpha val="59000"/>
                  </a:srgbClr>
                </a:gs>
                <a:gs pos="100000">
                  <a:srgbClr val="CC0000">
                    <a:alpha val="64000"/>
                  </a:srgbClr>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44424" name="Rectangle 46">
              <a:extLst>
                <a:ext uri="{FF2B5EF4-FFF2-40B4-BE49-F238E27FC236}">
                  <a16:creationId xmlns:a16="http://schemas.microsoft.com/office/drawing/2014/main" id="{74A9B019-067C-4DC1-8333-2B7191EF0AF5}"/>
                </a:ext>
              </a:extLst>
            </p:cNvPr>
            <p:cNvSpPr>
              <a:spLocks noChangeArrowheads="1"/>
            </p:cNvSpPr>
            <p:nvPr/>
          </p:nvSpPr>
          <p:spPr bwMode="auto">
            <a:xfrm>
              <a:off x="2256" y="1697"/>
              <a:ext cx="135" cy="160"/>
            </a:xfrm>
            <a:prstGeom prst="rect">
              <a:avLst/>
            </a:prstGeom>
            <a:gradFill rotWithShape="1">
              <a:gsLst>
                <a:gs pos="0">
                  <a:srgbClr val="CC0000">
                    <a:alpha val="59000"/>
                  </a:srgbClr>
                </a:gs>
                <a:gs pos="100000">
                  <a:srgbClr val="CC0000">
                    <a:alpha val="64000"/>
                  </a:srgbClr>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44425" name="Rectangle 47">
              <a:extLst>
                <a:ext uri="{FF2B5EF4-FFF2-40B4-BE49-F238E27FC236}">
                  <a16:creationId xmlns:a16="http://schemas.microsoft.com/office/drawing/2014/main" id="{5D57C128-DC09-496C-B81C-476B53291445}"/>
                </a:ext>
              </a:extLst>
            </p:cNvPr>
            <p:cNvSpPr>
              <a:spLocks noChangeArrowheads="1"/>
            </p:cNvSpPr>
            <p:nvPr/>
          </p:nvSpPr>
          <p:spPr bwMode="auto">
            <a:xfrm>
              <a:off x="2684" y="1857"/>
              <a:ext cx="136" cy="161"/>
            </a:xfrm>
            <a:prstGeom prst="rect">
              <a:avLst/>
            </a:prstGeom>
            <a:gradFill rotWithShape="1">
              <a:gsLst>
                <a:gs pos="0">
                  <a:srgbClr val="CC0000">
                    <a:alpha val="59000"/>
                  </a:srgbClr>
                </a:gs>
                <a:gs pos="100000">
                  <a:srgbClr val="CC0000">
                    <a:alpha val="64000"/>
                  </a:srgbClr>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aphicFrame>
          <p:nvGraphicFramePr>
            <p:cNvPr id="144426" name="Object 48">
              <a:extLst>
                <a:ext uri="{FF2B5EF4-FFF2-40B4-BE49-F238E27FC236}">
                  <a16:creationId xmlns:a16="http://schemas.microsoft.com/office/drawing/2014/main" id="{F854718F-DF97-4C8C-8EA4-FC19C486BCDE}"/>
                </a:ext>
              </a:extLst>
            </p:cNvPr>
            <p:cNvGraphicFramePr>
              <a:graphicFrameLocks noChangeAspect="1"/>
            </p:cNvGraphicFramePr>
            <p:nvPr/>
          </p:nvGraphicFramePr>
          <p:xfrm>
            <a:off x="2290" y="1534"/>
            <a:ext cx="68" cy="145"/>
          </p:xfrm>
          <a:graphic>
            <a:graphicData uri="http://schemas.openxmlformats.org/presentationml/2006/ole">
              <mc:AlternateContent xmlns:mc="http://schemas.openxmlformats.org/markup-compatibility/2006">
                <mc:Choice xmlns:v="urn:schemas-microsoft-com:vml" Requires="v">
                  <p:oleObj spid="_x0000_s13390" name="Visio" r:id="rId23" imgW="501433" imgH="1199781" progId="">
                    <p:embed/>
                  </p:oleObj>
                </mc:Choice>
                <mc:Fallback>
                  <p:oleObj name="Visio" r:id="rId23" imgW="501433" imgH="1199781" progId="">
                    <p:embed/>
                    <p:pic>
                      <p:nvPicPr>
                        <p:cNvPr id="144426" name="Object 48">
                          <a:extLst>
                            <a:ext uri="{FF2B5EF4-FFF2-40B4-BE49-F238E27FC236}">
                              <a16:creationId xmlns:a16="http://schemas.microsoft.com/office/drawing/2014/main" id="{F854718F-DF97-4C8C-8EA4-FC19C486BCD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90" y="1534"/>
                          <a:ext cx="68" cy="145"/>
                        </a:xfrm>
                        <a:prstGeom prst="rect">
                          <a:avLst/>
                        </a:prstGeom>
                        <a:noFill/>
                        <a:ln>
                          <a:noFill/>
                        </a:ln>
                        <a:extLst>
                          <a:ext uri="{909E8E84-426E-40DD-AFC4-6F175D3DCCD1}">
                            <a14:hiddenFill xmlns:a14="http://schemas.microsoft.com/office/drawing/2010/main">
                              <a:solidFill>
                                <a:srgbClr val="00386A"/>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44427" name="Object 49">
              <a:extLst>
                <a:ext uri="{FF2B5EF4-FFF2-40B4-BE49-F238E27FC236}">
                  <a16:creationId xmlns:a16="http://schemas.microsoft.com/office/drawing/2014/main" id="{2718E98D-4970-42E1-A555-5587730B7AF6}"/>
                </a:ext>
              </a:extLst>
            </p:cNvPr>
            <p:cNvGraphicFramePr>
              <a:graphicFrameLocks noChangeAspect="1"/>
            </p:cNvGraphicFramePr>
            <p:nvPr/>
          </p:nvGraphicFramePr>
          <p:xfrm>
            <a:off x="2373" y="1534"/>
            <a:ext cx="69" cy="145"/>
          </p:xfrm>
          <a:graphic>
            <a:graphicData uri="http://schemas.openxmlformats.org/presentationml/2006/ole">
              <mc:AlternateContent xmlns:mc="http://schemas.openxmlformats.org/markup-compatibility/2006">
                <mc:Choice xmlns:v="urn:schemas-microsoft-com:vml" Requires="v">
                  <p:oleObj spid="_x0000_s13391" name="Visio" r:id="rId24" imgW="501433" imgH="1199781" progId="">
                    <p:embed/>
                  </p:oleObj>
                </mc:Choice>
                <mc:Fallback>
                  <p:oleObj name="Visio" r:id="rId24" imgW="501433" imgH="1199781" progId="">
                    <p:embed/>
                    <p:pic>
                      <p:nvPicPr>
                        <p:cNvPr id="144427" name="Object 49">
                          <a:extLst>
                            <a:ext uri="{FF2B5EF4-FFF2-40B4-BE49-F238E27FC236}">
                              <a16:creationId xmlns:a16="http://schemas.microsoft.com/office/drawing/2014/main" id="{2718E98D-4970-42E1-A555-5587730B7AF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73" y="1534"/>
                          <a:ext cx="69" cy="145"/>
                        </a:xfrm>
                        <a:prstGeom prst="rect">
                          <a:avLst/>
                        </a:prstGeom>
                        <a:noFill/>
                        <a:ln>
                          <a:noFill/>
                        </a:ln>
                        <a:extLst>
                          <a:ext uri="{909E8E84-426E-40DD-AFC4-6F175D3DCCD1}">
                            <a14:hiddenFill xmlns:a14="http://schemas.microsoft.com/office/drawing/2010/main">
                              <a:solidFill>
                                <a:srgbClr val="00386A"/>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44428" name="Object 50">
              <a:extLst>
                <a:ext uri="{FF2B5EF4-FFF2-40B4-BE49-F238E27FC236}">
                  <a16:creationId xmlns:a16="http://schemas.microsoft.com/office/drawing/2014/main" id="{8437D1A6-8847-4649-A4F6-1AC4CE38C25C}"/>
                </a:ext>
              </a:extLst>
            </p:cNvPr>
            <p:cNvGraphicFramePr>
              <a:graphicFrameLocks noChangeAspect="1"/>
            </p:cNvGraphicFramePr>
            <p:nvPr/>
          </p:nvGraphicFramePr>
          <p:xfrm>
            <a:off x="2290" y="1710"/>
            <a:ext cx="68" cy="146"/>
          </p:xfrm>
          <a:graphic>
            <a:graphicData uri="http://schemas.openxmlformats.org/presentationml/2006/ole">
              <mc:AlternateContent xmlns:mc="http://schemas.openxmlformats.org/markup-compatibility/2006">
                <mc:Choice xmlns:v="urn:schemas-microsoft-com:vml" Requires="v">
                  <p:oleObj spid="_x0000_s13392" name="Visio" r:id="rId25" imgW="501433" imgH="1199781" progId="">
                    <p:embed/>
                  </p:oleObj>
                </mc:Choice>
                <mc:Fallback>
                  <p:oleObj name="Visio" r:id="rId25" imgW="501433" imgH="1199781" progId="">
                    <p:embed/>
                    <p:pic>
                      <p:nvPicPr>
                        <p:cNvPr id="144428" name="Object 50">
                          <a:extLst>
                            <a:ext uri="{FF2B5EF4-FFF2-40B4-BE49-F238E27FC236}">
                              <a16:creationId xmlns:a16="http://schemas.microsoft.com/office/drawing/2014/main" id="{8437D1A6-8847-4649-A4F6-1AC4CE38C25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90" y="1710"/>
                          <a:ext cx="68" cy="146"/>
                        </a:xfrm>
                        <a:prstGeom prst="rect">
                          <a:avLst/>
                        </a:prstGeom>
                        <a:noFill/>
                        <a:ln>
                          <a:noFill/>
                        </a:ln>
                        <a:extLst>
                          <a:ext uri="{909E8E84-426E-40DD-AFC4-6F175D3DCCD1}">
                            <a14:hiddenFill xmlns:a14="http://schemas.microsoft.com/office/drawing/2010/main">
                              <a:solidFill>
                                <a:srgbClr val="00386A"/>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44429" name="Object 51">
              <a:extLst>
                <a:ext uri="{FF2B5EF4-FFF2-40B4-BE49-F238E27FC236}">
                  <a16:creationId xmlns:a16="http://schemas.microsoft.com/office/drawing/2014/main" id="{8349DBD2-1EBE-44DE-9CDD-5ED41166852A}"/>
                </a:ext>
              </a:extLst>
            </p:cNvPr>
            <p:cNvGraphicFramePr>
              <a:graphicFrameLocks noChangeAspect="1"/>
            </p:cNvGraphicFramePr>
            <p:nvPr/>
          </p:nvGraphicFramePr>
          <p:xfrm>
            <a:off x="2376" y="1710"/>
            <a:ext cx="69" cy="146"/>
          </p:xfrm>
          <a:graphic>
            <a:graphicData uri="http://schemas.openxmlformats.org/presentationml/2006/ole">
              <mc:AlternateContent xmlns:mc="http://schemas.openxmlformats.org/markup-compatibility/2006">
                <mc:Choice xmlns:v="urn:schemas-microsoft-com:vml" Requires="v">
                  <p:oleObj spid="_x0000_s13393" name="Visio" r:id="rId26" imgW="501433" imgH="1199781" progId="">
                    <p:embed/>
                  </p:oleObj>
                </mc:Choice>
                <mc:Fallback>
                  <p:oleObj name="Visio" r:id="rId26" imgW="501433" imgH="1199781" progId="">
                    <p:embed/>
                    <p:pic>
                      <p:nvPicPr>
                        <p:cNvPr id="144429" name="Object 51">
                          <a:extLst>
                            <a:ext uri="{FF2B5EF4-FFF2-40B4-BE49-F238E27FC236}">
                              <a16:creationId xmlns:a16="http://schemas.microsoft.com/office/drawing/2014/main" id="{8349DBD2-1EBE-44DE-9CDD-5ED41166852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76" y="1710"/>
                          <a:ext cx="69" cy="146"/>
                        </a:xfrm>
                        <a:prstGeom prst="rect">
                          <a:avLst/>
                        </a:prstGeom>
                        <a:noFill/>
                        <a:ln>
                          <a:noFill/>
                        </a:ln>
                        <a:extLst>
                          <a:ext uri="{909E8E84-426E-40DD-AFC4-6F175D3DCCD1}">
                            <a14:hiddenFill xmlns:a14="http://schemas.microsoft.com/office/drawing/2010/main">
                              <a:solidFill>
                                <a:srgbClr val="00386A"/>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44430" name="Object 52">
              <a:extLst>
                <a:ext uri="{FF2B5EF4-FFF2-40B4-BE49-F238E27FC236}">
                  <a16:creationId xmlns:a16="http://schemas.microsoft.com/office/drawing/2014/main" id="{DCBA0533-0891-4F4A-A02C-B47C89277B11}"/>
                </a:ext>
              </a:extLst>
            </p:cNvPr>
            <p:cNvGraphicFramePr>
              <a:graphicFrameLocks noChangeAspect="1"/>
            </p:cNvGraphicFramePr>
            <p:nvPr/>
          </p:nvGraphicFramePr>
          <p:xfrm>
            <a:off x="2452" y="1538"/>
            <a:ext cx="68" cy="144"/>
          </p:xfrm>
          <a:graphic>
            <a:graphicData uri="http://schemas.openxmlformats.org/presentationml/2006/ole">
              <mc:AlternateContent xmlns:mc="http://schemas.openxmlformats.org/markup-compatibility/2006">
                <mc:Choice xmlns:v="urn:schemas-microsoft-com:vml" Requires="v">
                  <p:oleObj spid="_x0000_s13394" name="Visio" r:id="rId27" imgW="501433" imgH="1199781" progId="">
                    <p:embed/>
                  </p:oleObj>
                </mc:Choice>
                <mc:Fallback>
                  <p:oleObj name="Visio" r:id="rId27" imgW="501433" imgH="1199781" progId="">
                    <p:embed/>
                    <p:pic>
                      <p:nvPicPr>
                        <p:cNvPr id="144430" name="Object 52">
                          <a:extLst>
                            <a:ext uri="{FF2B5EF4-FFF2-40B4-BE49-F238E27FC236}">
                              <a16:creationId xmlns:a16="http://schemas.microsoft.com/office/drawing/2014/main" id="{DCBA0533-0891-4F4A-A02C-B47C89277B1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52" y="1538"/>
                          <a:ext cx="68" cy="144"/>
                        </a:xfrm>
                        <a:prstGeom prst="rect">
                          <a:avLst/>
                        </a:prstGeom>
                        <a:noFill/>
                        <a:ln>
                          <a:noFill/>
                        </a:ln>
                        <a:extLst>
                          <a:ext uri="{909E8E84-426E-40DD-AFC4-6F175D3DCCD1}">
                            <a14:hiddenFill xmlns:a14="http://schemas.microsoft.com/office/drawing/2010/main">
                              <a:solidFill>
                                <a:srgbClr val="00386A"/>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44431" name="Object 53">
              <a:extLst>
                <a:ext uri="{FF2B5EF4-FFF2-40B4-BE49-F238E27FC236}">
                  <a16:creationId xmlns:a16="http://schemas.microsoft.com/office/drawing/2014/main" id="{F8B19895-BE93-473C-B91E-12DE198C4920}"/>
                </a:ext>
              </a:extLst>
            </p:cNvPr>
            <p:cNvGraphicFramePr>
              <a:graphicFrameLocks noChangeAspect="1"/>
            </p:cNvGraphicFramePr>
            <p:nvPr/>
          </p:nvGraphicFramePr>
          <p:xfrm>
            <a:off x="2540" y="1538"/>
            <a:ext cx="68" cy="145"/>
          </p:xfrm>
          <a:graphic>
            <a:graphicData uri="http://schemas.openxmlformats.org/presentationml/2006/ole">
              <mc:AlternateContent xmlns:mc="http://schemas.openxmlformats.org/markup-compatibility/2006">
                <mc:Choice xmlns:v="urn:schemas-microsoft-com:vml" Requires="v">
                  <p:oleObj spid="_x0000_s13395" name="Visio" r:id="rId28" imgW="501433" imgH="1199781" progId="">
                    <p:embed/>
                  </p:oleObj>
                </mc:Choice>
                <mc:Fallback>
                  <p:oleObj name="Visio" r:id="rId28" imgW="501433" imgH="1199781" progId="">
                    <p:embed/>
                    <p:pic>
                      <p:nvPicPr>
                        <p:cNvPr id="144431" name="Object 53">
                          <a:extLst>
                            <a:ext uri="{FF2B5EF4-FFF2-40B4-BE49-F238E27FC236}">
                              <a16:creationId xmlns:a16="http://schemas.microsoft.com/office/drawing/2014/main" id="{F8B19895-BE93-473C-B91E-12DE198C492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40" y="1538"/>
                          <a:ext cx="68" cy="145"/>
                        </a:xfrm>
                        <a:prstGeom prst="rect">
                          <a:avLst/>
                        </a:prstGeom>
                        <a:noFill/>
                        <a:ln>
                          <a:noFill/>
                        </a:ln>
                        <a:extLst>
                          <a:ext uri="{909E8E84-426E-40DD-AFC4-6F175D3DCCD1}">
                            <a14:hiddenFill xmlns:a14="http://schemas.microsoft.com/office/drawing/2010/main">
                              <a:solidFill>
                                <a:srgbClr val="00386A"/>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44432" name="Object 54">
              <a:extLst>
                <a:ext uri="{FF2B5EF4-FFF2-40B4-BE49-F238E27FC236}">
                  <a16:creationId xmlns:a16="http://schemas.microsoft.com/office/drawing/2014/main" id="{8DDF6DF3-263C-4071-B25B-0A85BBB9D743}"/>
                </a:ext>
              </a:extLst>
            </p:cNvPr>
            <p:cNvGraphicFramePr>
              <a:graphicFrameLocks noChangeAspect="1"/>
            </p:cNvGraphicFramePr>
            <p:nvPr/>
          </p:nvGraphicFramePr>
          <p:xfrm>
            <a:off x="2452" y="1709"/>
            <a:ext cx="68" cy="146"/>
          </p:xfrm>
          <a:graphic>
            <a:graphicData uri="http://schemas.openxmlformats.org/presentationml/2006/ole">
              <mc:AlternateContent xmlns:mc="http://schemas.openxmlformats.org/markup-compatibility/2006">
                <mc:Choice xmlns:v="urn:schemas-microsoft-com:vml" Requires="v">
                  <p:oleObj spid="_x0000_s13396" name="Visio" r:id="rId29" imgW="501433" imgH="1199781" progId="">
                    <p:embed/>
                  </p:oleObj>
                </mc:Choice>
                <mc:Fallback>
                  <p:oleObj name="Visio" r:id="rId29" imgW="501433" imgH="1199781" progId="">
                    <p:embed/>
                    <p:pic>
                      <p:nvPicPr>
                        <p:cNvPr id="144432" name="Object 54">
                          <a:extLst>
                            <a:ext uri="{FF2B5EF4-FFF2-40B4-BE49-F238E27FC236}">
                              <a16:creationId xmlns:a16="http://schemas.microsoft.com/office/drawing/2014/main" id="{8DDF6DF3-263C-4071-B25B-0A85BBB9D74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52" y="1709"/>
                          <a:ext cx="68" cy="146"/>
                        </a:xfrm>
                        <a:prstGeom prst="rect">
                          <a:avLst/>
                        </a:prstGeom>
                        <a:noFill/>
                        <a:ln>
                          <a:noFill/>
                        </a:ln>
                        <a:extLst>
                          <a:ext uri="{909E8E84-426E-40DD-AFC4-6F175D3DCCD1}">
                            <a14:hiddenFill xmlns:a14="http://schemas.microsoft.com/office/drawing/2010/main">
                              <a:solidFill>
                                <a:srgbClr val="00FF00"/>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44433" name="Object 55">
              <a:extLst>
                <a:ext uri="{FF2B5EF4-FFF2-40B4-BE49-F238E27FC236}">
                  <a16:creationId xmlns:a16="http://schemas.microsoft.com/office/drawing/2014/main" id="{53043012-1078-402A-BD41-5D06C099B610}"/>
                </a:ext>
              </a:extLst>
            </p:cNvPr>
            <p:cNvGraphicFramePr>
              <a:graphicFrameLocks noChangeAspect="1"/>
            </p:cNvGraphicFramePr>
            <p:nvPr/>
          </p:nvGraphicFramePr>
          <p:xfrm>
            <a:off x="2539" y="1709"/>
            <a:ext cx="67" cy="146"/>
          </p:xfrm>
          <a:graphic>
            <a:graphicData uri="http://schemas.openxmlformats.org/presentationml/2006/ole">
              <mc:AlternateContent xmlns:mc="http://schemas.openxmlformats.org/markup-compatibility/2006">
                <mc:Choice xmlns:v="urn:schemas-microsoft-com:vml" Requires="v">
                  <p:oleObj spid="_x0000_s13397" name="Visio" r:id="rId30" imgW="501433" imgH="1199781" progId="">
                    <p:embed/>
                  </p:oleObj>
                </mc:Choice>
                <mc:Fallback>
                  <p:oleObj name="Visio" r:id="rId30" imgW="501433" imgH="1199781" progId="">
                    <p:embed/>
                    <p:pic>
                      <p:nvPicPr>
                        <p:cNvPr id="144433" name="Object 55">
                          <a:extLst>
                            <a:ext uri="{FF2B5EF4-FFF2-40B4-BE49-F238E27FC236}">
                              <a16:creationId xmlns:a16="http://schemas.microsoft.com/office/drawing/2014/main" id="{53043012-1078-402A-BD41-5D06C099B61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39" y="1709"/>
                          <a:ext cx="67" cy="146"/>
                        </a:xfrm>
                        <a:prstGeom prst="rect">
                          <a:avLst/>
                        </a:prstGeom>
                        <a:noFill/>
                        <a:ln>
                          <a:noFill/>
                        </a:ln>
                        <a:extLst>
                          <a:ext uri="{909E8E84-426E-40DD-AFC4-6F175D3DCCD1}">
                            <a14:hiddenFill xmlns:a14="http://schemas.microsoft.com/office/drawing/2010/main">
                              <a:solidFill>
                                <a:srgbClr val="00386A"/>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44434" name="Object 56">
              <a:extLst>
                <a:ext uri="{FF2B5EF4-FFF2-40B4-BE49-F238E27FC236}">
                  <a16:creationId xmlns:a16="http://schemas.microsoft.com/office/drawing/2014/main" id="{75DD75E5-D044-4ECF-8CE8-AB4E238E7B4F}"/>
                </a:ext>
              </a:extLst>
            </p:cNvPr>
            <p:cNvGraphicFramePr>
              <a:graphicFrameLocks noChangeAspect="1"/>
            </p:cNvGraphicFramePr>
            <p:nvPr/>
          </p:nvGraphicFramePr>
          <p:xfrm>
            <a:off x="2629" y="1536"/>
            <a:ext cx="68" cy="145"/>
          </p:xfrm>
          <a:graphic>
            <a:graphicData uri="http://schemas.openxmlformats.org/presentationml/2006/ole">
              <mc:AlternateContent xmlns:mc="http://schemas.openxmlformats.org/markup-compatibility/2006">
                <mc:Choice xmlns:v="urn:schemas-microsoft-com:vml" Requires="v">
                  <p:oleObj spid="_x0000_s13398" name="Visio" r:id="rId31" imgW="501433" imgH="1199781" progId="">
                    <p:embed/>
                  </p:oleObj>
                </mc:Choice>
                <mc:Fallback>
                  <p:oleObj name="Visio" r:id="rId31" imgW="501433" imgH="1199781" progId="">
                    <p:embed/>
                    <p:pic>
                      <p:nvPicPr>
                        <p:cNvPr id="144434" name="Object 56">
                          <a:extLst>
                            <a:ext uri="{FF2B5EF4-FFF2-40B4-BE49-F238E27FC236}">
                              <a16:creationId xmlns:a16="http://schemas.microsoft.com/office/drawing/2014/main" id="{75DD75E5-D044-4ECF-8CE8-AB4E238E7B4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29" y="1536"/>
                          <a:ext cx="68" cy="145"/>
                        </a:xfrm>
                        <a:prstGeom prst="rect">
                          <a:avLst/>
                        </a:prstGeom>
                        <a:noFill/>
                        <a:ln>
                          <a:noFill/>
                        </a:ln>
                        <a:extLst>
                          <a:ext uri="{909E8E84-426E-40DD-AFC4-6F175D3DCCD1}">
                            <a14:hiddenFill xmlns:a14="http://schemas.microsoft.com/office/drawing/2010/main">
                              <a:solidFill>
                                <a:srgbClr val="00386A"/>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44435" name="Object 57">
              <a:extLst>
                <a:ext uri="{FF2B5EF4-FFF2-40B4-BE49-F238E27FC236}">
                  <a16:creationId xmlns:a16="http://schemas.microsoft.com/office/drawing/2014/main" id="{8AB16B75-1A7C-4273-823A-DF1048FEEB30}"/>
                </a:ext>
              </a:extLst>
            </p:cNvPr>
            <p:cNvGraphicFramePr>
              <a:graphicFrameLocks noChangeAspect="1"/>
            </p:cNvGraphicFramePr>
            <p:nvPr/>
          </p:nvGraphicFramePr>
          <p:xfrm>
            <a:off x="2717" y="1536"/>
            <a:ext cx="69" cy="146"/>
          </p:xfrm>
          <a:graphic>
            <a:graphicData uri="http://schemas.openxmlformats.org/presentationml/2006/ole">
              <mc:AlternateContent xmlns:mc="http://schemas.openxmlformats.org/markup-compatibility/2006">
                <mc:Choice xmlns:v="urn:schemas-microsoft-com:vml" Requires="v">
                  <p:oleObj spid="_x0000_s13399" name="Visio" r:id="rId32" imgW="501433" imgH="1199781" progId="">
                    <p:embed/>
                  </p:oleObj>
                </mc:Choice>
                <mc:Fallback>
                  <p:oleObj name="Visio" r:id="rId32" imgW="501433" imgH="1199781" progId="">
                    <p:embed/>
                    <p:pic>
                      <p:nvPicPr>
                        <p:cNvPr id="144435" name="Object 57">
                          <a:extLst>
                            <a:ext uri="{FF2B5EF4-FFF2-40B4-BE49-F238E27FC236}">
                              <a16:creationId xmlns:a16="http://schemas.microsoft.com/office/drawing/2014/main" id="{8AB16B75-1A7C-4273-823A-DF1048FEEB3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17" y="1536"/>
                          <a:ext cx="69" cy="146"/>
                        </a:xfrm>
                        <a:prstGeom prst="rect">
                          <a:avLst/>
                        </a:prstGeom>
                        <a:noFill/>
                        <a:ln>
                          <a:noFill/>
                        </a:ln>
                        <a:extLst>
                          <a:ext uri="{909E8E84-426E-40DD-AFC4-6F175D3DCCD1}">
                            <a14:hiddenFill xmlns:a14="http://schemas.microsoft.com/office/drawing/2010/main">
                              <a:solidFill>
                                <a:srgbClr val="00386A"/>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44436" name="Object 58">
              <a:extLst>
                <a:ext uri="{FF2B5EF4-FFF2-40B4-BE49-F238E27FC236}">
                  <a16:creationId xmlns:a16="http://schemas.microsoft.com/office/drawing/2014/main" id="{36A6152D-AF6A-4520-B78B-A4E2C623C5FA}"/>
                </a:ext>
              </a:extLst>
            </p:cNvPr>
            <p:cNvGraphicFramePr>
              <a:graphicFrameLocks noChangeAspect="1"/>
            </p:cNvGraphicFramePr>
            <p:nvPr/>
          </p:nvGraphicFramePr>
          <p:xfrm>
            <a:off x="2629" y="1708"/>
            <a:ext cx="68" cy="145"/>
          </p:xfrm>
          <a:graphic>
            <a:graphicData uri="http://schemas.openxmlformats.org/presentationml/2006/ole">
              <mc:AlternateContent xmlns:mc="http://schemas.openxmlformats.org/markup-compatibility/2006">
                <mc:Choice xmlns:v="urn:schemas-microsoft-com:vml" Requires="v">
                  <p:oleObj spid="_x0000_s13400" name="Visio" r:id="rId33" imgW="501433" imgH="1199781" progId="">
                    <p:embed/>
                  </p:oleObj>
                </mc:Choice>
                <mc:Fallback>
                  <p:oleObj name="Visio" r:id="rId33" imgW="501433" imgH="1199781" progId="">
                    <p:embed/>
                    <p:pic>
                      <p:nvPicPr>
                        <p:cNvPr id="144436" name="Object 58">
                          <a:extLst>
                            <a:ext uri="{FF2B5EF4-FFF2-40B4-BE49-F238E27FC236}">
                              <a16:creationId xmlns:a16="http://schemas.microsoft.com/office/drawing/2014/main" id="{36A6152D-AF6A-4520-B78B-A4E2C623C5F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29" y="1708"/>
                          <a:ext cx="68" cy="145"/>
                        </a:xfrm>
                        <a:prstGeom prst="rect">
                          <a:avLst/>
                        </a:prstGeom>
                        <a:noFill/>
                        <a:ln>
                          <a:noFill/>
                        </a:ln>
                        <a:extLst>
                          <a:ext uri="{909E8E84-426E-40DD-AFC4-6F175D3DCCD1}">
                            <a14:hiddenFill xmlns:a14="http://schemas.microsoft.com/office/drawing/2010/main">
                              <a:solidFill>
                                <a:srgbClr val="00386A"/>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44437" name="Object 59">
              <a:extLst>
                <a:ext uri="{FF2B5EF4-FFF2-40B4-BE49-F238E27FC236}">
                  <a16:creationId xmlns:a16="http://schemas.microsoft.com/office/drawing/2014/main" id="{9C72DE75-0F2F-4388-A0F9-16FD42D88339}"/>
                </a:ext>
              </a:extLst>
            </p:cNvPr>
            <p:cNvGraphicFramePr>
              <a:graphicFrameLocks noChangeAspect="1"/>
            </p:cNvGraphicFramePr>
            <p:nvPr/>
          </p:nvGraphicFramePr>
          <p:xfrm>
            <a:off x="2715" y="1708"/>
            <a:ext cx="69" cy="145"/>
          </p:xfrm>
          <a:graphic>
            <a:graphicData uri="http://schemas.openxmlformats.org/presentationml/2006/ole">
              <mc:AlternateContent xmlns:mc="http://schemas.openxmlformats.org/markup-compatibility/2006">
                <mc:Choice xmlns:v="urn:schemas-microsoft-com:vml" Requires="v">
                  <p:oleObj spid="_x0000_s13401" name="Visio" r:id="rId34" imgW="501433" imgH="1199781" progId="">
                    <p:embed/>
                  </p:oleObj>
                </mc:Choice>
                <mc:Fallback>
                  <p:oleObj name="Visio" r:id="rId34" imgW="501433" imgH="1199781" progId="">
                    <p:embed/>
                    <p:pic>
                      <p:nvPicPr>
                        <p:cNvPr id="144437" name="Object 59">
                          <a:extLst>
                            <a:ext uri="{FF2B5EF4-FFF2-40B4-BE49-F238E27FC236}">
                              <a16:creationId xmlns:a16="http://schemas.microsoft.com/office/drawing/2014/main" id="{9C72DE75-0F2F-4388-A0F9-16FD42D8833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15" y="1708"/>
                          <a:ext cx="69" cy="145"/>
                        </a:xfrm>
                        <a:prstGeom prst="rect">
                          <a:avLst/>
                        </a:prstGeom>
                        <a:noFill/>
                        <a:ln>
                          <a:noFill/>
                        </a:ln>
                        <a:extLst>
                          <a:ext uri="{909E8E84-426E-40DD-AFC4-6F175D3DCCD1}">
                            <a14:hiddenFill xmlns:a14="http://schemas.microsoft.com/office/drawing/2010/main">
                              <a:solidFill>
                                <a:srgbClr val="00386A"/>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44438" name="Object 60">
              <a:extLst>
                <a:ext uri="{FF2B5EF4-FFF2-40B4-BE49-F238E27FC236}">
                  <a16:creationId xmlns:a16="http://schemas.microsoft.com/office/drawing/2014/main" id="{97DFBC17-5813-4434-A004-05CA7FE5C64C}"/>
                </a:ext>
              </a:extLst>
            </p:cNvPr>
            <p:cNvGraphicFramePr>
              <a:graphicFrameLocks noChangeAspect="1"/>
            </p:cNvGraphicFramePr>
            <p:nvPr/>
          </p:nvGraphicFramePr>
          <p:xfrm>
            <a:off x="2290" y="1878"/>
            <a:ext cx="68" cy="146"/>
          </p:xfrm>
          <a:graphic>
            <a:graphicData uri="http://schemas.openxmlformats.org/presentationml/2006/ole">
              <mc:AlternateContent xmlns:mc="http://schemas.openxmlformats.org/markup-compatibility/2006">
                <mc:Choice xmlns:v="urn:schemas-microsoft-com:vml" Requires="v">
                  <p:oleObj spid="_x0000_s13402" name="Visio" r:id="rId35" imgW="501433" imgH="1199781" progId="">
                    <p:embed/>
                  </p:oleObj>
                </mc:Choice>
                <mc:Fallback>
                  <p:oleObj name="Visio" r:id="rId35" imgW="501433" imgH="1199781" progId="">
                    <p:embed/>
                    <p:pic>
                      <p:nvPicPr>
                        <p:cNvPr id="144438" name="Object 60">
                          <a:extLst>
                            <a:ext uri="{FF2B5EF4-FFF2-40B4-BE49-F238E27FC236}">
                              <a16:creationId xmlns:a16="http://schemas.microsoft.com/office/drawing/2014/main" id="{97DFBC17-5813-4434-A004-05CA7FE5C64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90" y="1878"/>
                          <a:ext cx="68" cy="146"/>
                        </a:xfrm>
                        <a:prstGeom prst="rect">
                          <a:avLst/>
                        </a:prstGeom>
                        <a:noFill/>
                        <a:ln>
                          <a:noFill/>
                        </a:ln>
                        <a:extLst>
                          <a:ext uri="{909E8E84-426E-40DD-AFC4-6F175D3DCCD1}">
                            <a14:hiddenFill xmlns:a14="http://schemas.microsoft.com/office/drawing/2010/main">
                              <a:solidFill>
                                <a:srgbClr val="00386A"/>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44439" name="Object 61">
              <a:extLst>
                <a:ext uri="{FF2B5EF4-FFF2-40B4-BE49-F238E27FC236}">
                  <a16:creationId xmlns:a16="http://schemas.microsoft.com/office/drawing/2014/main" id="{1AE26530-B4FA-4E8E-85D9-2FB468E5662B}"/>
                </a:ext>
              </a:extLst>
            </p:cNvPr>
            <p:cNvGraphicFramePr>
              <a:graphicFrameLocks noChangeAspect="1"/>
            </p:cNvGraphicFramePr>
            <p:nvPr/>
          </p:nvGraphicFramePr>
          <p:xfrm>
            <a:off x="2378" y="1878"/>
            <a:ext cx="69" cy="146"/>
          </p:xfrm>
          <a:graphic>
            <a:graphicData uri="http://schemas.openxmlformats.org/presentationml/2006/ole">
              <mc:AlternateContent xmlns:mc="http://schemas.openxmlformats.org/markup-compatibility/2006">
                <mc:Choice xmlns:v="urn:schemas-microsoft-com:vml" Requires="v">
                  <p:oleObj spid="_x0000_s13403" name="Visio" r:id="rId36" imgW="501433" imgH="1199781" progId="">
                    <p:embed/>
                  </p:oleObj>
                </mc:Choice>
                <mc:Fallback>
                  <p:oleObj name="Visio" r:id="rId36" imgW="501433" imgH="1199781" progId="">
                    <p:embed/>
                    <p:pic>
                      <p:nvPicPr>
                        <p:cNvPr id="144439" name="Object 61">
                          <a:extLst>
                            <a:ext uri="{FF2B5EF4-FFF2-40B4-BE49-F238E27FC236}">
                              <a16:creationId xmlns:a16="http://schemas.microsoft.com/office/drawing/2014/main" id="{1AE26530-B4FA-4E8E-85D9-2FB468E5662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78" y="1878"/>
                          <a:ext cx="69" cy="146"/>
                        </a:xfrm>
                        <a:prstGeom prst="rect">
                          <a:avLst/>
                        </a:prstGeom>
                        <a:noFill/>
                        <a:ln>
                          <a:noFill/>
                        </a:ln>
                        <a:extLst>
                          <a:ext uri="{909E8E84-426E-40DD-AFC4-6F175D3DCCD1}">
                            <a14:hiddenFill xmlns:a14="http://schemas.microsoft.com/office/drawing/2010/main">
                              <a:solidFill>
                                <a:srgbClr val="00386A"/>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44440" name="Object 62">
              <a:extLst>
                <a:ext uri="{FF2B5EF4-FFF2-40B4-BE49-F238E27FC236}">
                  <a16:creationId xmlns:a16="http://schemas.microsoft.com/office/drawing/2014/main" id="{F713E134-B4AE-471A-91D7-42A24F8D4D96}"/>
                </a:ext>
              </a:extLst>
            </p:cNvPr>
            <p:cNvGraphicFramePr>
              <a:graphicFrameLocks noChangeAspect="1"/>
            </p:cNvGraphicFramePr>
            <p:nvPr/>
          </p:nvGraphicFramePr>
          <p:xfrm>
            <a:off x="2457" y="1877"/>
            <a:ext cx="68" cy="145"/>
          </p:xfrm>
          <a:graphic>
            <a:graphicData uri="http://schemas.openxmlformats.org/presentationml/2006/ole">
              <mc:AlternateContent xmlns:mc="http://schemas.openxmlformats.org/markup-compatibility/2006">
                <mc:Choice xmlns:v="urn:schemas-microsoft-com:vml" Requires="v">
                  <p:oleObj spid="_x0000_s13404" name="Visio" r:id="rId37" imgW="501433" imgH="1199781" progId="">
                    <p:embed/>
                  </p:oleObj>
                </mc:Choice>
                <mc:Fallback>
                  <p:oleObj name="Visio" r:id="rId37" imgW="501433" imgH="1199781" progId="">
                    <p:embed/>
                    <p:pic>
                      <p:nvPicPr>
                        <p:cNvPr id="144440" name="Object 62">
                          <a:extLst>
                            <a:ext uri="{FF2B5EF4-FFF2-40B4-BE49-F238E27FC236}">
                              <a16:creationId xmlns:a16="http://schemas.microsoft.com/office/drawing/2014/main" id="{F713E134-B4AE-471A-91D7-42A24F8D4D9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57" y="1877"/>
                          <a:ext cx="68" cy="145"/>
                        </a:xfrm>
                        <a:prstGeom prst="rect">
                          <a:avLst/>
                        </a:prstGeom>
                        <a:noFill/>
                        <a:ln>
                          <a:noFill/>
                        </a:ln>
                        <a:extLst>
                          <a:ext uri="{909E8E84-426E-40DD-AFC4-6F175D3DCCD1}">
                            <a14:hiddenFill xmlns:a14="http://schemas.microsoft.com/office/drawing/2010/main">
                              <a:solidFill>
                                <a:srgbClr val="00386A"/>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44441" name="Object 63">
              <a:extLst>
                <a:ext uri="{FF2B5EF4-FFF2-40B4-BE49-F238E27FC236}">
                  <a16:creationId xmlns:a16="http://schemas.microsoft.com/office/drawing/2014/main" id="{4D6879E4-6DA5-4D3E-9846-FFE61C0E915B}"/>
                </a:ext>
              </a:extLst>
            </p:cNvPr>
            <p:cNvGraphicFramePr>
              <a:graphicFrameLocks noChangeAspect="1"/>
            </p:cNvGraphicFramePr>
            <p:nvPr/>
          </p:nvGraphicFramePr>
          <p:xfrm>
            <a:off x="2540" y="1877"/>
            <a:ext cx="68" cy="146"/>
          </p:xfrm>
          <a:graphic>
            <a:graphicData uri="http://schemas.openxmlformats.org/presentationml/2006/ole">
              <mc:AlternateContent xmlns:mc="http://schemas.openxmlformats.org/markup-compatibility/2006">
                <mc:Choice xmlns:v="urn:schemas-microsoft-com:vml" Requires="v">
                  <p:oleObj spid="_x0000_s13405" name="Visio" r:id="rId38" imgW="501433" imgH="1199781" progId="">
                    <p:embed/>
                  </p:oleObj>
                </mc:Choice>
                <mc:Fallback>
                  <p:oleObj name="Visio" r:id="rId38" imgW="501433" imgH="1199781" progId="">
                    <p:embed/>
                    <p:pic>
                      <p:nvPicPr>
                        <p:cNvPr id="144441" name="Object 63">
                          <a:extLst>
                            <a:ext uri="{FF2B5EF4-FFF2-40B4-BE49-F238E27FC236}">
                              <a16:creationId xmlns:a16="http://schemas.microsoft.com/office/drawing/2014/main" id="{4D6879E4-6DA5-4D3E-9846-FFE61C0E915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40" y="1877"/>
                          <a:ext cx="68" cy="146"/>
                        </a:xfrm>
                        <a:prstGeom prst="rect">
                          <a:avLst/>
                        </a:prstGeom>
                        <a:noFill/>
                        <a:ln>
                          <a:noFill/>
                        </a:ln>
                        <a:extLst>
                          <a:ext uri="{909E8E84-426E-40DD-AFC4-6F175D3DCCD1}">
                            <a14:hiddenFill xmlns:a14="http://schemas.microsoft.com/office/drawing/2010/main">
                              <a:solidFill>
                                <a:srgbClr val="00386A"/>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44442" name="Object 64">
              <a:extLst>
                <a:ext uri="{FF2B5EF4-FFF2-40B4-BE49-F238E27FC236}">
                  <a16:creationId xmlns:a16="http://schemas.microsoft.com/office/drawing/2014/main" id="{8161A0C6-C02F-492B-AD83-2B576303C25B}"/>
                </a:ext>
              </a:extLst>
            </p:cNvPr>
            <p:cNvGraphicFramePr>
              <a:graphicFrameLocks noChangeAspect="1"/>
            </p:cNvGraphicFramePr>
            <p:nvPr/>
          </p:nvGraphicFramePr>
          <p:xfrm>
            <a:off x="2629" y="1876"/>
            <a:ext cx="68" cy="144"/>
          </p:xfrm>
          <a:graphic>
            <a:graphicData uri="http://schemas.openxmlformats.org/presentationml/2006/ole">
              <mc:AlternateContent xmlns:mc="http://schemas.openxmlformats.org/markup-compatibility/2006">
                <mc:Choice xmlns:v="urn:schemas-microsoft-com:vml" Requires="v">
                  <p:oleObj spid="_x0000_s13406" name="Visio" r:id="rId39" imgW="501433" imgH="1199781" progId="">
                    <p:embed/>
                  </p:oleObj>
                </mc:Choice>
                <mc:Fallback>
                  <p:oleObj name="Visio" r:id="rId39" imgW="501433" imgH="1199781" progId="">
                    <p:embed/>
                    <p:pic>
                      <p:nvPicPr>
                        <p:cNvPr id="144442" name="Object 64">
                          <a:extLst>
                            <a:ext uri="{FF2B5EF4-FFF2-40B4-BE49-F238E27FC236}">
                              <a16:creationId xmlns:a16="http://schemas.microsoft.com/office/drawing/2014/main" id="{8161A0C6-C02F-492B-AD83-2B576303C25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29" y="1876"/>
                          <a:ext cx="68" cy="144"/>
                        </a:xfrm>
                        <a:prstGeom prst="rect">
                          <a:avLst/>
                        </a:prstGeom>
                        <a:noFill/>
                        <a:ln>
                          <a:noFill/>
                        </a:ln>
                        <a:extLst>
                          <a:ext uri="{909E8E84-426E-40DD-AFC4-6F175D3DCCD1}">
                            <a14:hiddenFill xmlns:a14="http://schemas.microsoft.com/office/drawing/2010/main">
                              <a:solidFill>
                                <a:srgbClr val="00FF00"/>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44443" name="Object 65">
              <a:extLst>
                <a:ext uri="{FF2B5EF4-FFF2-40B4-BE49-F238E27FC236}">
                  <a16:creationId xmlns:a16="http://schemas.microsoft.com/office/drawing/2014/main" id="{A4C6F6E0-26D1-4F05-951A-F844D34270D4}"/>
                </a:ext>
              </a:extLst>
            </p:cNvPr>
            <p:cNvGraphicFramePr>
              <a:graphicFrameLocks noChangeAspect="1"/>
            </p:cNvGraphicFramePr>
            <p:nvPr/>
          </p:nvGraphicFramePr>
          <p:xfrm>
            <a:off x="2717" y="1876"/>
            <a:ext cx="69" cy="145"/>
          </p:xfrm>
          <a:graphic>
            <a:graphicData uri="http://schemas.openxmlformats.org/presentationml/2006/ole">
              <mc:AlternateContent xmlns:mc="http://schemas.openxmlformats.org/markup-compatibility/2006">
                <mc:Choice xmlns:v="urn:schemas-microsoft-com:vml" Requires="v">
                  <p:oleObj spid="_x0000_s13407" name="Visio" r:id="rId40" imgW="501433" imgH="1199781" progId="">
                    <p:embed/>
                  </p:oleObj>
                </mc:Choice>
                <mc:Fallback>
                  <p:oleObj name="Visio" r:id="rId40" imgW="501433" imgH="1199781" progId="">
                    <p:embed/>
                    <p:pic>
                      <p:nvPicPr>
                        <p:cNvPr id="144443" name="Object 65">
                          <a:extLst>
                            <a:ext uri="{FF2B5EF4-FFF2-40B4-BE49-F238E27FC236}">
                              <a16:creationId xmlns:a16="http://schemas.microsoft.com/office/drawing/2014/main" id="{A4C6F6E0-26D1-4F05-951A-F844D34270D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17" y="1876"/>
                          <a:ext cx="69" cy="145"/>
                        </a:xfrm>
                        <a:prstGeom prst="rect">
                          <a:avLst/>
                        </a:prstGeom>
                        <a:noFill/>
                        <a:ln>
                          <a:noFill/>
                        </a:ln>
                        <a:extLst>
                          <a:ext uri="{909E8E84-426E-40DD-AFC4-6F175D3DCCD1}">
                            <a14:hiddenFill xmlns:a14="http://schemas.microsoft.com/office/drawing/2010/main">
                              <a:solidFill>
                                <a:srgbClr val="00386A"/>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44444" name="Object 66">
              <a:extLst>
                <a:ext uri="{FF2B5EF4-FFF2-40B4-BE49-F238E27FC236}">
                  <a16:creationId xmlns:a16="http://schemas.microsoft.com/office/drawing/2014/main" id="{AAB0897C-7A81-44A9-A35A-7AFB615977A4}"/>
                </a:ext>
              </a:extLst>
            </p:cNvPr>
            <p:cNvGraphicFramePr>
              <a:graphicFrameLocks noChangeAspect="1"/>
            </p:cNvGraphicFramePr>
            <p:nvPr/>
          </p:nvGraphicFramePr>
          <p:xfrm>
            <a:off x="2820" y="1534"/>
            <a:ext cx="68" cy="145"/>
          </p:xfrm>
          <a:graphic>
            <a:graphicData uri="http://schemas.openxmlformats.org/presentationml/2006/ole">
              <mc:AlternateContent xmlns:mc="http://schemas.openxmlformats.org/markup-compatibility/2006">
                <mc:Choice xmlns:v="urn:schemas-microsoft-com:vml" Requires="v">
                  <p:oleObj spid="_x0000_s13408" name="Visio" r:id="rId41" imgW="501433" imgH="1199781" progId="">
                    <p:embed/>
                  </p:oleObj>
                </mc:Choice>
                <mc:Fallback>
                  <p:oleObj name="Visio" r:id="rId41" imgW="501433" imgH="1199781" progId="">
                    <p:embed/>
                    <p:pic>
                      <p:nvPicPr>
                        <p:cNvPr id="144444" name="Object 66">
                          <a:extLst>
                            <a:ext uri="{FF2B5EF4-FFF2-40B4-BE49-F238E27FC236}">
                              <a16:creationId xmlns:a16="http://schemas.microsoft.com/office/drawing/2014/main" id="{AAB0897C-7A81-44A9-A35A-7AFB615977A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20" y="1534"/>
                          <a:ext cx="68" cy="145"/>
                        </a:xfrm>
                        <a:prstGeom prst="rect">
                          <a:avLst/>
                        </a:prstGeom>
                        <a:noFill/>
                        <a:ln>
                          <a:noFill/>
                        </a:ln>
                        <a:extLst>
                          <a:ext uri="{909E8E84-426E-40DD-AFC4-6F175D3DCCD1}">
                            <a14:hiddenFill xmlns:a14="http://schemas.microsoft.com/office/drawing/2010/main">
                              <a:solidFill>
                                <a:srgbClr val="00386A"/>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44445" name="Object 67">
              <a:extLst>
                <a:ext uri="{FF2B5EF4-FFF2-40B4-BE49-F238E27FC236}">
                  <a16:creationId xmlns:a16="http://schemas.microsoft.com/office/drawing/2014/main" id="{1ACC38C3-B8EE-4057-BC7B-02AD84B5B53A}"/>
                </a:ext>
              </a:extLst>
            </p:cNvPr>
            <p:cNvGraphicFramePr>
              <a:graphicFrameLocks noChangeAspect="1"/>
            </p:cNvGraphicFramePr>
            <p:nvPr/>
          </p:nvGraphicFramePr>
          <p:xfrm>
            <a:off x="2906" y="1534"/>
            <a:ext cx="69" cy="145"/>
          </p:xfrm>
          <a:graphic>
            <a:graphicData uri="http://schemas.openxmlformats.org/presentationml/2006/ole">
              <mc:AlternateContent xmlns:mc="http://schemas.openxmlformats.org/markup-compatibility/2006">
                <mc:Choice xmlns:v="urn:schemas-microsoft-com:vml" Requires="v">
                  <p:oleObj spid="_x0000_s13409" name="Visio" r:id="rId42" imgW="501433" imgH="1199781" progId="">
                    <p:embed/>
                  </p:oleObj>
                </mc:Choice>
                <mc:Fallback>
                  <p:oleObj name="Visio" r:id="rId42" imgW="501433" imgH="1199781" progId="">
                    <p:embed/>
                    <p:pic>
                      <p:nvPicPr>
                        <p:cNvPr id="144445" name="Object 67">
                          <a:extLst>
                            <a:ext uri="{FF2B5EF4-FFF2-40B4-BE49-F238E27FC236}">
                              <a16:creationId xmlns:a16="http://schemas.microsoft.com/office/drawing/2014/main" id="{1ACC38C3-B8EE-4057-BC7B-02AD84B5B53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06" y="1534"/>
                          <a:ext cx="69" cy="145"/>
                        </a:xfrm>
                        <a:prstGeom prst="rect">
                          <a:avLst/>
                        </a:prstGeom>
                        <a:noFill/>
                        <a:ln>
                          <a:noFill/>
                        </a:ln>
                        <a:extLst>
                          <a:ext uri="{909E8E84-426E-40DD-AFC4-6F175D3DCCD1}">
                            <a14:hiddenFill xmlns:a14="http://schemas.microsoft.com/office/drawing/2010/main">
                              <a:solidFill>
                                <a:srgbClr val="00386A"/>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44446" name="Object 68">
              <a:extLst>
                <a:ext uri="{FF2B5EF4-FFF2-40B4-BE49-F238E27FC236}">
                  <a16:creationId xmlns:a16="http://schemas.microsoft.com/office/drawing/2014/main" id="{145812AA-28BD-486E-8F10-2C93D2E69942}"/>
                </a:ext>
              </a:extLst>
            </p:cNvPr>
            <p:cNvGraphicFramePr>
              <a:graphicFrameLocks noChangeAspect="1"/>
            </p:cNvGraphicFramePr>
            <p:nvPr/>
          </p:nvGraphicFramePr>
          <p:xfrm>
            <a:off x="2982" y="1538"/>
            <a:ext cx="68" cy="145"/>
          </p:xfrm>
          <a:graphic>
            <a:graphicData uri="http://schemas.openxmlformats.org/presentationml/2006/ole">
              <mc:AlternateContent xmlns:mc="http://schemas.openxmlformats.org/markup-compatibility/2006">
                <mc:Choice xmlns:v="urn:schemas-microsoft-com:vml" Requires="v">
                  <p:oleObj spid="_x0000_s13410" name="Visio" r:id="rId43" imgW="501433" imgH="1199781" progId="">
                    <p:embed/>
                  </p:oleObj>
                </mc:Choice>
                <mc:Fallback>
                  <p:oleObj name="Visio" r:id="rId43" imgW="501433" imgH="1199781" progId="">
                    <p:embed/>
                    <p:pic>
                      <p:nvPicPr>
                        <p:cNvPr id="144446" name="Object 68">
                          <a:extLst>
                            <a:ext uri="{FF2B5EF4-FFF2-40B4-BE49-F238E27FC236}">
                              <a16:creationId xmlns:a16="http://schemas.microsoft.com/office/drawing/2014/main" id="{145812AA-28BD-486E-8F10-2C93D2E6994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2" y="1538"/>
                          <a:ext cx="68" cy="145"/>
                        </a:xfrm>
                        <a:prstGeom prst="rect">
                          <a:avLst/>
                        </a:prstGeom>
                        <a:noFill/>
                        <a:ln>
                          <a:noFill/>
                        </a:ln>
                        <a:extLst>
                          <a:ext uri="{909E8E84-426E-40DD-AFC4-6F175D3DCCD1}">
                            <a14:hiddenFill xmlns:a14="http://schemas.microsoft.com/office/drawing/2010/main">
                              <a:solidFill>
                                <a:srgbClr val="00386A"/>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44447" name="Object 69">
              <a:extLst>
                <a:ext uri="{FF2B5EF4-FFF2-40B4-BE49-F238E27FC236}">
                  <a16:creationId xmlns:a16="http://schemas.microsoft.com/office/drawing/2014/main" id="{5A96F0D5-521A-423E-A33F-DFC6334A54E3}"/>
                </a:ext>
              </a:extLst>
            </p:cNvPr>
            <p:cNvGraphicFramePr>
              <a:graphicFrameLocks noChangeAspect="1"/>
            </p:cNvGraphicFramePr>
            <p:nvPr/>
          </p:nvGraphicFramePr>
          <p:xfrm>
            <a:off x="3068" y="1538"/>
            <a:ext cx="68" cy="145"/>
          </p:xfrm>
          <a:graphic>
            <a:graphicData uri="http://schemas.openxmlformats.org/presentationml/2006/ole">
              <mc:AlternateContent xmlns:mc="http://schemas.openxmlformats.org/markup-compatibility/2006">
                <mc:Choice xmlns:v="urn:schemas-microsoft-com:vml" Requires="v">
                  <p:oleObj spid="_x0000_s13411" name="Visio" r:id="rId44" imgW="501433" imgH="1199781" progId="">
                    <p:embed/>
                  </p:oleObj>
                </mc:Choice>
                <mc:Fallback>
                  <p:oleObj name="Visio" r:id="rId44" imgW="501433" imgH="1199781" progId="">
                    <p:embed/>
                    <p:pic>
                      <p:nvPicPr>
                        <p:cNvPr id="144447" name="Object 69">
                          <a:extLst>
                            <a:ext uri="{FF2B5EF4-FFF2-40B4-BE49-F238E27FC236}">
                              <a16:creationId xmlns:a16="http://schemas.microsoft.com/office/drawing/2014/main" id="{5A96F0D5-521A-423E-A33F-DFC6334A54E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68" y="1538"/>
                          <a:ext cx="68" cy="145"/>
                        </a:xfrm>
                        <a:prstGeom prst="rect">
                          <a:avLst/>
                        </a:prstGeom>
                        <a:noFill/>
                        <a:ln>
                          <a:noFill/>
                        </a:ln>
                        <a:extLst>
                          <a:ext uri="{909E8E84-426E-40DD-AFC4-6F175D3DCCD1}">
                            <a14:hiddenFill xmlns:a14="http://schemas.microsoft.com/office/drawing/2010/main">
                              <a:solidFill>
                                <a:srgbClr val="00386A"/>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44448" name="Object 70">
              <a:extLst>
                <a:ext uri="{FF2B5EF4-FFF2-40B4-BE49-F238E27FC236}">
                  <a16:creationId xmlns:a16="http://schemas.microsoft.com/office/drawing/2014/main" id="{79C96424-9FAF-4461-BFEF-860AEF617F66}"/>
                </a:ext>
              </a:extLst>
            </p:cNvPr>
            <p:cNvGraphicFramePr>
              <a:graphicFrameLocks noChangeAspect="1"/>
            </p:cNvGraphicFramePr>
            <p:nvPr/>
          </p:nvGraphicFramePr>
          <p:xfrm>
            <a:off x="3158" y="1536"/>
            <a:ext cx="69" cy="146"/>
          </p:xfrm>
          <a:graphic>
            <a:graphicData uri="http://schemas.openxmlformats.org/presentationml/2006/ole">
              <mc:AlternateContent xmlns:mc="http://schemas.openxmlformats.org/markup-compatibility/2006">
                <mc:Choice xmlns:v="urn:schemas-microsoft-com:vml" Requires="v">
                  <p:oleObj spid="_x0000_s13412" name="Visio" r:id="rId45" imgW="501433" imgH="1199781" progId="">
                    <p:embed/>
                  </p:oleObj>
                </mc:Choice>
                <mc:Fallback>
                  <p:oleObj name="Visio" r:id="rId45" imgW="501433" imgH="1199781" progId="">
                    <p:embed/>
                    <p:pic>
                      <p:nvPicPr>
                        <p:cNvPr id="144448" name="Object 70">
                          <a:extLst>
                            <a:ext uri="{FF2B5EF4-FFF2-40B4-BE49-F238E27FC236}">
                              <a16:creationId xmlns:a16="http://schemas.microsoft.com/office/drawing/2014/main" id="{79C96424-9FAF-4461-BFEF-860AEF617F6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58" y="1536"/>
                          <a:ext cx="69" cy="146"/>
                        </a:xfrm>
                        <a:prstGeom prst="rect">
                          <a:avLst/>
                        </a:prstGeom>
                        <a:noFill/>
                        <a:ln>
                          <a:noFill/>
                        </a:ln>
                        <a:extLst>
                          <a:ext uri="{909E8E84-426E-40DD-AFC4-6F175D3DCCD1}">
                            <a14:hiddenFill xmlns:a14="http://schemas.microsoft.com/office/drawing/2010/main">
                              <a:solidFill>
                                <a:srgbClr val="00386A"/>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44449" name="Object 71">
              <a:extLst>
                <a:ext uri="{FF2B5EF4-FFF2-40B4-BE49-F238E27FC236}">
                  <a16:creationId xmlns:a16="http://schemas.microsoft.com/office/drawing/2014/main" id="{EB5FD11C-F5EE-4537-A467-A2FA598B30EA}"/>
                </a:ext>
              </a:extLst>
            </p:cNvPr>
            <p:cNvGraphicFramePr>
              <a:graphicFrameLocks noChangeAspect="1"/>
            </p:cNvGraphicFramePr>
            <p:nvPr/>
          </p:nvGraphicFramePr>
          <p:xfrm>
            <a:off x="3245" y="1536"/>
            <a:ext cx="68" cy="146"/>
          </p:xfrm>
          <a:graphic>
            <a:graphicData uri="http://schemas.openxmlformats.org/presentationml/2006/ole">
              <mc:AlternateContent xmlns:mc="http://schemas.openxmlformats.org/markup-compatibility/2006">
                <mc:Choice xmlns:v="urn:schemas-microsoft-com:vml" Requires="v">
                  <p:oleObj spid="_x0000_s13413" name="Visio" r:id="rId46" imgW="501433" imgH="1199781" progId="">
                    <p:embed/>
                  </p:oleObj>
                </mc:Choice>
                <mc:Fallback>
                  <p:oleObj name="Visio" r:id="rId46" imgW="501433" imgH="1199781" progId="">
                    <p:embed/>
                    <p:pic>
                      <p:nvPicPr>
                        <p:cNvPr id="144449" name="Object 71">
                          <a:extLst>
                            <a:ext uri="{FF2B5EF4-FFF2-40B4-BE49-F238E27FC236}">
                              <a16:creationId xmlns:a16="http://schemas.microsoft.com/office/drawing/2014/main" id="{EB5FD11C-F5EE-4537-A467-A2FA598B30E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45" y="1536"/>
                          <a:ext cx="68" cy="146"/>
                        </a:xfrm>
                        <a:prstGeom prst="rect">
                          <a:avLst/>
                        </a:prstGeom>
                        <a:noFill/>
                        <a:ln>
                          <a:noFill/>
                        </a:ln>
                        <a:extLst>
                          <a:ext uri="{909E8E84-426E-40DD-AFC4-6F175D3DCCD1}">
                            <a14:hiddenFill xmlns:a14="http://schemas.microsoft.com/office/drawing/2010/main">
                              <a:solidFill>
                                <a:srgbClr val="00386A"/>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44450" name="Object 72">
              <a:extLst>
                <a:ext uri="{FF2B5EF4-FFF2-40B4-BE49-F238E27FC236}">
                  <a16:creationId xmlns:a16="http://schemas.microsoft.com/office/drawing/2014/main" id="{63518505-C5F5-4A26-B3D4-93D043E3D56B}"/>
                </a:ext>
              </a:extLst>
            </p:cNvPr>
            <p:cNvGraphicFramePr>
              <a:graphicFrameLocks noChangeAspect="1"/>
            </p:cNvGraphicFramePr>
            <p:nvPr/>
          </p:nvGraphicFramePr>
          <p:xfrm>
            <a:off x="2820" y="1707"/>
            <a:ext cx="68" cy="145"/>
          </p:xfrm>
          <a:graphic>
            <a:graphicData uri="http://schemas.openxmlformats.org/presentationml/2006/ole">
              <mc:AlternateContent xmlns:mc="http://schemas.openxmlformats.org/markup-compatibility/2006">
                <mc:Choice xmlns:v="urn:schemas-microsoft-com:vml" Requires="v">
                  <p:oleObj spid="_x0000_s13414" name="Visio" r:id="rId47" imgW="501433" imgH="1199781" progId="">
                    <p:embed/>
                  </p:oleObj>
                </mc:Choice>
                <mc:Fallback>
                  <p:oleObj name="Visio" r:id="rId47" imgW="501433" imgH="1199781" progId="">
                    <p:embed/>
                    <p:pic>
                      <p:nvPicPr>
                        <p:cNvPr id="144450" name="Object 72">
                          <a:extLst>
                            <a:ext uri="{FF2B5EF4-FFF2-40B4-BE49-F238E27FC236}">
                              <a16:creationId xmlns:a16="http://schemas.microsoft.com/office/drawing/2014/main" id="{63518505-C5F5-4A26-B3D4-93D043E3D56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20" y="1707"/>
                          <a:ext cx="68" cy="145"/>
                        </a:xfrm>
                        <a:prstGeom prst="rect">
                          <a:avLst/>
                        </a:prstGeom>
                        <a:noFill/>
                        <a:ln>
                          <a:noFill/>
                        </a:ln>
                        <a:extLst>
                          <a:ext uri="{909E8E84-426E-40DD-AFC4-6F175D3DCCD1}">
                            <a14:hiddenFill xmlns:a14="http://schemas.microsoft.com/office/drawing/2010/main">
                              <a:solidFill>
                                <a:srgbClr val="00386A"/>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44451" name="Object 73">
              <a:extLst>
                <a:ext uri="{FF2B5EF4-FFF2-40B4-BE49-F238E27FC236}">
                  <a16:creationId xmlns:a16="http://schemas.microsoft.com/office/drawing/2014/main" id="{0699C6C0-6546-4B8D-9AAE-9E8C50A9AFD4}"/>
                </a:ext>
              </a:extLst>
            </p:cNvPr>
            <p:cNvGraphicFramePr>
              <a:graphicFrameLocks noChangeAspect="1"/>
            </p:cNvGraphicFramePr>
            <p:nvPr/>
          </p:nvGraphicFramePr>
          <p:xfrm>
            <a:off x="2908" y="1707"/>
            <a:ext cx="69" cy="145"/>
          </p:xfrm>
          <a:graphic>
            <a:graphicData uri="http://schemas.openxmlformats.org/presentationml/2006/ole">
              <mc:AlternateContent xmlns:mc="http://schemas.openxmlformats.org/markup-compatibility/2006">
                <mc:Choice xmlns:v="urn:schemas-microsoft-com:vml" Requires="v">
                  <p:oleObj spid="_x0000_s13415" name="Visio" r:id="rId48" imgW="501433" imgH="1199781" progId="">
                    <p:embed/>
                  </p:oleObj>
                </mc:Choice>
                <mc:Fallback>
                  <p:oleObj name="Visio" r:id="rId48" imgW="501433" imgH="1199781" progId="">
                    <p:embed/>
                    <p:pic>
                      <p:nvPicPr>
                        <p:cNvPr id="144451" name="Object 73">
                          <a:extLst>
                            <a:ext uri="{FF2B5EF4-FFF2-40B4-BE49-F238E27FC236}">
                              <a16:creationId xmlns:a16="http://schemas.microsoft.com/office/drawing/2014/main" id="{0699C6C0-6546-4B8D-9AAE-9E8C50A9AFD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08" y="1707"/>
                          <a:ext cx="69" cy="145"/>
                        </a:xfrm>
                        <a:prstGeom prst="rect">
                          <a:avLst/>
                        </a:prstGeom>
                        <a:noFill/>
                        <a:ln>
                          <a:noFill/>
                        </a:ln>
                        <a:extLst>
                          <a:ext uri="{909E8E84-426E-40DD-AFC4-6F175D3DCCD1}">
                            <a14:hiddenFill xmlns:a14="http://schemas.microsoft.com/office/drawing/2010/main">
                              <a:solidFill>
                                <a:srgbClr val="00386A"/>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44452" name="Object 74">
              <a:extLst>
                <a:ext uri="{FF2B5EF4-FFF2-40B4-BE49-F238E27FC236}">
                  <a16:creationId xmlns:a16="http://schemas.microsoft.com/office/drawing/2014/main" id="{0470463F-7EF5-4899-978C-A67DCAE0462D}"/>
                </a:ext>
              </a:extLst>
            </p:cNvPr>
            <p:cNvGraphicFramePr>
              <a:graphicFrameLocks noChangeAspect="1"/>
            </p:cNvGraphicFramePr>
            <p:nvPr/>
          </p:nvGraphicFramePr>
          <p:xfrm>
            <a:off x="2820" y="1878"/>
            <a:ext cx="68" cy="146"/>
          </p:xfrm>
          <a:graphic>
            <a:graphicData uri="http://schemas.openxmlformats.org/presentationml/2006/ole">
              <mc:AlternateContent xmlns:mc="http://schemas.openxmlformats.org/markup-compatibility/2006">
                <mc:Choice xmlns:v="urn:schemas-microsoft-com:vml" Requires="v">
                  <p:oleObj spid="_x0000_s13416" name="Visio" r:id="rId49" imgW="501433" imgH="1199781" progId="">
                    <p:embed/>
                  </p:oleObj>
                </mc:Choice>
                <mc:Fallback>
                  <p:oleObj name="Visio" r:id="rId49" imgW="501433" imgH="1199781" progId="">
                    <p:embed/>
                    <p:pic>
                      <p:nvPicPr>
                        <p:cNvPr id="144452" name="Object 74">
                          <a:extLst>
                            <a:ext uri="{FF2B5EF4-FFF2-40B4-BE49-F238E27FC236}">
                              <a16:creationId xmlns:a16="http://schemas.microsoft.com/office/drawing/2014/main" id="{0470463F-7EF5-4899-978C-A67DCAE0462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20" y="1878"/>
                          <a:ext cx="68" cy="146"/>
                        </a:xfrm>
                        <a:prstGeom prst="rect">
                          <a:avLst/>
                        </a:prstGeom>
                        <a:noFill/>
                        <a:ln>
                          <a:noFill/>
                        </a:ln>
                        <a:extLst>
                          <a:ext uri="{909E8E84-426E-40DD-AFC4-6F175D3DCCD1}">
                            <a14:hiddenFill xmlns:a14="http://schemas.microsoft.com/office/drawing/2010/main">
                              <a:solidFill>
                                <a:srgbClr val="00386A"/>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44453" name="Object 75">
              <a:extLst>
                <a:ext uri="{FF2B5EF4-FFF2-40B4-BE49-F238E27FC236}">
                  <a16:creationId xmlns:a16="http://schemas.microsoft.com/office/drawing/2014/main" id="{D34F22F3-37EE-44B5-A50D-1B3AB2CB2445}"/>
                </a:ext>
              </a:extLst>
            </p:cNvPr>
            <p:cNvGraphicFramePr>
              <a:graphicFrameLocks noChangeAspect="1"/>
            </p:cNvGraphicFramePr>
            <p:nvPr/>
          </p:nvGraphicFramePr>
          <p:xfrm>
            <a:off x="2906" y="1878"/>
            <a:ext cx="69" cy="146"/>
          </p:xfrm>
          <a:graphic>
            <a:graphicData uri="http://schemas.openxmlformats.org/presentationml/2006/ole">
              <mc:AlternateContent xmlns:mc="http://schemas.openxmlformats.org/markup-compatibility/2006">
                <mc:Choice xmlns:v="urn:schemas-microsoft-com:vml" Requires="v">
                  <p:oleObj spid="_x0000_s13417" name="Visio" r:id="rId50" imgW="501433" imgH="1199781" progId="">
                    <p:embed/>
                  </p:oleObj>
                </mc:Choice>
                <mc:Fallback>
                  <p:oleObj name="Visio" r:id="rId50" imgW="501433" imgH="1199781" progId="">
                    <p:embed/>
                    <p:pic>
                      <p:nvPicPr>
                        <p:cNvPr id="144453" name="Object 75">
                          <a:extLst>
                            <a:ext uri="{FF2B5EF4-FFF2-40B4-BE49-F238E27FC236}">
                              <a16:creationId xmlns:a16="http://schemas.microsoft.com/office/drawing/2014/main" id="{D34F22F3-37EE-44B5-A50D-1B3AB2CB244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06" y="1878"/>
                          <a:ext cx="69" cy="146"/>
                        </a:xfrm>
                        <a:prstGeom prst="rect">
                          <a:avLst/>
                        </a:prstGeom>
                        <a:noFill/>
                        <a:ln>
                          <a:noFill/>
                        </a:ln>
                        <a:extLst>
                          <a:ext uri="{909E8E84-426E-40DD-AFC4-6F175D3DCCD1}">
                            <a14:hiddenFill xmlns:a14="http://schemas.microsoft.com/office/drawing/2010/main">
                              <a:solidFill>
                                <a:srgbClr val="00386A"/>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44454" name="Object 76">
              <a:extLst>
                <a:ext uri="{FF2B5EF4-FFF2-40B4-BE49-F238E27FC236}">
                  <a16:creationId xmlns:a16="http://schemas.microsoft.com/office/drawing/2014/main" id="{3A0B8EF3-CFEB-46D3-BC37-9AA3400BF88F}"/>
                </a:ext>
              </a:extLst>
            </p:cNvPr>
            <p:cNvGraphicFramePr>
              <a:graphicFrameLocks noChangeAspect="1"/>
            </p:cNvGraphicFramePr>
            <p:nvPr/>
          </p:nvGraphicFramePr>
          <p:xfrm>
            <a:off x="2984" y="1706"/>
            <a:ext cx="69" cy="145"/>
          </p:xfrm>
          <a:graphic>
            <a:graphicData uri="http://schemas.openxmlformats.org/presentationml/2006/ole">
              <mc:AlternateContent xmlns:mc="http://schemas.openxmlformats.org/markup-compatibility/2006">
                <mc:Choice xmlns:v="urn:schemas-microsoft-com:vml" Requires="v">
                  <p:oleObj spid="_x0000_s13418" name="Visio" r:id="rId51" imgW="501433" imgH="1199781" progId="">
                    <p:embed/>
                  </p:oleObj>
                </mc:Choice>
                <mc:Fallback>
                  <p:oleObj name="Visio" r:id="rId51" imgW="501433" imgH="1199781" progId="">
                    <p:embed/>
                    <p:pic>
                      <p:nvPicPr>
                        <p:cNvPr id="144454" name="Object 76">
                          <a:extLst>
                            <a:ext uri="{FF2B5EF4-FFF2-40B4-BE49-F238E27FC236}">
                              <a16:creationId xmlns:a16="http://schemas.microsoft.com/office/drawing/2014/main" id="{3A0B8EF3-CFEB-46D3-BC37-9AA3400BF88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4" y="1706"/>
                          <a:ext cx="69" cy="145"/>
                        </a:xfrm>
                        <a:prstGeom prst="rect">
                          <a:avLst/>
                        </a:prstGeom>
                        <a:noFill/>
                        <a:ln>
                          <a:noFill/>
                        </a:ln>
                        <a:extLst>
                          <a:ext uri="{909E8E84-426E-40DD-AFC4-6F175D3DCCD1}">
                            <a14:hiddenFill xmlns:a14="http://schemas.microsoft.com/office/drawing/2010/main">
                              <a:solidFill>
                                <a:srgbClr val="00FF00"/>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44455" name="Object 77">
              <a:extLst>
                <a:ext uri="{FF2B5EF4-FFF2-40B4-BE49-F238E27FC236}">
                  <a16:creationId xmlns:a16="http://schemas.microsoft.com/office/drawing/2014/main" id="{9C498CF7-97DD-46F2-B159-FA91FA17A51C}"/>
                </a:ext>
              </a:extLst>
            </p:cNvPr>
            <p:cNvGraphicFramePr>
              <a:graphicFrameLocks noChangeAspect="1"/>
            </p:cNvGraphicFramePr>
            <p:nvPr/>
          </p:nvGraphicFramePr>
          <p:xfrm>
            <a:off x="3069" y="1706"/>
            <a:ext cx="69" cy="146"/>
          </p:xfrm>
          <a:graphic>
            <a:graphicData uri="http://schemas.openxmlformats.org/presentationml/2006/ole">
              <mc:AlternateContent xmlns:mc="http://schemas.openxmlformats.org/markup-compatibility/2006">
                <mc:Choice xmlns:v="urn:schemas-microsoft-com:vml" Requires="v">
                  <p:oleObj spid="_x0000_s13419" name="Visio" r:id="rId52" imgW="501433" imgH="1199781" progId="">
                    <p:embed/>
                  </p:oleObj>
                </mc:Choice>
                <mc:Fallback>
                  <p:oleObj name="Visio" r:id="rId52" imgW="501433" imgH="1199781" progId="">
                    <p:embed/>
                    <p:pic>
                      <p:nvPicPr>
                        <p:cNvPr id="144455" name="Object 77">
                          <a:extLst>
                            <a:ext uri="{FF2B5EF4-FFF2-40B4-BE49-F238E27FC236}">
                              <a16:creationId xmlns:a16="http://schemas.microsoft.com/office/drawing/2014/main" id="{9C498CF7-97DD-46F2-B159-FA91FA17A51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69" y="1706"/>
                          <a:ext cx="69" cy="146"/>
                        </a:xfrm>
                        <a:prstGeom prst="rect">
                          <a:avLst/>
                        </a:prstGeom>
                        <a:noFill/>
                        <a:ln>
                          <a:noFill/>
                        </a:ln>
                        <a:extLst>
                          <a:ext uri="{909E8E84-426E-40DD-AFC4-6F175D3DCCD1}">
                            <a14:hiddenFill xmlns:a14="http://schemas.microsoft.com/office/drawing/2010/main">
                              <a:solidFill>
                                <a:srgbClr val="00386A"/>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44456" name="Object 78">
              <a:extLst>
                <a:ext uri="{FF2B5EF4-FFF2-40B4-BE49-F238E27FC236}">
                  <a16:creationId xmlns:a16="http://schemas.microsoft.com/office/drawing/2014/main" id="{704383EE-A45D-4C61-941C-A2C33B219B4A}"/>
                </a:ext>
              </a:extLst>
            </p:cNvPr>
            <p:cNvGraphicFramePr>
              <a:graphicFrameLocks noChangeAspect="1"/>
            </p:cNvGraphicFramePr>
            <p:nvPr/>
          </p:nvGraphicFramePr>
          <p:xfrm>
            <a:off x="2982" y="1878"/>
            <a:ext cx="68" cy="145"/>
          </p:xfrm>
          <a:graphic>
            <a:graphicData uri="http://schemas.openxmlformats.org/presentationml/2006/ole">
              <mc:AlternateContent xmlns:mc="http://schemas.openxmlformats.org/markup-compatibility/2006">
                <mc:Choice xmlns:v="urn:schemas-microsoft-com:vml" Requires="v">
                  <p:oleObj spid="_x0000_s13420" name="Visio" r:id="rId53" imgW="501433" imgH="1199781" progId="">
                    <p:embed/>
                  </p:oleObj>
                </mc:Choice>
                <mc:Fallback>
                  <p:oleObj name="Visio" r:id="rId53" imgW="501433" imgH="1199781" progId="">
                    <p:embed/>
                    <p:pic>
                      <p:nvPicPr>
                        <p:cNvPr id="144456" name="Object 78">
                          <a:extLst>
                            <a:ext uri="{FF2B5EF4-FFF2-40B4-BE49-F238E27FC236}">
                              <a16:creationId xmlns:a16="http://schemas.microsoft.com/office/drawing/2014/main" id="{704383EE-A45D-4C61-941C-A2C33B219B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2" y="1878"/>
                          <a:ext cx="68" cy="145"/>
                        </a:xfrm>
                        <a:prstGeom prst="rect">
                          <a:avLst/>
                        </a:prstGeom>
                        <a:noFill/>
                        <a:ln>
                          <a:noFill/>
                        </a:ln>
                        <a:extLst>
                          <a:ext uri="{909E8E84-426E-40DD-AFC4-6F175D3DCCD1}">
                            <a14:hiddenFill xmlns:a14="http://schemas.microsoft.com/office/drawing/2010/main">
                              <a:solidFill>
                                <a:srgbClr val="00386A"/>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44457" name="Object 79">
              <a:extLst>
                <a:ext uri="{FF2B5EF4-FFF2-40B4-BE49-F238E27FC236}">
                  <a16:creationId xmlns:a16="http://schemas.microsoft.com/office/drawing/2014/main" id="{1F6AAE7E-9A6A-4990-86DE-9925CA5CBFE4}"/>
                </a:ext>
              </a:extLst>
            </p:cNvPr>
            <p:cNvGraphicFramePr>
              <a:graphicFrameLocks noChangeAspect="1"/>
            </p:cNvGraphicFramePr>
            <p:nvPr/>
          </p:nvGraphicFramePr>
          <p:xfrm>
            <a:off x="3068" y="1878"/>
            <a:ext cx="68" cy="145"/>
          </p:xfrm>
          <a:graphic>
            <a:graphicData uri="http://schemas.openxmlformats.org/presentationml/2006/ole">
              <mc:AlternateContent xmlns:mc="http://schemas.openxmlformats.org/markup-compatibility/2006">
                <mc:Choice xmlns:v="urn:schemas-microsoft-com:vml" Requires="v">
                  <p:oleObj spid="_x0000_s13421" name="Visio" r:id="rId54" imgW="501433" imgH="1199781" progId="">
                    <p:embed/>
                  </p:oleObj>
                </mc:Choice>
                <mc:Fallback>
                  <p:oleObj name="Visio" r:id="rId54" imgW="501433" imgH="1199781" progId="">
                    <p:embed/>
                    <p:pic>
                      <p:nvPicPr>
                        <p:cNvPr id="144457" name="Object 79">
                          <a:extLst>
                            <a:ext uri="{FF2B5EF4-FFF2-40B4-BE49-F238E27FC236}">
                              <a16:creationId xmlns:a16="http://schemas.microsoft.com/office/drawing/2014/main" id="{1F6AAE7E-9A6A-4990-86DE-9925CA5CBFE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68" y="1878"/>
                          <a:ext cx="68" cy="145"/>
                        </a:xfrm>
                        <a:prstGeom prst="rect">
                          <a:avLst/>
                        </a:prstGeom>
                        <a:noFill/>
                        <a:ln>
                          <a:noFill/>
                        </a:ln>
                        <a:extLst>
                          <a:ext uri="{909E8E84-426E-40DD-AFC4-6F175D3DCCD1}">
                            <a14:hiddenFill xmlns:a14="http://schemas.microsoft.com/office/drawing/2010/main">
                              <a:solidFill>
                                <a:srgbClr val="00386A"/>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44458" name="Object 80">
              <a:extLst>
                <a:ext uri="{FF2B5EF4-FFF2-40B4-BE49-F238E27FC236}">
                  <a16:creationId xmlns:a16="http://schemas.microsoft.com/office/drawing/2014/main" id="{133ECADC-6DBE-4DFA-9C4B-09E04D7F1CEB}"/>
                </a:ext>
              </a:extLst>
            </p:cNvPr>
            <p:cNvGraphicFramePr>
              <a:graphicFrameLocks noChangeAspect="1"/>
            </p:cNvGraphicFramePr>
            <p:nvPr/>
          </p:nvGraphicFramePr>
          <p:xfrm>
            <a:off x="3158" y="1704"/>
            <a:ext cx="69" cy="145"/>
          </p:xfrm>
          <a:graphic>
            <a:graphicData uri="http://schemas.openxmlformats.org/presentationml/2006/ole">
              <mc:AlternateContent xmlns:mc="http://schemas.openxmlformats.org/markup-compatibility/2006">
                <mc:Choice xmlns:v="urn:schemas-microsoft-com:vml" Requires="v">
                  <p:oleObj spid="_x0000_s13422" name="Visio" r:id="rId55" imgW="501433" imgH="1199781" progId="">
                    <p:embed/>
                  </p:oleObj>
                </mc:Choice>
                <mc:Fallback>
                  <p:oleObj name="Visio" r:id="rId55" imgW="501433" imgH="1199781" progId="">
                    <p:embed/>
                    <p:pic>
                      <p:nvPicPr>
                        <p:cNvPr id="144458" name="Object 80">
                          <a:extLst>
                            <a:ext uri="{FF2B5EF4-FFF2-40B4-BE49-F238E27FC236}">
                              <a16:creationId xmlns:a16="http://schemas.microsoft.com/office/drawing/2014/main" id="{133ECADC-6DBE-4DFA-9C4B-09E04D7F1CE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58" y="1704"/>
                          <a:ext cx="69" cy="145"/>
                        </a:xfrm>
                        <a:prstGeom prst="rect">
                          <a:avLst/>
                        </a:prstGeom>
                        <a:noFill/>
                        <a:ln>
                          <a:noFill/>
                        </a:ln>
                        <a:extLst>
                          <a:ext uri="{909E8E84-426E-40DD-AFC4-6F175D3DCCD1}">
                            <a14:hiddenFill xmlns:a14="http://schemas.microsoft.com/office/drawing/2010/main">
                              <a:solidFill>
                                <a:srgbClr val="00386A"/>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44459" name="Object 81">
              <a:extLst>
                <a:ext uri="{FF2B5EF4-FFF2-40B4-BE49-F238E27FC236}">
                  <a16:creationId xmlns:a16="http://schemas.microsoft.com/office/drawing/2014/main" id="{50D3751E-C2AB-4200-888A-17B33918474A}"/>
                </a:ext>
              </a:extLst>
            </p:cNvPr>
            <p:cNvGraphicFramePr>
              <a:graphicFrameLocks noChangeAspect="1"/>
            </p:cNvGraphicFramePr>
            <p:nvPr/>
          </p:nvGraphicFramePr>
          <p:xfrm>
            <a:off x="3247" y="1704"/>
            <a:ext cx="68" cy="146"/>
          </p:xfrm>
          <a:graphic>
            <a:graphicData uri="http://schemas.openxmlformats.org/presentationml/2006/ole">
              <mc:AlternateContent xmlns:mc="http://schemas.openxmlformats.org/markup-compatibility/2006">
                <mc:Choice xmlns:v="urn:schemas-microsoft-com:vml" Requires="v">
                  <p:oleObj spid="_x0000_s13423" name="Visio" r:id="rId56" imgW="501433" imgH="1199781" progId="">
                    <p:embed/>
                  </p:oleObj>
                </mc:Choice>
                <mc:Fallback>
                  <p:oleObj name="Visio" r:id="rId56" imgW="501433" imgH="1199781" progId="">
                    <p:embed/>
                    <p:pic>
                      <p:nvPicPr>
                        <p:cNvPr id="144459" name="Object 81">
                          <a:extLst>
                            <a:ext uri="{FF2B5EF4-FFF2-40B4-BE49-F238E27FC236}">
                              <a16:creationId xmlns:a16="http://schemas.microsoft.com/office/drawing/2014/main" id="{50D3751E-C2AB-4200-888A-17B3391847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47" y="1704"/>
                          <a:ext cx="68" cy="146"/>
                        </a:xfrm>
                        <a:prstGeom prst="rect">
                          <a:avLst/>
                        </a:prstGeom>
                        <a:noFill/>
                        <a:ln>
                          <a:noFill/>
                        </a:ln>
                        <a:extLst>
                          <a:ext uri="{909E8E84-426E-40DD-AFC4-6F175D3DCCD1}">
                            <a14:hiddenFill xmlns:a14="http://schemas.microsoft.com/office/drawing/2010/main">
                              <a:solidFill>
                                <a:srgbClr val="00386A"/>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44460" name="Object 82">
              <a:extLst>
                <a:ext uri="{FF2B5EF4-FFF2-40B4-BE49-F238E27FC236}">
                  <a16:creationId xmlns:a16="http://schemas.microsoft.com/office/drawing/2014/main" id="{1B340ADD-D5CB-4D00-A0D1-5CB850794D88}"/>
                </a:ext>
              </a:extLst>
            </p:cNvPr>
            <p:cNvGraphicFramePr>
              <a:graphicFrameLocks noChangeAspect="1"/>
            </p:cNvGraphicFramePr>
            <p:nvPr/>
          </p:nvGraphicFramePr>
          <p:xfrm>
            <a:off x="3158" y="1876"/>
            <a:ext cx="69" cy="145"/>
          </p:xfrm>
          <a:graphic>
            <a:graphicData uri="http://schemas.openxmlformats.org/presentationml/2006/ole">
              <mc:AlternateContent xmlns:mc="http://schemas.openxmlformats.org/markup-compatibility/2006">
                <mc:Choice xmlns:v="urn:schemas-microsoft-com:vml" Requires="v">
                  <p:oleObj spid="_x0000_s13424" name="Visio" r:id="rId57" imgW="501433" imgH="1199781" progId="">
                    <p:embed/>
                  </p:oleObj>
                </mc:Choice>
                <mc:Fallback>
                  <p:oleObj name="Visio" r:id="rId57" imgW="501433" imgH="1199781" progId="">
                    <p:embed/>
                    <p:pic>
                      <p:nvPicPr>
                        <p:cNvPr id="144460" name="Object 82">
                          <a:extLst>
                            <a:ext uri="{FF2B5EF4-FFF2-40B4-BE49-F238E27FC236}">
                              <a16:creationId xmlns:a16="http://schemas.microsoft.com/office/drawing/2014/main" id="{1B340ADD-D5CB-4D00-A0D1-5CB850794D8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58" y="1876"/>
                          <a:ext cx="69" cy="145"/>
                        </a:xfrm>
                        <a:prstGeom prst="rect">
                          <a:avLst/>
                        </a:prstGeom>
                        <a:noFill/>
                        <a:ln>
                          <a:noFill/>
                        </a:ln>
                        <a:extLst>
                          <a:ext uri="{909E8E84-426E-40DD-AFC4-6F175D3DCCD1}">
                            <a14:hiddenFill xmlns:a14="http://schemas.microsoft.com/office/drawing/2010/main">
                              <a:solidFill>
                                <a:srgbClr val="00386A"/>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44461" name="Object 83">
              <a:extLst>
                <a:ext uri="{FF2B5EF4-FFF2-40B4-BE49-F238E27FC236}">
                  <a16:creationId xmlns:a16="http://schemas.microsoft.com/office/drawing/2014/main" id="{4037A0A4-4980-45EB-8BD6-B257A33550F4}"/>
                </a:ext>
              </a:extLst>
            </p:cNvPr>
            <p:cNvGraphicFramePr>
              <a:graphicFrameLocks noChangeAspect="1"/>
            </p:cNvGraphicFramePr>
            <p:nvPr/>
          </p:nvGraphicFramePr>
          <p:xfrm>
            <a:off x="3245" y="1876"/>
            <a:ext cx="68" cy="145"/>
          </p:xfrm>
          <a:graphic>
            <a:graphicData uri="http://schemas.openxmlformats.org/presentationml/2006/ole">
              <mc:AlternateContent xmlns:mc="http://schemas.openxmlformats.org/markup-compatibility/2006">
                <mc:Choice xmlns:v="urn:schemas-microsoft-com:vml" Requires="v">
                  <p:oleObj spid="_x0000_s13425" name="Visio" r:id="rId58" imgW="501433" imgH="1199781" progId="">
                    <p:embed/>
                  </p:oleObj>
                </mc:Choice>
                <mc:Fallback>
                  <p:oleObj name="Visio" r:id="rId58" imgW="501433" imgH="1199781" progId="">
                    <p:embed/>
                    <p:pic>
                      <p:nvPicPr>
                        <p:cNvPr id="144461" name="Object 83">
                          <a:extLst>
                            <a:ext uri="{FF2B5EF4-FFF2-40B4-BE49-F238E27FC236}">
                              <a16:creationId xmlns:a16="http://schemas.microsoft.com/office/drawing/2014/main" id="{4037A0A4-4980-45EB-8BD6-B257A33550F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45" y="1876"/>
                          <a:ext cx="68" cy="145"/>
                        </a:xfrm>
                        <a:prstGeom prst="rect">
                          <a:avLst/>
                        </a:prstGeom>
                        <a:noFill/>
                        <a:ln>
                          <a:noFill/>
                        </a:ln>
                        <a:extLst>
                          <a:ext uri="{909E8E84-426E-40DD-AFC4-6F175D3DCCD1}">
                            <a14:hiddenFill xmlns:a14="http://schemas.microsoft.com/office/drawing/2010/main">
                              <a:solidFill>
                                <a:srgbClr val="00386A"/>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144399" name="AutoShape 84">
            <a:extLst>
              <a:ext uri="{FF2B5EF4-FFF2-40B4-BE49-F238E27FC236}">
                <a16:creationId xmlns:a16="http://schemas.microsoft.com/office/drawing/2014/main" id="{C9B6BA4C-5561-4620-9CCA-CC395CA0ADDF}"/>
              </a:ext>
            </a:extLst>
          </p:cNvPr>
          <p:cNvSpPr>
            <a:spLocks noChangeArrowheads="1"/>
          </p:cNvSpPr>
          <p:nvPr/>
        </p:nvSpPr>
        <p:spPr bwMode="auto">
          <a:xfrm>
            <a:off x="7162801" y="2638425"/>
            <a:ext cx="214313" cy="319088"/>
          </a:xfrm>
          <a:prstGeom prst="rightArrow">
            <a:avLst>
              <a:gd name="adj1" fmla="val 55000"/>
              <a:gd name="adj2" fmla="val 45833"/>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44400" name="Rectangle 85">
            <a:extLst>
              <a:ext uri="{FF2B5EF4-FFF2-40B4-BE49-F238E27FC236}">
                <a16:creationId xmlns:a16="http://schemas.microsoft.com/office/drawing/2014/main" id="{F4DBA905-754D-4533-943B-A56F61EB0E94}"/>
              </a:ext>
            </a:extLst>
          </p:cNvPr>
          <p:cNvSpPr>
            <a:spLocks noChangeArrowheads="1"/>
          </p:cNvSpPr>
          <p:nvPr/>
        </p:nvSpPr>
        <p:spPr bwMode="auto">
          <a:xfrm>
            <a:off x="4648200" y="3429000"/>
            <a:ext cx="5791200" cy="5663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marL="173038" indent="-173038">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spcBef>
                <a:spcPct val="20000"/>
              </a:spcBef>
            </a:pPr>
            <a:r>
              <a:rPr lang="en-US" altLang="en-US" sz="1400">
                <a:solidFill>
                  <a:srgbClr val="336699"/>
                </a:solidFill>
              </a:rPr>
              <a:t>Drill-down to Consumer’s record to intervene to improve his/her care</a:t>
            </a:r>
          </a:p>
          <a:p>
            <a:pPr eaLnBrk="1" hangingPunct="1">
              <a:spcBef>
                <a:spcPct val="20000"/>
              </a:spcBef>
            </a:pPr>
            <a:endParaRPr lang="en-US" altLang="en-US" sz="1400">
              <a:solidFill>
                <a:srgbClr val="336699"/>
              </a:solidFill>
            </a:endParaRPr>
          </a:p>
        </p:txBody>
      </p:sp>
      <p:grpSp>
        <p:nvGrpSpPr>
          <p:cNvPr id="144401" name="Group 86">
            <a:extLst>
              <a:ext uri="{FF2B5EF4-FFF2-40B4-BE49-F238E27FC236}">
                <a16:creationId xmlns:a16="http://schemas.microsoft.com/office/drawing/2014/main" id="{CF71F666-3E0A-42D5-AAA2-0BDE42CDCF92}"/>
              </a:ext>
            </a:extLst>
          </p:cNvPr>
          <p:cNvGrpSpPr>
            <a:grpSpLocks/>
          </p:cNvGrpSpPr>
          <p:nvPr/>
        </p:nvGrpSpPr>
        <p:grpSpPr bwMode="auto">
          <a:xfrm>
            <a:off x="4875214" y="3819526"/>
            <a:ext cx="5030787" cy="1133475"/>
            <a:chOff x="2111" y="2442"/>
            <a:chExt cx="3169" cy="714"/>
          </a:xfrm>
        </p:grpSpPr>
        <p:graphicFrame>
          <p:nvGraphicFramePr>
            <p:cNvPr id="144411" name="Object 87">
              <a:extLst>
                <a:ext uri="{FF2B5EF4-FFF2-40B4-BE49-F238E27FC236}">
                  <a16:creationId xmlns:a16="http://schemas.microsoft.com/office/drawing/2014/main" id="{BC934F68-F4D4-46CA-AF01-48030D2F2837}"/>
                </a:ext>
              </a:extLst>
            </p:cNvPr>
            <p:cNvGraphicFramePr>
              <a:graphicFrameLocks noChangeAspect="1"/>
            </p:cNvGraphicFramePr>
            <p:nvPr/>
          </p:nvGraphicFramePr>
          <p:xfrm>
            <a:off x="2871" y="2604"/>
            <a:ext cx="153" cy="366"/>
          </p:xfrm>
          <a:graphic>
            <a:graphicData uri="http://schemas.openxmlformats.org/presentationml/2006/ole">
              <mc:AlternateContent xmlns:mc="http://schemas.openxmlformats.org/markup-compatibility/2006">
                <mc:Choice xmlns:v="urn:schemas-microsoft-com:vml" Requires="v">
                  <p:oleObj spid="_x0000_s13426" name="Visio" r:id="rId59" imgW="501433" imgH="1199781" progId="">
                    <p:embed/>
                  </p:oleObj>
                </mc:Choice>
                <mc:Fallback>
                  <p:oleObj name="Visio" r:id="rId59" imgW="501433" imgH="1199781" progId="">
                    <p:embed/>
                    <p:pic>
                      <p:nvPicPr>
                        <p:cNvPr id="144411" name="Object 87">
                          <a:extLst>
                            <a:ext uri="{FF2B5EF4-FFF2-40B4-BE49-F238E27FC236}">
                              <a16:creationId xmlns:a16="http://schemas.microsoft.com/office/drawing/2014/main" id="{BC934F68-F4D4-46CA-AF01-48030D2F283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71" y="2604"/>
                          <a:ext cx="153" cy="366"/>
                        </a:xfrm>
                        <a:prstGeom prst="rect">
                          <a:avLst/>
                        </a:prstGeom>
                        <a:noFill/>
                        <a:ln>
                          <a:noFill/>
                        </a:ln>
                        <a:extLst>
                          <a:ext uri="{909E8E84-426E-40DD-AFC4-6F175D3DCCD1}">
                            <a14:hiddenFill xmlns:a14="http://schemas.microsoft.com/office/drawing/2010/main">
                              <a:solidFill>
                                <a:srgbClr val="00386A"/>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144412" name="Picture 88" descr="interior">
              <a:hlinkClick r:id="rId60"/>
              <a:extLst>
                <a:ext uri="{FF2B5EF4-FFF2-40B4-BE49-F238E27FC236}">
                  <a16:creationId xmlns:a16="http://schemas.microsoft.com/office/drawing/2014/main" id="{0BE91132-B9A6-4CD9-8434-E37AE3F8D4D6}"/>
                </a:ext>
              </a:extLst>
            </p:cNvPr>
            <p:cNvPicPr>
              <a:picLocks noChangeAspect="1" noChangeArrowheads="1"/>
            </p:cNvPicPr>
            <p:nvPr/>
          </p:nvPicPr>
          <p:blipFill>
            <a:blip r:embed="rId61">
              <a:extLst>
                <a:ext uri="{28A0092B-C50C-407E-A947-70E740481C1C}">
                  <a14:useLocalDpi xmlns:a14="http://schemas.microsoft.com/office/drawing/2010/main" val="0"/>
                </a:ext>
              </a:extLst>
            </a:blip>
            <a:srcRect/>
            <a:stretch>
              <a:fillRect/>
            </a:stretch>
          </p:blipFill>
          <p:spPr bwMode="auto">
            <a:xfrm>
              <a:off x="3600" y="2490"/>
              <a:ext cx="624" cy="610"/>
            </a:xfrm>
            <a:prstGeom prst="rect">
              <a:avLst/>
            </a:prstGeom>
            <a:noFill/>
            <a:ln>
              <a:noFill/>
            </a:ln>
            <a:effectLst>
              <a:outerShdw dist="107763" dir="2700000" algn="ctr" rotWithShape="0">
                <a:srgbClr val="808080">
                  <a:alpha val="50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4413" name="Line 89">
              <a:extLst>
                <a:ext uri="{FF2B5EF4-FFF2-40B4-BE49-F238E27FC236}">
                  <a16:creationId xmlns:a16="http://schemas.microsoft.com/office/drawing/2014/main" id="{648FA489-EA4E-4B33-9C5A-AE4CDBFBD0B4}"/>
                </a:ext>
              </a:extLst>
            </p:cNvPr>
            <p:cNvSpPr>
              <a:spLocks noChangeShapeType="1"/>
            </p:cNvSpPr>
            <p:nvPr/>
          </p:nvSpPr>
          <p:spPr bwMode="auto">
            <a:xfrm>
              <a:off x="3072" y="2922"/>
              <a:ext cx="480" cy="192"/>
            </a:xfrm>
            <a:prstGeom prst="line">
              <a:avLst/>
            </a:prstGeom>
            <a:noFill/>
            <a:ln w="28575">
              <a:solidFill>
                <a:schemeClr val="bg2"/>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sp>
          <p:nvSpPr>
            <p:cNvPr id="144414" name="Line 90">
              <a:extLst>
                <a:ext uri="{FF2B5EF4-FFF2-40B4-BE49-F238E27FC236}">
                  <a16:creationId xmlns:a16="http://schemas.microsoft.com/office/drawing/2014/main" id="{4A4C5DAE-BF91-42F8-BD71-C51FD6FE4FFA}"/>
                </a:ext>
              </a:extLst>
            </p:cNvPr>
            <p:cNvSpPr>
              <a:spLocks noChangeShapeType="1"/>
            </p:cNvSpPr>
            <p:nvPr/>
          </p:nvSpPr>
          <p:spPr bwMode="auto">
            <a:xfrm flipV="1">
              <a:off x="3072" y="2490"/>
              <a:ext cx="480" cy="144"/>
            </a:xfrm>
            <a:prstGeom prst="line">
              <a:avLst/>
            </a:prstGeom>
            <a:noFill/>
            <a:ln w="28575">
              <a:solidFill>
                <a:schemeClr val="bg2"/>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pic>
          <p:nvPicPr>
            <p:cNvPr id="144415" name="Picture 91" descr="MPj04071670000[1]">
              <a:extLst>
                <a:ext uri="{FF2B5EF4-FFF2-40B4-BE49-F238E27FC236}">
                  <a16:creationId xmlns:a16="http://schemas.microsoft.com/office/drawing/2014/main" id="{299A09F8-9F63-4A0E-8A72-4950F7C1BCAB}"/>
                </a:ext>
              </a:extLst>
            </p:cNvPr>
            <p:cNvPicPr>
              <a:picLocks noChangeAspect="1" noChangeArrowheads="1"/>
            </p:cNvPicPr>
            <p:nvPr/>
          </p:nvPicPr>
          <p:blipFill>
            <a:blip r:embed="rId62">
              <a:extLst>
                <a:ext uri="{28A0092B-C50C-407E-A947-70E740481C1C}">
                  <a14:useLocalDpi xmlns:a14="http://schemas.microsoft.com/office/drawing/2010/main" val="0"/>
                </a:ext>
              </a:extLst>
            </a:blip>
            <a:srcRect/>
            <a:stretch>
              <a:fillRect/>
            </a:stretch>
          </p:blipFill>
          <p:spPr bwMode="auto">
            <a:xfrm>
              <a:off x="4387" y="2442"/>
              <a:ext cx="893" cy="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44416" name="Group 92">
              <a:extLst>
                <a:ext uri="{FF2B5EF4-FFF2-40B4-BE49-F238E27FC236}">
                  <a16:creationId xmlns:a16="http://schemas.microsoft.com/office/drawing/2014/main" id="{D26013C4-C6D7-4402-9941-15F5C354AA1E}"/>
                </a:ext>
              </a:extLst>
            </p:cNvPr>
            <p:cNvGrpSpPr>
              <a:grpSpLocks/>
            </p:cNvGrpSpPr>
            <p:nvPr/>
          </p:nvGrpSpPr>
          <p:grpSpPr bwMode="auto">
            <a:xfrm>
              <a:off x="2111" y="2586"/>
              <a:ext cx="469" cy="411"/>
              <a:chOff x="768" y="3168"/>
              <a:chExt cx="528" cy="480"/>
            </a:xfrm>
          </p:grpSpPr>
          <p:sp>
            <p:nvSpPr>
              <p:cNvPr id="144418" name="AutoShape 93">
                <a:extLst>
                  <a:ext uri="{FF2B5EF4-FFF2-40B4-BE49-F238E27FC236}">
                    <a16:creationId xmlns:a16="http://schemas.microsoft.com/office/drawing/2014/main" id="{A90187E1-9257-4E0F-B06D-36B7F71CBE8B}"/>
                  </a:ext>
                </a:extLst>
              </p:cNvPr>
              <p:cNvSpPr>
                <a:spLocks noChangeArrowheads="1"/>
              </p:cNvSpPr>
              <p:nvPr/>
            </p:nvSpPr>
            <p:spPr bwMode="auto">
              <a:xfrm>
                <a:off x="768" y="3168"/>
                <a:ext cx="528" cy="480"/>
              </a:xfrm>
              <a:prstGeom prst="roundRect">
                <a:avLst>
                  <a:gd name="adj" fmla="val 16667"/>
                </a:avLst>
              </a:prstGeom>
              <a:gradFill rotWithShape="1">
                <a:gsLst>
                  <a:gs pos="0">
                    <a:srgbClr val="00386A">
                      <a:alpha val="43999"/>
                    </a:srgbClr>
                  </a:gs>
                  <a:gs pos="100000">
                    <a:srgbClr val="FFFFFF"/>
                  </a:gs>
                </a:gsLst>
                <a:lin ang="2700000" scaled="1"/>
              </a:gradFill>
              <a:ln w="19050" algn="ctr">
                <a:solidFill>
                  <a:srgbClr val="336699"/>
                </a:solidFill>
                <a:round/>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aphicFrame>
            <p:nvGraphicFramePr>
              <p:cNvPr id="144419" name="Object 94">
                <a:extLst>
                  <a:ext uri="{FF2B5EF4-FFF2-40B4-BE49-F238E27FC236}">
                    <a16:creationId xmlns:a16="http://schemas.microsoft.com/office/drawing/2014/main" id="{C72AD38B-9D79-4BB7-BF82-886CDB06CBB6}"/>
                  </a:ext>
                </a:extLst>
              </p:cNvPr>
              <p:cNvGraphicFramePr>
                <a:graphicFrameLocks noChangeAspect="1"/>
              </p:cNvGraphicFramePr>
              <p:nvPr/>
            </p:nvGraphicFramePr>
            <p:xfrm>
              <a:off x="828" y="3216"/>
              <a:ext cx="101" cy="240"/>
            </p:xfrm>
            <a:graphic>
              <a:graphicData uri="http://schemas.openxmlformats.org/presentationml/2006/ole">
                <mc:AlternateContent xmlns:mc="http://schemas.openxmlformats.org/markup-compatibility/2006">
                  <mc:Choice xmlns:v="urn:schemas-microsoft-com:vml" Requires="v">
                    <p:oleObj spid="_x0000_s13427" name="Visio" r:id="rId63" imgW="501433" imgH="1199781" progId="">
                      <p:embed/>
                    </p:oleObj>
                  </mc:Choice>
                  <mc:Fallback>
                    <p:oleObj name="Visio" r:id="rId63" imgW="501433" imgH="1199781" progId="">
                      <p:embed/>
                      <p:pic>
                        <p:nvPicPr>
                          <p:cNvPr id="144419" name="Object 94">
                            <a:extLst>
                              <a:ext uri="{FF2B5EF4-FFF2-40B4-BE49-F238E27FC236}">
                                <a16:creationId xmlns:a16="http://schemas.microsoft.com/office/drawing/2014/main" id="{C72AD38B-9D79-4BB7-BF82-886CDB06CBB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8" y="3216"/>
                            <a:ext cx="101" cy="240"/>
                          </a:xfrm>
                          <a:prstGeom prst="rect">
                            <a:avLst/>
                          </a:prstGeom>
                          <a:noFill/>
                          <a:ln>
                            <a:noFill/>
                          </a:ln>
                          <a:extLst>
                            <a:ext uri="{909E8E84-426E-40DD-AFC4-6F175D3DCCD1}">
                              <a14:hiddenFill xmlns:a14="http://schemas.microsoft.com/office/drawing/2010/main">
                                <a:solidFill>
                                  <a:srgbClr val="00386A"/>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44420" name="Object 95">
                <a:extLst>
                  <a:ext uri="{FF2B5EF4-FFF2-40B4-BE49-F238E27FC236}">
                    <a16:creationId xmlns:a16="http://schemas.microsoft.com/office/drawing/2014/main" id="{DECF734D-4790-41F4-808E-F290097EE1CB}"/>
                  </a:ext>
                </a:extLst>
              </p:cNvPr>
              <p:cNvGraphicFramePr>
                <a:graphicFrameLocks noChangeAspect="1"/>
              </p:cNvGraphicFramePr>
              <p:nvPr/>
            </p:nvGraphicFramePr>
            <p:xfrm>
              <a:off x="996" y="3216"/>
              <a:ext cx="101" cy="241"/>
            </p:xfrm>
            <a:graphic>
              <a:graphicData uri="http://schemas.openxmlformats.org/presentationml/2006/ole">
                <mc:AlternateContent xmlns:mc="http://schemas.openxmlformats.org/markup-compatibility/2006">
                  <mc:Choice xmlns:v="urn:schemas-microsoft-com:vml" Requires="v">
                    <p:oleObj spid="_x0000_s13428" name="Visio" r:id="rId64" imgW="501433" imgH="1199781" progId="">
                      <p:embed/>
                    </p:oleObj>
                  </mc:Choice>
                  <mc:Fallback>
                    <p:oleObj name="Visio" r:id="rId64" imgW="501433" imgH="1199781" progId="">
                      <p:embed/>
                      <p:pic>
                        <p:nvPicPr>
                          <p:cNvPr id="144420" name="Object 95">
                            <a:extLst>
                              <a:ext uri="{FF2B5EF4-FFF2-40B4-BE49-F238E27FC236}">
                                <a16:creationId xmlns:a16="http://schemas.microsoft.com/office/drawing/2014/main" id="{DECF734D-4790-41F4-808E-F290097EE1C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6" y="3216"/>
                            <a:ext cx="101" cy="241"/>
                          </a:xfrm>
                          <a:prstGeom prst="rect">
                            <a:avLst/>
                          </a:prstGeom>
                          <a:noFill/>
                          <a:ln>
                            <a:noFill/>
                          </a:ln>
                          <a:extLst>
                            <a:ext uri="{909E8E84-426E-40DD-AFC4-6F175D3DCCD1}">
                              <a14:hiddenFill xmlns:a14="http://schemas.microsoft.com/office/drawing/2010/main">
                                <a:solidFill>
                                  <a:srgbClr val="00386A"/>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44421" name="Object 96">
                <a:extLst>
                  <a:ext uri="{FF2B5EF4-FFF2-40B4-BE49-F238E27FC236}">
                    <a16:creationId xmlns:a16="http://schemas.microsoft.com/office/drawing/2014/main" id="{ACACB70D-EFDE-4382-A97B-3E30B2373818}"/>
                  </a:ext>
                </a:extLst>
              </p:cNvPr>
              <p:cNvGraphicFramePr>
                <a:graphicFrameLocks noChangeAspect="1"/>
              </p:cNvGraphicFramePr>
              <p:nvPr/>
            </p:nvGraphicFramePr>
            <p:xfrm>
              <a:off x="1152" y="3216"/>
              <a:ext cx="101" cy="241"/>
            </p:xfrm>
            <a:graphic>
              <a:graphicData uri="http://schemas.openxmlformats.org/presentationml/2006/ole">
                <mc:AlternateContent xmlns:mc="http://schemas.openxmlformats.org/markup-compatibility/2006">
                  <mc:Choice xmlns:v="urn:schemas-microsoft-com:vml" Requires="v">
                    <p:oleObj spid="_x0000_s13429" name="Visio" r:id="rId65" imgW="501433" imgH="1199781" progId="">
                      <p:embed/>
                    </p:oleObj>
                  </mc:Choice>
                  <mc:Fallback>
                    <p:oleObj name="Visio" r:id="rId65" imgW="501433" imgH="1199781" progId="">
                      <p:embed/>
                      <p:pic>
                        <p:nvPicPr>
                          <p:cNvPr id="144421" name="Object 96">
                            <a:extLst>
                              <a:ext uri="{FF2B5EF4-FFF2-40B4-BE49-F238E27FC236}">
                                <a16:creationId xmlns:a16="http://schemas.microsoft.com/office/drawing/2014/main" id="{ACACB70D-EFDE-4382-A97B-3E30B237381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52" y="3216"/>
                            <a:ext cx="101" cy="241"/>
                          </a:xfrm>
                          <a:prstGeom prst="rect">
                            <a:avLst/>
                          </a:prstGeom>
                          <a:noFill/>
                          <a:ln>
                            <a:noFill/>
                          </a:ln>
                          <a:extLst>
                            <a:ext uri="{909E8E84-426E-40DD-AFC4-6F175D3DCCD1}">
                              <a14:hiddenFill xmlns:a14="http://schemas.microsoft.com/office/drawing/2010/main">
                                <a:solidFill>
                                  <a:srgbClr val="00386A"/>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144417" name="AutoShape 97">
              <a:extLst>
                <a:ext uri="{FF2B5EF4-FFF2-40B4-BE49-F238E27FC236}">
                  <a16:creationId xmlns:a16="http://schemas.microsoft.com/office/drawing/2014/main" id="{1B7B40E4-A2CA-4134-AAA6-BECDA21DA1E4}"/>
                </a:ext>
              </a:extLst>
            </p:cNvPr>
            <p:cNvSpPr>
              <a:spLocks noChangeArrowheads="1"/>
            </p:cNvSpPr>
            <p:nvPr/>
          </p:nvSpPr>
          <p:spPr bwMode="auto">
            <a:xfrm>
              <a:off x="2670" y="2646"/>
              <a:ext cx="144" cy="240"/>
            </a:xfrm>
            <a:prstGeom prst="rightArrow">
              <a:avLst>
                <a:gd name="adj1" fmla="val 55000"/>
                <a:gd name="adj2" fmla="val 45833"/>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
        <p:nvSpPr>
          <p:cNvPr id="144402" name="Rectangle 98">
            <a:extLst>
              <a:ext uri="{FF2B5EF4-FFF2-40B4-BE49-F238E27FC236}">
                <a16:creationId xmlns:a16="http://schemas.microsoft.com/office/drawing/2014/main" id="{DE4AA829-D134-4D25-AC02-D48773026615}"/>
              </a:ext>
            </a:extLst>
          </p:cNvPr>
          <p:cNvSpPr>
            <a:spLocks noChangeArrowheads="1"/>
          </p:cNvSpPr>
          <p:nvPr/>
        </p:nvSpPr>
        <p:spPr bwMode="auto">
          <a:xfrm>
            <a:off x="4648200" y="5181601"/>
            <a:ext cx="5791200" cy="781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marL="173038" indent="-173038">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spcBef>
                <a:spcPct val="20000"/>
              </a:spcBef>
            </a:pPr>
            <a:r>
              <a:rPr lang="en-US" altLang="en-US" sz="1400">
                <a:solidFill>
                  <a:srgbClr val="336699"/>
                </a:solidFill>
              </a:rPr>
              <a:t>Evaluate Care Quality and monitor for existing and potential adverse events in large populations</a:t>
            </a:r>
          </a:p>
          <a:p>
            <a:pPr eaLnBrk="1" hangingPunct="1">
              <a:spcBef>
                <a:spcPct val="20000"/>
              </a:spcBef>
            </a:pPr>
            <a:endParaRPr lang="en-US" altLang="en-US" sz="1400">
              <a:solidFill>
                <a:srgbClr val="336699"/>
              </a:solidFill>
            </a:endParaRPr>
          </a:p>
        </p:txBody>
      </p:sp>
      <p:grpSp>
        <p:nvGrpSpPr>
          <p:cNvPr id="144403" name="Group 99">
            <a:extLst>
              <a:ext uri="{FF2B5EF4-FFF2-40B4-BE49-F238E27FC236}">
                <a16:creationId xmlns:a16="http://schemas.microsoft.com/office/drawing/2014/main" id="{8DEA15C6-BC6F-4EA2-A453-A43E2AC78861}"/>
              </a:ext>
            </a:extLst>
          </p:cNvPr>
          <p:cNvGrpSpPr>
            <a:grpSpLocks/>
          </p:cNvGrpSpPr>
          <p:nvPr/>
        </p:nvGrpSpPr>
        <p:grpSpPr bwMode="auto">
          <a:xfrm>
            <a:off x="5410200" y="5715001"/>
            <a:ext cx="3810000" cy="708025"/>
            <a:chOff x="2112" y="3600"/>
            <a:chExt cx="2400" cy="446"/>
          </a:xfrm>
        </p:grpSpPr>
        <p:pic>
          <p:nvPicPr>
            <p:cNvPr id="144404" name="Picture 100" descr="MPj03988450000[1]">
              <a:extLst>
                <a:ext uri="{FF2B5EF4-FFF2-40B4-BE49-F238E27FC236}">
                  <a16:creationId xmlns:a16="http://schemas.microsoft.com/office/drawing/2014/main" id="{F7548DFA-BE22-4A8F-B90B-E41A2DE2CEDF}"/>
                </a:ext>
              </a:extLst>
            </p:cNvPr>
            <p:cNvPicPr>
              <a:picLocks noChangeAspect="1" noChangeArrowheads="1"/>
            </p:cNvPicPr>
            <p:nvPr/>
          </p:nvPicPr>
          <p:blipFill>
            <a:blip r:embed="rId66">
              <a:extLst>
                <a:ext uri="{28A0092B-C50C-407E-A947-70E740481C1C}">
                  <a14:useLocalDpi xmlns:a14="http://schemas.microsoft.com/office/drawing/2010/main" val="0"/>
                </a:ext>
              </a:extLst>
            </a:blip>
            <a:srcRect/>
            <a:stretch>
              <a:fillRect/>
            </a:stretch>
          </p:blipFill>
          <p:spPr bwMode="auto">
            <a:xfrm>
              <a:off x="2544" y="3600"/>
              <a:ext cx="624" cy="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4405" name="Picture 101" descr="MPj04026960000[1]">
              <a:extLst>
                <a:ext uri="{FF2B5EF4-FFF2-40B4-BE49-F238E27FC236}">
                  <a16:creationId xmlns:a16="http://schemas.microsoft.com/office/drawing/2014/main" id="{5BD4FABE-603F-499A-BE7B-5B51556416CC}"/>
                </a:ext>
              </a:extLst>
            </p:cNvPr>
            <p:cNvPicPr>
              <a:picLocks noChangeAspect="1" noChangeArrowheads="1"/>
            </p:cNvPicPr>
            <p:nvPr/>
          </p:nvPicPr>
          <p:blipFill>
            <a:blip r:embed="rId67">
              <a:extLst>
                <a:ext uri="{28A0092B-C50C-407E-A947-70E740481C1C}">
                  <a14:useLocalDpi xmlns:a14="http://schemas.microsoft.com/office/drawing/2010/main" val="0"/>
                </a:ext>
              </a:extLst>
            </a:blip>
            <a:srcRect/>
            <a:stretch>
              <a:fillRect/>
            </a:stretch>
          </p:blipFill>
          <p:spPr bwMode="auto">
            <a:xfrm>
              <a:off x="3408" y="3666"/>
              <a:ext cx="336" cy="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44406" name="Object 102">
              <a:extLst>
                <a:ext uri="{FF2B5EF4-FFF2-40B4-BE49-F238E27FC236}">
                  <a16:creationId xmlns:a16="http://schemas.microsoft.com/office/drawing/2014/main" id="{A708A9E0-0AC9-4366-8E01-411DFD6D638D}"/>
                </a:ext>
              </a:extLst>
            </p:cNvPr>
            <p:cNvGraphicFramePr>
              <a:graphicFrameLocks noChangeAspect="1"/>
            </p:cNvGraphicFramePr>
            <p:nvPr/>
          </p:nvGraphicFramePr>
          <p:xfrm>
            <a:off x="2112" y="3648"/>
            <a:ext cx="134" cy="317"/>
          </p:xfrm>
          <a:graphic>
            <a:graphicData uri="http://schemas.openxmlformats.org/presentationml/2006/ole">
              <mc:AlternateContent xmlns:mc="http://schemas.openxmlformats.org/markup-compatibility/2006">
                <mc:Choice xmlns:v="urn:schemas-microsoft-com:vml" Requires="v">
                  <p:oleObj spid="_x0000_s13430" name="Visio" r:id="rId68" imgW="501433" imgH="1199781" progId="">
                    <p:embed/>
                  </p:oleObj>
                </mc:Choice>
                <mc:Fallback>
                  <p:oleObj name="Visio" r:id="rId68" imgW="501433" imgH="1199781" progId="">
                    <p:embed/>
                    <p:pic>
                      <p:nvPicPr>
                        <p:cNvPr id="144406" name="Object 102">
                          <a:extLst>
                            <a:ext uri="{FF2B5EF4-FFF2-40B4-BE49-F238E27FC236}">
                              <a16:creationId xmlns:a16="http://schemas.microsoft.com/office/drawing/2014/main" id="{A708A9E0-0AC9-4366-8E01-411DFD6D638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12" y="3648"/>
                          <a:ext cx="134" cy="317"/>
                        </a:xfrm>
                        <a:prstGeom prst="rect">
                          <a:avLst/>
                        </a:prstGeom>
                        <a:noFill/>
                        <a:ln>
                          <a:noFill/>
                        </a:ln>
                        <a:extLst>
                          <a:ext uri="{909E8E84-426E-40DD-AFC4-6F175D3DCCD1}">
                            <a14:hiddenFill xmlns:a14="http://schemas.microsoft.com/office/drawing/2010/main">
                              <a:solidFill>
                                <a:srgbClr val="00FF00"/>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44407" name="Text Box 103">
              <a:extLst>
                <a:ext uri="{FF2B5EF4-FFF2-40B4-BE49-F238E27FC236}">
                  <a16:creationId xmlns:a16="http://schemas.microsoft.com/office/drawing/2014/main" id="{878A84C2-D0C0-42A7-9DB9-923D0A861220}"/>
                </a:ext>
              </a:extLst>
            </p:cNvPr>
            <p:cNvSpPr txBox="1">
              <a:spLocks noChangeArrowheads="1"/>
            </p:cNvSpPr>
            <p:nvPr/>
          </p:nvSpPr>
          <p:spPr bwMode="auto">
            <a:xfrm>
              <a:off x="2352" y="3696"/>
              <a:ext cx="19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227013" indent="-227013">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buClr>
                  <a:srgbClr val="FF8230"/>
                </a:buClr>
                <a:buSzPct val="125000"/>
                <a:buFont typeface="Wingdings" panose="05000000000000000000" pitchFamily="2" charset="2"/>
                <a:buNone/>
              </a:pPr>
              <a:r>
                <a:rPr lang="en-US" altLang="en-US" b="1">
                  <a:solidFill>
                    <a:srgbClr val="003366"/>
                  </a:solidFill>
                </a:rPr>
                <a:t>+</a:t>
              </a:r>
            </a:p>
          </p:txBody>
        </p:sp>
        <p:sp>
          <p:nvSpPr>
            <p:cNvPr id="144408" name="Text Box 104">
              <a:extLst>
                <a:ext uri="{FF2B5EF4-FFF2-40B4-BE49-F238E27FC236}">
                  <a16:creationId xmlns:a16="http://schemas.microsoft.com/office/drawing/2014/main" id="{3F93CD86-26A5-47C5-A5D5-60A03AF375AA}"/>
                </a:ext>
              </a:extLst>
            </p:cNvPr>
            <p:cNvSpPr txBox="1">
              <a:spLocks noChangeArrowheads="1"/>
            </p:cNvSpPr>
            <p:nvPr/>
          </p:nvSpPr>
          <p:spPr bwMode="auto">
            <a:xfrm>
              <a:off x="3024" y="3696"/>
              <a:ext cx="19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227013" indent="-227013">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buClr>
                  <a:srgbClr val="FF8230"/>
                </a:buClr>
                <a:buSzPct val="125000"/>
                <a:buFont typeface="Wingdings" panose="05000000000000000000" pitchFamily="2" charset="2"/>
                <a:buNone/>
              </a:pPr>
              <a:r>
                <a:rPr lang="en-US" altLang="en-US" b="1">
                  <a:solidFill>
                    <a:srgbClr val="003366"/>
                  </a:solidFill>
                </a:rPr>
                <a:t>+</a:t>
              </a:r>
            </a:p>
          </p:txBody>
        </p:sp>
        <p:sp>
          <p:nvSpPr>
            <p:cNvPr id="144409" name="Text Box 105">
              <a:extLst>
                <a:ext uri="{FF2B5EF4-FFF2-40B4-BE49-F238E27FC236}">
                  <a16:creationId xmlns:a16="http://schemas.microsoft.com/office/drawing/2014/main" id="{33AEF35F-9840-4B79-8F0B-2FFC6A7E4EC8}"/>
                </a:ext>
              </a:extLst>
            </p:cNvPr>
            <p:cNvSpPr txBox="1">
              <a:spLocks noChangeArrowheads="1"/>
            </p:cNvSpPr>
            <p:nvPr/>
          </p:nvSpPr>
          <p:spPr bwMode="auto">
            <a:xfrm>
              <a:off x="3840" y="3696"/>
              <a:ext cx="28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227013" indent="-227013">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buClr>
                  <a:srgbClr val="FF8230"/>
                </a:buClr>
                <a:buSzPct val="125000"/>
                <a:buFont typeface="Wingdings" panose="05000000000000000000" pitchFamily="2" charset="2"/>
                <a:buNone/>
              </a:pPr>
              <a:r>
                <a:rPr lang="en-US" altLang="en-US" b="1">
                  <a:solidFill>
                    <a:srgbClr val="003366"/>
                  </a:solidFill>
                </a:rPr>
                <a:t>=</a:t>
              </a:r>
            </a:p>
          </p:txBody>
        </p:sp>
        <p:sp>
          <p:nvSpPr>
            <p:cNvPr id="144410" name="AutoShape 106">
              <a:extLst>
                <a:ext uri="{FF2B5EF4-FFF2-40B4-BE49-F238E27FC236}">
                  <a16:creationId xmlns:a16="http://schemas.microsoft.com/office/drawing/2014/main" id="{B46D6C49-53CE-4050-B0A4-F08C5BC77595}"/>
                </a:ext>
              </a:extLst>
            </p:cNvPr>
            <p:cNvSpPr>
              <a:spLocks noChangeArrowheads="1"/>
            </p:cNvSpPr>
            <p:nvPr/>
          </p:nvSpPr>
          <p:spPr bwMode="auto">
            <a:xfrm>
              <a:off x="4224" y="3678"/>
              <a:ext cx="288" cy="288"/>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 name="T24" fmla="*/ 3150 w 21600"/>
                <a:gd name="T25" fmla="*/ 3150 h 21600"/>
                <a:gd name="T26" fmla="*/ 18450 w 21600"/>
                <a:gd name="T27" fmla="*/ 18450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7401" y="15493"/>
                  </a:moveTo>
                  <a:cubicBezTo>
                    <a:pt x="18376" y="14122"/>
                    <a:pt x="18900" y="12482"/>
                    <a:pt x="18900" y="10800"/>
                  </a:cubicBezTo>
                  <a:cubicBezTo>
                    <a:pt x="18900" y="6326"/>
                    <a:pt x="15273" y="2700"/>
                    <a:pt x="10800" y="2700"/>
                  </a:cubicBezTo>
                  <a:cubicBezTo>
                    <a:pt x="9117" y="2699"/>
                    <a:pt x="7477" y="3223"/>
                    <a:pt x="6106" y="4198"/>
                  </a:cubicBezTo>
                  <a:lnTo>
                    <a:pt x="17401" y="15493"/>
                  </a:lnTo>
                  <a:close/>
                  <a:moveTo>
                    <a:pt x="4198" y="6106"/>
                  </a:moveTo>
                  <a:cubicBezTo>
                    <a:pt x="3223" y="7477"/>
                    <a:pt x="2700" y="9117"/>
                    <a:pt x="2700" y="10799"/>
                  </a:cubicBezTo>
                  <a:cubicBezTo>
                    <a:pt x="2700" y="15273"/>
                    <a:pt x="6326" y="18900"/>
                    <a:pt x="10800" y="18900"/>
                  </a:cubicBezTo>
                  <a:cubicBezTo>
                    <a:pt x="12482" y="18900"/>
                    <a:pt x="14122" y="18376"/>
                    <a:pt x="15493" y="17401"/>
                  </a:cubicBezTo>
                  <a:lnTo>
                    <a:pt x="4198" y="6106"/>
                  </a:lnTo>
                  <a:close/>
                </a:path>
              </a:pathLst>
            </a:custGeom>
            <a:solidFill>
              <a:srgbClr val="A50021"/>
            </a:solidFill>
            <a:ln w="9525" algn="ctr">
              <a:solidFill>
                <a:schemeClr val="bg2"/>
              </a:solidFill>
              <a:miter lim="800000"/>
              <a:headEnd/>
              <a:tailEnd/>
            </a:ln>
          </p:spPr>
          <p:txBody>
            <a:bodyPr wrap="none" anchor="ctr"/>
            <a:lstStyle/>
            <a:p>
              <a:endParaRPr lang="en-US"/>
            </a:p>
          </p:txBody>
        </p:sp>
      </p:grpSp>
    </p:spTree>
    <p:extLst>
      <p:ext uri="{BB962C8B-B14F-4D97-AF65-F5344CB8AC3E}">
        <p14:creationId xmlns:p14="http://schemas.microsoft.com/office/powerpoint/2010/main" val="133509787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2">
            <a:extLst>
              <a:ext uri="{FF2B5EF4-FFF2-40B4-BE49-F238E27FC236}">
                <a16:creationId xmlns:a16="http://schemas.microsoft.com/office/drawing/2014/main" id="{77642E51-4D9C-4616-8015-6739CADCA80D}"/>
              </a:ext>
            </a:extLst>
          </p:cNvPr>
          <p:cNvSpPr>
            <a:spLocks noGrp="1" noChangeArrowheads="1"/>
          </p:cNvSpPr>
          <p:nvPr>
            <p:ph type="title" idx="4294967295"/>
          </p:nvPr>
        </p:nvSpPr>
        <p:spPr>
          <a:xfrm>
            <a:off x="1844676" y="152400"/>
            <a:ext cx="8823325" cy="914400"/>
          </a:xfrm>
        </p:spPr>
        <p:txBody>
          <a:bodyPr/>
          <a:lstStyle/>
          <a:p>
            <a:r>
              <a:rPr lang="en-US" altLang="en-US"/>
              <a:t>Products and Services Positioning</a:t>
            </a:r>
          </a:p>
        </p:txBody>
      </p:sp>
      <p:sp>
        <p:nvSpPr>
          <p:cNvPr id="146435" name="Rectangle 102">
            <a:extLst>
              <a:ext uri="{FF2B5EF4-FFF2-40B4-BE49-F238E27FC236}">
                <a16:creationId xmlns:a16="http://schemas.microsoft.com/office/drawing/2014/main" id="{95261AEB-CF9D-4FFF-B436-A08F8596AAC2}"/>
              </a:ext>
            </a:extLst>
          </p:cNvPr>
          <p:cNvSpPr>
            <a:spLocks noGrp="1" noChangeArrowheads="1"/>
          </p:cNvSpPr>
          <p:nvPr>
            <p:ph type="body" idx="4294967295"/>
          </p:nvPr>
        </p:nvSpPr>
        <p:spPr bwMode="auto">
          <a:xfrm>
            <a:off x="1524000" y="1020764"/>
            <a:ext cx="8686800" cy="545623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p>
            <a:pPr>
              <a:buFont typeface="Wingdings" panose="05000000000000000000" pitchFamily="2" charset="2"/>
              <a:buNone/>
            </a:pPr>
            <a:r>
              <a:rPr lang="en-US" altLang="en-US" sz="1200"/>
              <a:t>How Customers use VH solutions?</a:t>
            </a:r>
          </a:p>
        </p:txBody>
      </p:sp>
      <p:sp>
        <p:nvSpPr>
          <p:cNvPr id="146436" name="AutoShape 3">
            <a:extLst>
              <a:ext uri="{FF2B5EF4-FFF2-40B4-BE49-F238E27FC236}">
                <a16:creationId xmlns:a16="http://schemas.microsoft.com/office/drawing/2014/main" id="{D1AA4E86-8A09-406F-AC4D-D92D77A6C471}"/>
              </a:ext>
            </a:extLst>
          </p:cNvPr>
          <p:cNvSpPr>
            <a:spLocks noChangeArrowheads="1"/>
          </p:cNvSpPr>
          <p:nvPr/>
        </p:nvSpPr>
        <p:spPr bwMode="auto">
          <a:xfrm>
            <a:off x="2055814" y="2057400"/>
            <a:ext cx="1906587" cy="914400"/>
          </a:xfrm>
          <a:prstGeom prst="homePlate">
            <a:avLst>
              <a:gd name="adj" fmla="val 52127"/>
            </a:avLst>
          </a:prstGeom>
          <a:solidFill>
            <a:srgbClr val="DAE5D9">
              <a:alpha val="85881"/>
            </a:srgbClr>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46437" name="AutoShape 4">
            <a:extLst>
              <a:ext uri="{FF2B5EF4-FFF2-40B4-BE49-F238E27FC236}">
                <a16:creationId xmlns:a16="http://schemas.microsoft.com/office/drawing/2014/main" id="{3C736D8D-E220-41CB-97BA-63860A5C995E}"/>
              </a:ext>
            </a:extLst>
          </p:cNvPr>
          <p:cNvSpPr>
            <a:spLocks noChangeArrowheads="1"/>
          </p:cNvSpPr>
          <p:nvPr/>
        </p:nvSpPr>
        <p:spPr bwMode="auto">
          <a:xfrm>
            <a:off x="2057400" y="3162300"/>
            <a:ext cx="1905000" cy="914400"/>
          </a:xfrm>
          <a:prstGeom prst="homePlate">
            <a:avLst>
              <a:gd name="adj" fmla="val 52083"/>
            </a:avLst>
          </a:prstGeom>
          <a:gradFill rotWithShape="1">
            <a:gsLst>
              <a:gs pos="0">
                <a:srgbClr val="96D161">
                  <a:alpha val="75998"/>
                </a:srgbClr>
              </a:gs>
              <a:gs pos="100000">
                <a:srgbClr val="EAEFE9"/>
              </a:gs>
            </a:gsLst>
            <a:lin ang="0" scaled="1"/>
          </a:gradFill>
          <a:ln>
            <a:noFill/>
          </a:ln>
          <a:effectLst>
            <a:outerShdw dist="107763" dir="2700000" algn="ctr" rotWithShape="0">
              <a:srgbClr val="808080">
                <a:alpha val="50000"/>
              </a:srgbClr>
            </a:outerShdw>
          </a:effectLst>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46438" name="AutoShape 5">
            <a:extLst>
              <a:ext uri="{FF2B5EF4-FFF2-40B4-BE49-F238E27FC236}">
                <a16:creationId xmlns:a16="http://schemas.microsoft.com/office/drawing/2014/main" id="{E7ECBF94-F141-40CD-8719-CE8185811C92}"/>
              </a:ext>
            </a:extLst>
          </p:cNvPr>
          <p:cNvSpPr>
            <a:spLocks noChangeArrowheads="1"/>
          </p:cNvSpPr>
          <p:nvPr/>
        </p:nvSpPr>
        <p:spPr bwMode="auto">
          <a:xfrm>
            <a:off x="2057400" y="4238625"/>
            <a:ext cx="1905000" cy="914400"/>
          </a:xfrm>
          <a:prstGeom prst="homePlate">
            <a:avLst>
              <a:gd name="adj" fmla="val 52083"/>
            </a:avLst>
          </a:prstGeom>
          <a:solidFill>
            <a:srgbClr val="DAE5D9">
              <a:alpha val="74117"/>
            </a:srgbClr>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46439" name="Rectangle 6">
            <a:extLst>
              <a:ext uri="{FF2B5EF4-FFF2-40B4-BE49-F238E27FC236}">
                <a16:creationId xmlns:a16="http://schemas.microsoft.com/office/drawing/2014/main" id="{B48E594F-7442-4775-B311-AB7F06FD3F0C}"/>
              </a:ext>
            </a:extLst>
          </p:cNvPr>
          <p:cNvSpPr>
            <a:spLocks noChangeArrowheads="1"/>
          </p:cNvSpPr>
          <p:nvPr/>
        </p:nvSpPr>
        <p:spPr bwMode="auto">
          <a:xfrm>
            <a:off x="2143126" y="2300288"/>
            <a:ext cx="164306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r>
              <a:rPr lang="en-US" altLang="en-US">
                <a:solidFill>
                  <a:schemeClr val="bg1"/>
                </a:solidFill>
              </a:rPr>
              <a:t>Clinical Users</a:t>
            </a:r>
          </a:p>
        </p:txBody>
      </p:sp>
      <p:sp>
        <p:nvSpPr>
          <p:cNvPr id="146440" name="Rectangle 7">
            <a:extLst>
              <a:ext uri="{FF2B5EF4-FFF2-40B4-BE49-F238E27FC236}">
                <a16:creationId xmlns:a16="http://schemas.microsoft.com/office/drawing/2014/main" id="{851CA67C-F589-46C0-B493-8587EA961CF6}"/>
              </a:ext>
            </a:extLst>
          </p:cNvPr>
          <p:cNvSpPr>
            <a:spLocks noChangeArrowheads="1"/>
          </p:cNvSpPr>
          <p:nvPr/>
        </p:nvSpPr>
        <p:spPr bwMode="auto">
          <a:xfrm>
            <a:off x="2136776" y="3435350"/>
            <a:ext cx="173672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r>
              <a:rPr lang="en-US" altLang="en-US">
                <a:solidFill>
                  <a:srgbClr val="44000D"/>
                </a:solidFill>
              </a:rPr>
              <a:t>Financial Users</a:t>
            </a:r>
          </a:p>
        </p:txBody>
      </p:sp>
      <p:sp>
        <p:nvSpPr>
          <p:cNvPr id="146441" name="Rectangle 8">
            <a:extLst>
              <a:ext uri="{FF2B5EF4-FFF2-40B4-BE49-F238E27FC236}">
                <a16:creationId xmlns:a16="http://schemas.microsoft.com/office/drawing/2014/main" id="{9E1800F4-492F-4BB8-B09D-4C0315C3C71A}"/>
              </a:ext>
            </a:extLst>
          </p:cNvPr>
          <p:cNvSpPr>
            <a:spLocks noChangeArrowheads="1"/>
          </p:cNvSpPr>
          <p:nvPr/>
        </p:nvSpPr>
        <p:spPr bwMode="auto">
          <a:xfrm>
            <a:off x="2122489" y="4337735"/>
            <a:ext cx="171608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r>
              <a:rPr lang="en-US" altLang="en-US">
                <a:solidFill>
                  <a:schemeClr val="bg1"/>
                </a:solidFill>
              </a:rPr>
              <a:t>Strategic Users</a:t>
            </a:r>
          </a:p>
        </p:txBody>
      </p:sp>
      <p:sp>
        <p:nvSpPr>
          <p:cNvPr id="146442" name="AutoShape 9">
            <a:extLst>
              <a:ext uri="{FF2B5EF4-FFF2-40B4-BE49-F238E27FC236}">
                <a16:creationId xmlns:a16="http://schemas.microsoft.com/office/drawing/2014/main" id="{6FA89744-6DB8-434D-BB59-8CD062CAEAE6}"/>
              </a:ext>
            </a:extLst>
          </p:cNvPr>
          <p:cNvSpPr>
            <a:spLocks noChangeArrowheads="1"/>
          </p:cNvSpPr>
          <p:nvPr/>
        </p:nvSpPr>
        <p:spPr bwMode="auto">
          <a:xfrm>
            <a:off x="2055813" y="5334000"/>
            <a:ext cx="1905000" cy="914400"/>
          </a:xfrm>
          <a:prstGeom prst="homePlate">
            <a:avLst>
              <a:gd name="adj" fmla="val 52083"/>
            </a:avLst>
          </a:prstGeom>
          <a:solidFill>
            <a:srgbClr val="DAE5D9">
              <a:alpha val="74117"/>
            </a:srgbClr>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46443" name="Rectangle 10">
            <a:extLst>
              <a:ext uri="{FF2B5EF4-FFF2-40B4-BE49-F238E27FC236}">
                <a16:creationId xmlns:a16="http://schemas.microsoft.com/office/drawing/2014/main" id="{E8A706D6-6A4D-485C-A4E5-8B822F5F0FF0}"/>
              </a:ext>
            </a:extLst>
          </p:cNvPr>
          <p:cNvSpPr>
            <a:spLocks noChangeArrowheads="1"/>
          </p:cNvSpPr>
          <p:nvPr/>
        </p:nvSpPr>
        <p:spPr bwMode="auto">
          <a:xfrm>
            <a:off x="2120901" y="5573197"/>
            <a:ext cx="155416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r>
              <a:rPr lang="en-US" altLang="en-US">
                <a:solidFill>
                  <a:schemeClr val="bg1"/>
                </a:solidFill>
              </a:rPr>
              <a:t>Consumers</a:t>
            </a:r>
          </a:p>
        </p:txBody>
      </p:sp>
      <p:sp>
        <p:nvSpPr>
          <p:cNvPr id="146444" name="Rectangle 11">
            <a:extLst>
              <a:ext uri="{FF2B5EF4-FFF2-40B4-BE49-F238E27FC236}">
                <a16:creationId xmlns:a16="http://schemas.microsoft.com/office/drawing/2014/main" id="{62F04459-4740-43D9-B4AA-4AD1A32D9B87}"/>
              </a:ext>
            </a:extLst>
          </p:cNvPr>
          <p:cNvSpPr>
            <a:spLocks noChangeArrowheads="1"/>
          </p:cNvSpPr>
          <p:nvPr/>
        </p:nvSpPr>
        <p:spPr bwMode="auto">
          <a:xfrm>
            <a:off x="4191000" y="1981200"/>
            <a:ext cx="6324600" cy="41426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marL="342900" indent="-342900">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lvl="1" eaLnBrk="1" hangingPunct="1">
              <a:spcBef>
                <a:spcPct val="20000"/>
              </a:spcBef>
              <a:buClr>
                <a:srgbClr val="FF8230"/>
              </a:buClr>
              <a:buSzPct val="125000"/>
              <a:buFont typeface="Wingdings" panose="05000000000000000000" pitchFamily="2" charset="2"/>
              <a:buNone/>
            </a:pPr>
            <a:r>
              <a:rPr lang="en-US" altLang="en-US" sz="1400">
                <a:solidFill>
                  <a:srgbClr val="336699"/>
                </a:solidFill>
              </a:rPr>
              <a:t>Aggregate complex information into simple, informative views</a:t>
            </a:r>
          </a:p>
          <a:p>
            <a:pPr lvl="1" eaLnBrk="1" hangingPunct="1">
              <a:spcBef>
                <a:spcPct val="20000"/>
              </a:spcBef>
              <a:buClr>
                <a:srgbClr val="FF8230"/>
              </a:buClr>
              <a:buSzPct val="125000"/>
              <a:buFont typeface="Wingdings" panose="05000000000000000000" pitchFamily="2" charset="2"/>
              <a:buNone/>
            </a:pPr>
            <a:endParaRPr lang="en-US" altLang="en-US" sz="1400">
              <a:solidFill>
                <a:srgbClr val="336699"/>
              </a:solidFill>
            </a:endParaRPr>
          </a:p>
          <a:p>
            <a:pPr lvl="1" eaLnBrk="1" hangingPunct="1">
              <a:spcBef>
                <a:spcPct val="20000"/>
              </a:spcBef>
              <a:buClr>
                <a:srgbClr val="FF8230"/>
              </a:buClr>
              <a:buSzPct val="125000"/>
              <a:buFont typeface="Wingdings" panose="05000000000000000000" pitchFamily="2" charset="2"/>
              <a:buNone/>
            </a:pPr>
            <a:endParaRPr lang="en-US" altLang="en-US" sz="1400">
              <a:solidFill>
                <a:srgbClr val="336699"/>
              </a:solidFill>
            </a:endParaRPr>
          </a:p>
          <a:p>
            <a:pPr lvl="1" eaLnBrk="1" hangingPunct="1">
              <a:spcBef>
                <a:spcPct val="20000"/>
              </a:spcBef>
              <a:buClr>
                <a:srgbClr val="FF8230"/>
              </a:buClr>
              <a:buSzPct val="125000"/>
              <a:buFont typeface="Wingdings" panose="05000000000000000000" pitchFamily="2" charset="2"/>
              <a:buNone/>
            </a:pPr>
            <a:endParaRPr lang="en-US" altLang="en-US" sz="1400">
              <a:solidFill>
                <a:srgbClr val="336699"/>
              </a:solidFill>
            </a:endParaRPr>
          </a:p>
          <a:p>
            <a:pPr lvl="1" eaLnBrk="1" hangingPunct="1">
              <a:spcBef>
                <a:spcPct val="20000"/>
              </a:spcBef>
              <a:buClr>
                <a:srgbClr val="FF8230"/>
              </a:buClr>
              <a:buSzPct val="125000"/>
              <a:buFont typeface="Wingdings" panose="05000000000000000000" pitchFamily="2" charset="2"/>
              <a:buNone/>
            </a:pPr>
            <a:endParaRPr lang="en-US" altLang="en-US" sz="1400">
              <a:solidFill>
                <a:srgbClr val="336699"/>
              </a:solidFill>
            </a:endParaRPr>
          </a:p>
          <a:p>
            <a:pPr lvl="1" eaLnBrk="1" hangingPunct="1">
              <a:spcBef>
                <a:spcPct val="20000"/>
              </a:spcBef>
              <a:buClr>
                <a:srgbClr val="FF8230"/>
              </a:buClr>
              <a:buSzPct val="125000"/>
              <a:buFont typeface="Wingdings" panose="05000000000000000000" pitchFamily="2" charset="2"/>
              <a:buNone/>
            </a:pPr>
            <a:endParaRPr lang="en-US" altLang="en-US" sz="1400">
              <a:solidFill>
                <a:srgbClr val="336699"/>
              </a:solidFill>
            </a:endParaRPr>
          </a:p>
          <a:p>
            <a:pPr lvl="1" eaLnBrk="1" hangingPunct="1">
              <a:spcBef>
                <a:spcPct val="20000"/>
              </a:spcBef>
              <a:buClr>
                <a:srgbClr val="FF8230"/>
              </a:buClr>
              <a:buSzPct val="125000"/>
              <a:buFont typeface="Wingdings" panose="05000000000000000000" pitchFamily="2" charset="2"/>
              <a:buNone/>
            </a:pPr>
            <a:r>
              <a:rPr lang="en-US" altLang="en-US" sz="1400">
                <a:solidFill>
                  <a:srgbClr val="336699"/>
                </a:solidFill>
              </a:rPr>
              <a:t>Discover key drivers of Medical and Pharmacy cost. Predict financial exposure and risk. </a:t>
            </a:r>
          </a:p>
          <a:p>
            <a:pPr lvl="1" eaLnBrk="1" hangingPunct="1">
              <a:spcBef>
                <a:spcPct val="20000"/>
              </a:spcBef>
              <a:buClr>
                <a:srgbClr val="FF8230"/>
              </a:buClr>
              <a:buSzPct val="125000"/>
              <a:buFont typeface="Wingdings" panose="05000000000000000000" pitchFamily="2" charset="2"/>
              <a:buNone/>
            </a:pPr>
            <a:endParaRPr lang="en-US" altLang="en-US" sz="1400">
              <a:solidFill>
                <a:srgbClr val="336699"/>
              </a:solidFill>
            </a:endParaRPr>
          </a:p>
          <a:p>
            <a:pPr lvl="1" eaLnBrk="1" hangingPunct="1">
              <a:spcBef>
                <a:spcPct val="20000"/>
              </a:spcBef>
              <a:buClr>
                <a:srgbClr val="FF8230"/>
              </a:buClr>
              <a:buSzPct val="125000"/>
              <a:buFont typeface="Wingdings" panose="05000000000000000000" pitchFamily="2" charset="2"/>
              <a:buNone/>
            </a:pPr>
            <a:endParaRPr lang="en-US" altLang="en-US" sz="1400">
              <a:solidFill>
                <a:srgbClr val="336699"/>
              </a:solidFill>
            </a:endParaRPr>
          </a:p>
          <a:p>
            <a:pPr lvl="1" eaLnBrk="1" hangingPunct="1">
              <a:spcBef>
                <a:spcPct val="20000"/>
              </a:spcBef>
              <a:buClr>
                <a:srgbClr val="FF8230"/>
              </a:buClr>
              <a:buSzPct val="125000"/>
              <a:buFont typeface="Wingdings" panose="05000000000000000000" pitchFamily="2" charset="2"/>
              <a:buNone/>
            </a:pPr>
            <a:endParaRPr lang="en-US" altLang="en-US" sz="1400">
              <a:solidFill>
                <a:srgbClr val="336699"/>
              </a:solidFill>
            </a:endParaRPr>
          </a:p>
          <a:p>
            <a:pPr lvl="1" eaLnBrk="1" hangingPunct="1">
              <a:spcBef>
                <a:spcPct val="20000"/>
              </a:spcBef>
              <a:buClr>
                <a:srgbClr val="FF8230"/>
              </a:buClr>
              <a:buSzPct val="125000"/>
              <a:buFont typeface="Wingdings" panose="05000000000000000000" pitchFamily="2" charset="2"/>
              <a:buNone/>
            </a:pPr>
            <a:endParaRPr lang="en-US" altLang="en-US" sz="1400">
              <a:solidFill>
                <a:srgbClr val="336699"/>
              </a:solidFill>
            </a:endParaRPr>
          </a:p>
          <a:p>
            <a:pPr lvl="1" eaLnBrk="1" hangingPunct="1">
              <a:spcBef>
                <a:spcPct val="20000"/>
              </a:spcBef>
              <a:buClr>
                <a:srgbClr val="FF8230"/>
              </a:buClr>
              <a:buSzPct val="125000"/>
              <a:buFont typeface="Wingdings" panose="05000000000000000000" pitchFamily="2" charset="2"/>
              <a:buNone/>
            </a:pPr>
            <a:r>
              <a:rPr lang="en-US" altLang="en-US" sz="1400">
                <a:solidFill>
                  <a:srgbClr val="336699"/>
                </a:solidFill>
              </a:rPr>
              <a:t>Maximize revenue opportunities from Customers and other sources </a:t>
            </a:r>
          </a:p>
          <a:p>
            <a:pPr lvl="1" eaLnBrk="1" hangingPunct="1">
              <a:spcBef>
                <a:spcPct val="20000"/>
              </a:spcBef>
              <a:buClr>
                <a:srgbClr val="FF8230"/>
              </a:buClr>
              <a:buSzPct val="125000"/>
              <a:buFont typeface="Wingdings" panose="05000000000000000000" pitchFamily="2" charset="2"/>
              <a:buNone/>
            </a:pPr>
            <a:endParaRPr lang="en-US" altLang="en-US" sz="1400">
              <a:solidFill>
                <a:srgbClr val="336699"/>
              </a:solidFill>
            </a:endParaRPr>
          </a:p>
          <a:p>
            <a:pPr lvl="1" eaLnBrk="1" hangingPunct="1">
              <a:spcBef>
                <a:spcPct val="20000"/>
              </a:spcBef>
              <a:buClr>
                <a:srgbClr val="FF8230"/>
              </a:buClr>
              <a:buSzPct val="125000"/>
              <a:buFont typeface="Wingdings" panose="05000000000000000000" pitchFamily="2" charset="2"/>
              <a:buNone/>
            </a:pPr>
            <a:endParaRPr lang="en-US" altLang="en-US" sz="1400">
              <a:solidFill>
                <a:srgbClr val="336699"/>
              </a:solidFill>
            </a:endParaRPr>
          </a:p>
          <a:p>
            <a:pPr lvl="1" eaLnBrk="1" hangingPunct="1">
              <a:spcBef>
                <a:spcPct val="20000"/>
              </a:spcBef>
              <a:buClr>
                <a:srgbClr val="FF8230"/>
              </a:buClr>
              <a:buSzPct val="125000"/>
              <a:buFont typeface="Wingdings" panose="05000000000000000000" pitchFamily="2" charset="2"/>
              <a:buNone/>
            </a:pPr>
            <a:endParaRPr lang="en-US" altLang="en-US" sz="1400">
              <a:solidFill>
                <a:srgbClr val="336699"/>
              </a:solidFill>
            </a:endParaRPr>
          </a:p>
        </p:txBody>
      </p:sp>
      <p:grpSp>
        <p:nvGrpSpPr>
          <p:cNvPr id="146445" name="Group 12">
            <a:extLst>
              <a:ext uri="{FF2B5EF4-FFF2-40B4-BE49-F238E27FC236}">
                <a16:creationId xmlns:a16="http://schemas.microsoft.com/office/drawing/2014/main" id="{CB5A7300-976A-4EB4-9559-35DE78C1B3C0}"/>
              </a:ext>
            </a:extLst>
          </p:cNvPr>
          <p:cNvGrpSpPr>
            <a:grpSpLocks/>
          </p:cNvGrpSpPr>
          <p:nvPr/>
        </p:nvGrpSpPr>
        <p:grpSpPr bwMode="auto">
          <a:xfrm>
            <a:off x="5105400" y="2438401"/>
            <a:ext cx="914400" cy="874713"/>
            <a:chOff x="3024" y="192"/>
            <a:chExt cx="576" cy="551"/>
          </a:xfrm>
        </p:grpSpPr>
        <p:sp>
          <p:nvSpPr>
            <p:cNvPr id="146501" name="AutoShape 13">
              <a:extLst>
                <a:ext uri="{FF2B5EF4-FFF2-40B4-BE49-F238E27FC236}">
                  <a16:creationId xmlns:a16="http://schemas.microsoft.com/office/drawing/2014/main" id="{5920B2E6-A101-4DF0-9B18-F936A8A889EB}"/>
                </a:ext>
              </a:extLst>
            </p:cNvPr>
            <p:cNvSpPr>
              <a:spLocks noChangeArrowheads="1"/>
            </p:cNvSpPr>
            <p:nvPr/>
          </p:nvSpPr>
          <p:spPr bwMode="auto">
            <a:xfrm>
              <a:off x="3049" y="192"/>
              <a:ext cx="76" cy="88"/>
            </a:xfrm>
            <a:prstGeom prst="foldedCorner">
              <a:avLst>
                <a:gd name="adj" fmla="val 38889"/>
              </a:avLst>
            </a:prstGeom>
            <a:solidFill>
              <a:schemeClr val="accent1"/>
            </a:solidFill>
            <a:ln w="3175">
              <a:solidFill>
                <a:schemeClr val="bg2"/>
              </a:solidFill>
              <a:round/>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46502" name="AutoShape 14">
              <a:extLst>
                <a:ext uri="{FF2B5EF4-FFF2-40B4-BE49-F238E27FC236}">
                  <a16:creationId xmlns:a16="http://schemas.microsoft.com/office/drawing/2014/main" id="{66632A2A-1533-477B-B63E-1EEAE8F1CEB2}"/>
                </a:ext>
              </a:extLst>
            </p:cNvPr>
            <p:cNvSpPr>
              <a:spLocks noChangeArrowheads="1"/>
            </p:cNvSpPr>
            <p:nvPr/>
          </p:nvSpPr>
          <p:spPr bwMode="auto">
            <a:xfrm>
              <a:off x="3149" y="192"/>
              <a:ext cx="75" cy="88"/>
            </a:xfrm>
            <a:prstGeom prst="foldedCorner">
              <a:avLst>
                <a:gd name="adj" fmla="val 38889"/>
              </a:avLst>
            </a:prstGeom>
            <a:solidFill>
              <a:schemeClr val="accent1"/>
            </a:solidFill>
            <a:ln w="3175">
              <a:solidFill>
                <a:schemeClr val="bg2"/>
              </a:solidFill>
              <a:round/>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46503" name="AutoShape 15">
              <a:extLst>
                <a:ext uri="{FF2B5EF4-FFF2-40B4-BE49-F238E27FC236}">
                  <a16:creationId xmlns:a16="http://schemas.microsoft.com/office/drawing/2014/main" id="{6E89FDAD-8DB8-4C59-A6DD-608344D23FCE}"/>
                </a:ext>
              </a:extLst>
            </p:cNvPr>
            <p:cNvSpPr>
              <a:spLocks noChangeArrowheads="1"/>
            </p:cNvSpPr>
            <p:nvPr/>
          </p:nvSpPr>
          <p:spPr bwMode="auto">
            <a:xfrm>
              <a:off x="3250" y="192"/>
              <a:ext cx="75" cy="88"/>
            </a:xfrm>
            <a:prstGeom prst="foldedCorner">
              <a:avLst>
                <a:gd name="adj" fmla="val 38889"/>
              </a:avLst>
            </a:prstGeom>
            <a:solidFill>
              <a:schemeClr val="accent1"/>
            </a:solidFill>
            <a:ln w="3175">
              <a:solidFill>
                <a:schemeClr val="bg2"/>
              </a:solidFill>
              <a:round/>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46504" name="AutoShape 16">
              <a:extLst>
                <a:ext uri="{FF2B5EF4-FFF2-40B4-BE49-F238E27FC236}">
                  <a16:creationId xmlns:a16="http://schemas.microsoft.com/office/drawing/2014/main" id="{422CA6F3-3ECB-4123-A004-340E342AF458}"/>
                </a:ext>
              </a:extLst>
            </p:cNvPr>
            <p:cNvSpPr>
              <a:spLocks noChangeArrowheads="1"/>
            </p:cNvSpPr>
            <p:nvPr/>
          </p:nvSpPr>
          <p:spPr bwMode="auto">
            <a:xfrm>
              <a:off x="3350" y="192"/>
              <a:ext cx="75" cy="88"/>
            </a:xfrm>
            <a:prstGeom prst="foldedCorner">
              <a:avLst>
                <a:gd name="adj" fmla="val 38889"/>
              </a:avLst>
            </a:prstGeom>
            <a:solidFill>
              <a:schemeClr val="accent1"/>
            </a:solidFill>
            <a:ln w="3175">
              <a:solidFill>
                <a:schemeClr val="bg2"/>
              </a:solidFill>
              <a:round/>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46505" name="AutoShape 17">
              <a:extLst>
                <a:ext uri="{FF2B5EF4-FFF2-40B4-BE49-F238E27FC236}">
                  <a16:creationId xmlns:a16="http://schemas.microsoft.com/office/drawing/2014/main" id="{ABD9C5BB-B604-47C5-A112-73168CF4EAFF}"/>
                </a:ext>
              </a:extLst>
            </p:cNvPr>
            <p:cNvSpPr>
              <a:spLocks noChangeArrowheads="1"/>
            </p:cNvSpPr>
            <p:nvPr/>
          </p:nvSpPr>
          <p:spPr bwMode="auto">
            <a:xfrm>
              <a:off x="3450" y="192"/>
              <a:ext cx="75" cy="88"/>
            </a:xfrm>
            <a:prstGeom prst="foldedCorner">
              <a:avLst>
                <a:gd name="adj" fmla="val 38889"/>
              </a:avLst>
            </a:prstGeom>
            <a:solidFill>
              <a:schemeClr val="accent1"/>
            </a:solidFill>
            <a:ln w="3175">
              <a:solidFill>
                <a:schemeClr val="bg2"/>
              </a:solidFill>
              <a:round/>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46506" name="AutoShape 18">
              <a:extLst>
                <a:ext uri="{FF2B5EF4-FFF2-40B4-BE49-F238E27FC236}">
                  <a16:creationId xmlns:a16="http://schemas.microsoft.com/office/drawing/2014/main" id="{835423DC-5522-4494-9972-44F370CB0729}"/>
                </a:ext>
              </a:extLst>
            </p:cNvPr>
            <p:cNvSpPr>
              <a:spLocks noChangeArrowheads="1"/>
            </p:cNvSpPr>
            <p:nvPr/>
          </p:nvSpPr>
          <p:spPr bwMode="auto">
            <a:xfrm>
              <a:off x="3099" y="236"/>
              <a:ext cx="75" cy="88"/>
            </a:xfrm>
            <a:prstGeom prst="foldedCorner">
              <a:avLst>
                <a:gd name="adj" fmla="val 38889"/>
              </a:avLst>
            </a:prstGeom>
            <a:solidFill>
              <a:schemeClr val="accent1"/>
            </a:solidFill>
            <a:ln w="3175">
              <a:solidFill>
                <a:schemeClr val="bg2"/>
              </a:solidFill>
              <a:round/>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46507" name="AutoShape 19">
              <a:extLst>
                <a:ext uri="{FF2B5EF4-FFF2-40B4-BE49-F238E27FC236}">
                  <a16:creationId xmlns:a16="http://schemas.microsoft.com/office/drawing/2014/main" id="{DB1197B9-6AB6-4D32-8315-E1983BC3E444}"/>
                </a:ext>
              </a:extLst>
            </p:cNvPr>
            <p:cNvSpPr>
              <a:spLocks noChangeArrowheads="1"/>
            </p:cNvSpPr>
            <p:nvPr/>
          </p:nvSpPr>
          <p:spPr bwMode="auto">
            <a:xfrm>
              <a:off x="3200" y="236"/>
              <a:ext cx="75" cy="88"/>
            </a:xfrm>
            <a:prstGeom prst="foldedCorner">
              <a:avLst>
                <a:gd name="adj" fmla="val 38889"/>
              </a:avLst>
            </a:prstGeom>
            <a:solidFill>
              <a:schemeClr val="accent1"/>
            </a:solidFill>
            <a:ln w="3175">
              <a:solidFill>
                <a:schemeClr val="bg2"/>
              </a:solidFill>
              <a:round/>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46508" name="AutoShape 20">
              <a:extLst>
                <a:ext uri="{FF2B5EF4-FFF2-40B4-BE49-F238E27FC236}">
                  <a16:creationId xmlns:a16="http://schemas.microsoft.com/office/drawing/2014/main" id="{D24FB89A-685B-4773-8B71-D5ABA1C562DB}"/>
                </a:ext>
              </a:extLst>
            </p:cNvPr>
            <p:cNvSpPr>
              <a:spLocks noChangeArrowheads="1"/>
            </p:cNvSpPr>
            <p:nvPr/>
          </p:nvSpPr>
          <p:spPr bwMode="auto">
            <a:xfrm>
              <a:off x="3299" y="236"/>
              <a:ext cx="75" cy="88"/>
            </a:xfrm>
            <a:prstGeom prst="foldedCorner">
              <a:avLst>
                <a:gd name="adj" fmla="val 38889"/>
              </a:avLst>
            </a:prstGeom>
            <a:solidFill>
              <a:schemeClr val="accent1"/>
            </a:solidFill>
            <a:ln w="3175">
              <a:solidFill>
                <a:schemeClr val="bg2"/>
              </a:solidFill>
              <a:round/>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46509" name="AutoShape 21">
              <a:extLst>
                <a:ext uri="{FF2B5EF4-FFF2-40B4-BE49-F238E27FC236}">
                  <a16:creationId xmlns:a16="http://schemas.microsoft.com/office/drawing/2014/main" id="{E0FD1FF0-7150-48DD-ABF1-3C0192C9DB39}"/>
                </a:ext>
              </a:extLst>
            </p:cNvPr>
            <p:cNvSpPr>
              <a:spLocks noChangeArrowheads="1"/>
            </p:cNvSpPr>
            <p:nvPr/>
          </p:nvSpPr>
          <p:spPr bwMode="auto">
            <a:xfrm>
              <a:off x="3400" y="236"/>
              <a:ext cx="75" cy="88"/>
            </a:xfrm>
            <a:prstGeom prst="foldedCorner">
              <a:avLst>
                <a:gd name="adj" fmla="val 38889"/>
              </a:avLst>
            </a:prstGeom>
            <a:solidFill>
              <a:schemeClr val="accent1"/>
            </a:solidFill>
            <a:ln w="3175">
              <a:solidFill>
                <a:schemeClr val="bg2"/>
              </a:solidFill>
              <a:round/>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46510" name="AutoShape 22">
              <a:extLst>
                <a:ext uri="{FF2B5EF4-FFF2-40B4-BE49-F238E27FC236}">
                  <a16:creationId xmlns:a16="http://schemas.microsoft.com/office/drawing/2014/main" id="{3BB2F75A-87DE-474C-8197-EA2885F5B187}"/>
                </a:ext>
              </a:extLst>
            </p:cNvPr>
            <p:cNvSpPr>
              <a:spLocks noChangeArrowheads="1"/>
            </p:cNvSpPr>
            <p:nvPr/>
          </p:nvSpPr>
          <p:spPr bwMode="auto">
            <a:xfrm>
              <a:off x="3500" y="236"/>
              <a:ext cx="75" cy="88"/>
            </a:xfrm>
            <a:prstGeom prst="foldedCorner">
              <a:avLst>
                <a:gd name="adj" fmla="val 38889"/>
              </a:avLst>
            </a:prstGeom>
            <a:solidFill>
              <a:schemeClr val="accent1"/>
            </a:solidFill>
            <a:ln w="3175">
              <a:solidFill>
                <a:schemeClr val="bg2"/>
              </a:solidFill>
              <a:round/>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46511" name="AutoShape 23">
              <a:extLst>
                <a:ext uri="{FF2B5EF4-FFF2-40B4-BE49-F238E27FC236}">
                  <a16:creationId xmlns:a16="http://schemas.microsoft.com/office/drawing/2014/main" id="{78202EDA-8F96-4ABD-A3B5-97C9CAFD0DF3}"/>
                </a:ext>
              </a:extLst>
            </p:cNvPr>
            <p:cNvSpPr>
              <a:spLocks noChangeArrowheads="1"/>
            </p:cNvSpPr>
            <p:nvPr/>
          </p:nvSpPr>
          <p:spPr bwMode="auto">
            <a:xfrm>
              <a:off x="3074" y="346"/>
              <a:ext cx="75" cy="88"/>
            </a:xfrm>
            <a:prstGeom prst="foldedCorner">
              <a:avLst>
                <a:gd name="adj" fmla="val 38889"/>
              </a:avLst>
            </a:prstGeom>
            <a:solidFill>
              <a:schemeClr val="accent1"/>
            </a:solidFill>
            <a:ln w="3175">
              <a:solidFill>
                <a:schemeClr val="bg2"/>
              </a:solidFill>
              <a:round/>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46512" name="AutoShape 24">
              <a:extLst>
                <a:ext uri="{FF2B5EF4-FFF2-40B4-BE49-F238E27FC236}">
                  <a16:creationId xmlns:a16="http://schemas.microsoft.com/office/drawing/2014/main" id="{550D7E56-2D67-42A4-B697-2ACA668D1800}"/>
                </a:ext>
              </a:extLst>
            </p:cNvPr>
            <p:cNvSpPr>
              <a:spLocks noChangeArrowheads="1"/>
            </p:cNvSpPr>
            <p:nvPr/>
          </p:nvSpPr>
          <p:spPr bwMode="auto">
            <a:xfrm>
              <a:off x="3174" y="346"/>
              <a:ext cx="76" cy="88"/>
            </a:xfrm>
            <a:prstGeom prst="foldedCorner">
              <a:avLst>
                <a:gd name="adj" fmla="val 38889"/>
              </a:avLst>
            </a:prstGeom>
            <a:solidFill>
              <a:schemeClr val="accent1"/>
            </a:solidFill>
            <a:ln w="3175">
              <a:solidFill>
                <a:schemeClr val="bg2"/>
              </a:solidFill>
              <a:round/>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46513" name="AutoShape 25">
              <a:extLst>
                <a:ext uri="{FF2B5EF4-FFF2-40B4-BE49-F238E27FC236}">
                  <a16:creationId xmlns:a16="http://schemas.microsoft.com/office/drawing/2014/main" id="{2B386B50-7F36-4BD5-8429-7C35A938CD7B}"/>
                </a:ext>
              </a:extLst>
            </p:cNvPr>
            <p:cNvSpPr>
              <a:spLocks noChangeArrowheads="1"/>
            </p:cNvSpPr>
            <p:nvPr/>
          </p:nvSpPr>
          <p:spPr bwMode="auto">
            <a:xfrm>
              <a:off x="3275" y="346"/>
              <a:ext cx="75" cy="88"/>
            </a:xfrm>
            <a:prstGeom prst="foldedCorner">
              <a:avLst>
                <a:gd name="adj" fmla="val 38889"/>
              </a:avLst>
            </a:prstGeom>
            <a:solidFill>
              <a:schemeClr val="accent1"/>
            </a:solidFill>
            <a:ln w="3175">
              <a:solidFill>
                <a:schemeClr val="bg2"/>
              </a:solidFill>
              <a:round/>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46514" name="AutoShape 26">
              <a:extLst>
                <a:ext uri="{FF2B5EF4-FFF2-40B4-BE49-F238E27FC236}">
                  <a16:creationId xmlns:a16="http://schemas.microsoft.com/office/drawing/2014/main" id="{79EE74ED-4CD9-493D-A0FA-16FD4B1930BF}"/>
                </a:ext>
              </a:extLst>
            </p:cNvPr>
            <p:cNvSpPr>
              <a:spLocks noChangeArrowheads="1"/>
            </p:cNvSpPr>
            <p:nvPr/>
          </p:nvSpPr>
          <p:spPr bwMode="auto">
            <a:xfrm>
              <a:off x="3374" y="346"/>
              <a:ext cx="76" cy="88"/>
            </a:xfrm>
            <a:prstGeom prst="foldedCorner">
              <a:avLst>
                <a:gd name="adj" fmla="val 38889"/>
              </a:avLst>
            </a:prstGeom>
            <a:solidFill>
              <a:schemeClr val="accent1"/>
            </a:solidFill>
            <a:ln w="3175">
              <a:solidFill>
                <a:schemeClr val="bg2"/>
              </a:solidFill>
              <a:round/>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46515" name="AutoShape 27">
              <a:extLst>
                <a:ext uri="{FF2B5EF4-FFF2-40B4-BE49-F238E27FC236}">
                  <a16:creationId xmlns:a16="http://schemas.microsoft.com/office/drawing/2014/main" id="{9F616066-0D45-487B-A80A-B9A93E1F2F94}"/>
                </a:ext>
              </a:extLst>
            </p:cNvPr>
            <p:cNvSpPr>
              <a:spLocks noChangeArrowheads="1"/>
            </p:cNvSpPr>
            <p:nvPr/>
          </p:nvSpPr>
          <p:spPr bwMode="auto">
            <a:xfrm>
              <a:off x="3475" y="346"/>
              <a:ext cx="75" cy="88"/>
            </a:xfrm>
            <a:prstGeom prst="foldedCorner">
              <a:avLst>
                <a:gd name="adj" fmla="val 38889"/>
              </a:avLst>
            </a:prstGeom>
            <a:solidFill>
              <a:schemeClr val="accent1"/>
            </a:solidFill>
            <a:ln w="3175">
              <a:solidFill>
                <a:schemeClr val="bg2"/>
              </a:solidFill>
              <a:round/>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46516" name="AutoShape 28">
              <a:extLst>
                <a:ext uri="{FF2B5EF4-FFF2-40B4-BE49-F238E27FC236}">
                  <a16:creationId xmlns:a16="http://schemas.microsoft.com/office/drawing/2014/main" id="{25CD3CA6-4D62-48C3-9AE3-8EBCFFB18F6C}"/>
                </a:ext>
              </a:extLst>
            </p:cNvPr>
            <p:cNvSpPr>
              <a:spLocks noChangeArrowheads="1"/>
            </p:cNvSpPr>
            <p:nvPr/>
          </p:nvSpPr>
          <p:spPr bwMode="auto">
            <a:xfrm>
              <a:off x="3125" y="390"/>
              <a:ext cx="75" cy="88"/>
            </a:xfrm>
            <a:prstGeom prst="foldedCorner">
              <a:avLst>
                <a:gd name="adj" fmla="val 38889"/>
              </a:avLst>
            </a:prstGeom>
            <a:solidFill>
              <a:schemeClr val="accent1"/>
            </a:solidFill>
            <a:ln w="3175">
              <a:solidFill>
                <a:schemeClr val="bg2"/>
              </a:solidFill>
              <a:round/>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46517" name="AutoShape 29">
              <a:extLst>
                <a:ext uri="{FF2B5EF4-FFF2-40B4-BE49-F238E27FC236}">
                  <a16:creationId xmlns:a16="http://schemas.microsoft.com/office/drawing/2014/main" id="{000BD644-2B7A-48F2-B8A2-9D4F10B7985D}"/>
                </a:ext>
              </a:extLst>
            </p:cNvPr>
            <p:cNvSpPr>
              <a:spLocks noChangeArrowheads="1"/>
            </p:cNvSpPr>
            <p:nvPr/>
          </p:nvSpPr>
          <p:spPr bwMode="auto">
            <a:xfrm>
              <a:off x="3224" y="390"/>
              <a:ext cx="75" cy="88"/>
            </a:xfrm>
            <a:prstGeom prst="foldedCorner">
              <a:avLst>
                <a:gd name="adj" fmla="val 38889"/>
              </a:avLst>
            </a:prstGeom>
            <a:solidFill>
              <a:schemeClr val="accent1"/>
            </a:solidFill>
            <a:ln w="3175">
              <a:solidFill>
                <a:schemeClr val="bg2"/>
              </a:solidFill>
              <a:round/>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46518" name="AutoShape 30">
              <a:extLst>
                <a:ext uri="{FF2B5EF4-FFF2-40B4-BE49-F238E27FC236}">
                  <a16:creationId xmlns:a16="http://schemas.microsoft.com/office/drawing/2014/main" id="{098C8E5F-BD5B-4CAF-B557-8CB589014F0E}"/>
                </a:ext>
              </a:extLst>
            </p:cNvPr>
            <p:cNvSpPr>
              <a:spLocks noChangeArrowheads="1"/>
            </p:cNvSpPr>
            <p:nvPr/>
          </p:nvSpPr>
          <p:spPr bwMode="auto">
            <a:xfrm>
              <a:off x="3325" y="390"/>
              <a:ext cx="75" cy="88"/>
            </a:xfrm>
            <a:prstGeom prst="foldedCorner">
              <a:avLst>
                <a:gd name="adj" fmla="val 38889"/>
              </a:avLst>
            </a:prstGeom>
            <a:solidFill>
              <a:schemeClr val="accent1"/>
            </a:solidFill>
            <a:ln w="3175">
              <a:solidFill>
                <a:schemeClr val="bg2"/>
              </a:solidFill>
              <a:round/>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46519" name="AutoShape 31">
              <a:extLst>
                <a:ext uri="{FF2B5EF4-FFF2-40B4-BE49-F238E27FC236}">
                  <a16:creationId xmlns:a16="http://schemas.microsoft.com/office/drawing/2014/main" id="{0393CFF5-002F-4FC5-ACD0-A3EE49D36A6D}"/>
                </a:ext>
              </a:extLst>
            </p:cNvPr>
            <p:cNvSpPr>
              <a:spLocks noChangeArrowheads="1"/>
            </p:cNvSpPr>
            <p:nvPr/>
          </p:nvSpPr>
          <p:spPr bwMode="auto">
            <a:xfrm>
              <a:off x="3425" y="390"/>
              <a:ext cx="75" cy="88"/>
            </a:xfrm>
            <a:prstGeom prst="foldedCorner">
              <a:avLst>
                <a:gd name="adj" fmla="val 38889"/>
              </a:avLst>
            </a:prstGeom>
            <a:solidFill>
              <a:schemeClr val="accent1"/>
            </a:solidFill>
            <a:ln w="3175">
              <a:solidFill>
                <a:schemeClr val="bg2"/>
              </a:solidFill>
              <a:round/>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46520" name="AutoShape 32">
              <a:extLst>
                <a:ext uri="{FF2B5EF4-FFF2-40B4-BE49-F238E27FC236}">
                  <a16:creationId xmlns:a16="http://schemas.microsoft.com/office/drawing/2014/main" id="{36A795FE-149E-422F-AF99-3CD60EEC104D}"/>
                </a:ext>
              </a:extLst>
            </p:cNvPr>
            <p:cNvSpPr>
              <a:spLocks noChangeArrowheads="1"/>
            </p:cNvSpPr>
            <p:nvPr/>
          </p:nvSpPr>
          <p:spPr bwMode="auto">
            <a:xfrm>
              <a:off x="3525" y="390"/>
              <a:ext cx="75" cy="88"/>
            </a:xfrm>
            <a:prstGeom prst="foldedCorner">
              <a:avLst>
                <a:gd name="adj" fmla="val 38889"/>
              </a:avLst>
            </a:prstGeom>
            <a:solidFill>
              <a:schemeClr val="accent1"/>
            </a:solidFill>
            <a:ln w="3175">
              <a:solidFill>
                <a:schemeClr val="bg2"/>
              </a:solidFill>
              <a:round/>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46521" name="AutoShape 33">
              <a:extLst>
                <a:ext uri="{FF2B5EF4-FFF2-40B4-BE49-F238E27FC236}">
                  <a16:creationId xmlns:a16="http://schemas.microsoft.com/office/drawing/2014/main" id="{CC85A0C1-C718-4D3A-ABC7-C7A0008BDE9D}"/>
                </a:ext>
              </a:extLst>
            </p:cNvPr>
            <p:cNvSpPr>
              <a:spLocks noChangeArrowheads="1"/>
            </p:cNvSpPr>
            <p:nvPr/>
          </p:nvSpPr>
          <p:spPr bwMode="auto">
            <a:xfrm>
              <a:off x="3024" y="500"/>
              <a:ext cx="75" cy="88"/>
            </a:xfrm>
            <a:prstGeom prst="foldedCorner">
              <a:avLst>
                <a:gd name="adj" fmla="val 38889"/>
              </a:avLst>
            </a:prstGeom>
            <a:solidFill>
              <a:schemeClr val="accent1"/>
            </a:solidFill>
            <a:ln w="3175">
              <a:solidFill>
                <a:schemeClr val="bg2"/>
              </a:solidFill>
              <a:round/>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46522" name="AutoShape 34">
              <a:extLst>
                <a:ext uri="{FF2B5EF4-FFF2-40B4-BE49-F238E27FC236}">
                  <a16:creationId xmlns:a16="http://schemas.microsoft.com/office/drawing/2014/main" id="{134C8F22-3777-4B9D-9C82-53D327393EF3}"/>
                </a:ext>
              </a:extLst>
            </p:cNvPr>
            <p:cNvSpPr>
              <a:spLocks noChangeArrowheads="1"/>
            </p:cNvSpPr>
            <p:nvPr/>
          </p:nvSpPr>
          <p:spPr bwMode="auto">
            <a:xfrm>
              <a:off x="3125" y="500"/>
              <a:ext cx="75" cy="88"/>
            </a:xfrm>
            <a:prstGeom prst="foldedCorner">
              <a:avLst>
                <a:gd name="adj" fmla="val 38889"/>
              </a:avLst>
            </a:prstGeom>
            <a:solidFill>
              <a:schemeClr val="accent1"/>
            </a:solidFill>
            <a:ln w="3175">
              <a:solidFill>
                <a:schemeClr val="bg2"/>
              </a:solidFill>
              <a:round/>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46523" name="AutoShape 35">
              <a:extLst>
                <a:ext uri="{FF2B5EF4-FFF2-40B4-BE49-F238E27FC236}">
                  <a16:creationId xmlns:a16="http://schemas.microsoft.com/office/drawing/2014/main" id="{02EB4380-E3CE-41DC-8BE8-7E3617681724}"/>
                </a:ext>
              </a:extLst>
            </p:cNvPr>
            <p:cNvSpPr>
              <a:spLocks noChangeArrowheads="1"/>
            </p:cNvSpPr>
            <p:nvPr/>
          </p:nvSpPr>
          <p:spPr bwMode="auto">
            <a:xfrm>
              <a:off x="3224" y="500"/>
              <a:ext cx="75" cy="88"/>
            </a:xfrm>
            <a:prstGeom prst="foldedCorner">
              <a:avLst>
                <a:gd name="adj" fmla="val 38889"/>
              </a:avLst>
            </a:prstGeom>
            <a:solidFill>
              <a:schemeClr val="accent1"/>
            </a:solidFill>
            <a:ln w="3175">
              <a:solidFill>
                <a:schemeClr val="bg2"/>
              </a:solidFill>
              <a:round/>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46524" name="AutoShape 36">
              <a:extLst>
                <a:ext uri="{FF2B5EF4-FFF2-40B4-BE49-F238E27FC236}">
                  <a16:creationId xmlns:a16="http://schemas.microsoft.com/office/drawing/2014/main" id="{16BFA217-D56C-4558-A6C8-1324AEEE2014}"/>
                </a:ext>
              </a:extLst>
            </p:cNvPr>
            <p:cNvSpPr>
              <a:spLocks noChangeArrowheads="1"/>
            </p:cNvSpPr>
            <p:nvPr/>
          </p:nvSpPr>
          <p:spPr bwMode="auto">
            <a:xfrm>
              <a:off x="3325" y="500"/>
              <a:ext cx="75" cy="88"/>
            </a:xfrm>
            <a:prstGeom prst="foldedCorner">
              <a:avLst>
                <a:gd name="adj" fmla="val 38889"/>
              </a:avLst>
            </a:prstGeom>
            <a:solidFill>
              <a:schemeClr val="accent1"/>
            </a:solidFill>
            <a:ln w="3175">
              <a:solidFill>
                <a:schemeClr val="bg2"/>
              </a:solidFill>
              <a:round/>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46525" name="AutoShape 37">
              <a:extLst>
                <a:ext uri="{FF2B5EF4-FFF2-40B4-BE49-F238E27FC236}">
                  <a16:creationId xmlns:a16="http://schemas.microsoft.com/office/drawing/2014/main" id="{5DDCD6FA-2985-4FA3-8C25-4E8DF3E688D4}"/>
                </a:ext>
              </a:extLst>
            </p:cNvPr>
            <p:cNvSpPr>
              <a:spLocks noChangeArrowheads="1"/>
            </p:cNvSpPr>
            <p:nvPr/>
          </p:nvSpPr>
          <p:spPr bwMode="auto">
            <a:xfrm>
              <a:off x="3425" y="500"/>
              <a:ext cx="75" cy="88"/>
            </a:xfrm>
            <a:prstGeom prst="foldedCorner">
              <a:avLst>
                <a:gd name="adj" fmla="val 38889"/>
              </a:avLst>
            </a:prstGeom>
            <a:solidFill>
              <a:schemeClr val="accent1"/>
            </a:solidFill>
            <a:ln w="3175">
              <a:solidFill>
                <a:schemeClr val="bg2"/>
              </a:solidFill>
              <a:round/>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46526" name="AutoShape 38">
              <a:extLst>
                <a:ext uri="{FF2B5EF4-FFF2-40B4-BE49-F238E27FC236}">
                  <a16:creationId xmlns:a16="http://schemas.microsoft.com/office/drawing/2014/main" id="{CDB3CD83-874C-4B77-867B-9C078BDD040D}"/>
                </a:ext>
              </a:extLst>
            </p:cNvPr>
            <p:cNvSpPr>
              <a:spLocks noChangeArrowheads="1"/>
            </p:cNvSpPr>
            <p:nvPr/>
          </p:nvSpPr>
          <p:spPr bwMode="auto">
            <a:xfrm>
              <a:off x="3074" y="544"/>
              <a:ext cx="75" cy="88"/>
            </a:xfrm>
            <a:prstGeom prst="foldedCorner">
              <a:avLst>
                <a:gd name="adj" fmla="val 38889"/>
              </a:avLst>
            </a:prstGeom>
            <a:solidFill>
              <a:schemeClr val="accent1"/>
            </a:solidFill>
            <a:ln w="3175">
              <a:solidFill>
                <a:schemeClr val="bg2"/>
              </a:solidFill>
              <a:round/>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46527" name="AutoShape 39">
              <a:extLst>
                <a:ext uri="{FF2B5EF4-FFF2-40B4-BE49-F238E27FC236}">
                  <a16:creationId xmlns:a16="http://schemas.microsoft.com/office/drawing/2014/main" id="{3307F986-3B07-4C2C-AB83-25B3ED90A894}"/>
                </a:ext>
              </a:extLst>
            </p:cNvPr>
            <p:cNvSpPr>
              <a:spLocks noChangeArrowheads="1"/>
            </p:cNvSpPr>
            <p:nvPr/>
          </p:nvSpPr>
          <p:spPr bwMode="auto">
            <a:xfrm>
              <a:off x="3174" y="544"/>
              <a:ext cx="76" cy="88"/>
            </a:xfrm>
            <a:prstGeom prst="foldedCorner">
              <a:avLst>
                <a:gd name="adj" fmla="val 38889"/>
              </a:avLst>
            </a:prstGeom>
            <a:solidFill>
              <a:schemeClr val="accent1"/>
            </a:solidFill>
            <a:ln w="3175">
              <a:solidFill>
                <a:schemeClr val="bg2"/>
              </a:solidFill>
              <a:round/>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46528" name="AutoShape 40">
              <a:extLst>
                <a:ext uri="{FF2B5EF4-FFF2-40B4-BE49-F238E27FC236}">
                  <a16:creationId xmlns:a16="http://schemas.microsoft.com/office/drawing/2014/main" id="{D92E2E5E-DB4F-48EA-8227-048A0DD42884}"/>
                </a:ext>
              </a:extLst>
            </p:cNvPr>
            <p:cNvSpPr>
              <a:spLocks noChangeArrowheads="1"/>
            </p:cNvSpPr>
            <p:nvPr/>
          </p:nvSpPr>
          <p:spPr bwMode="auto">
            <a:xfrm>
              <a:off x="3275" y="544"/>
              <a:ext cx="75" cy="88"/>
            </a:xfrm>
            <a:prstGeom prst="foldedCorner">
              <a:avLst>
                <a:gd name="adj" fmla="val 38889"/>
              </a:avLst>
            </a:prstGeom>
            <a:solidFill>
              <a:schemeClr val="accent1"/>
            </a:solidFill>
            <a:ln w="3175">
              <a:solidFill>
                <a:schemeClr val="bg2"/>
              </a:solidFill>
              <a:round/>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46529" name="AutoShape 41">
              <a:extLst>
                <a:ext uri="{FF2B5EF4-FFF2-40B4-BE49-F238E27FC236}">
                  <a16:creationId xmlns:a16="http://schemas.microsoft.com/office/drawing/2014/main" id="{61D8FB01-9ED1-4ADD-A1DE-C110B3080478}"/>
                </a:ext>
              </a:extLst>
            </p:cNvPr>
            <p:cNvSpPr>
              <a:spLocks noChangeArrowheads="1"/>
            </p:cNvSpPr>
            <p:nvPr/>
          </p:nvSpPr>
          <p:spPr bwMode="auto">
            <a:xfrm>
              <a:off x="3374" y="544"/>
              <a:ext cx="76" cy="88"/>
            </a:xfrm>
            <a:prstGeom prst="foldedCorner">
              <a:avLst>
                <a:gd name="adj" fmla="val 38889"/>
              </a:avLst>
            </a:prstGeom>
            <a:solidFill>
              <a:schemeClr val="accent1"/>
            </a:solidFill>
            <a:ln w="3175">
              <a:solidFill>
                <a:schemeClr val="bg2"/>
              </a:solidFill>
              <a:round/>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46530" name="AutoShape 42">
              <a:extLst>
                <a:ext uri="{FF2B5EF4-FFF2-40B4-BE49-F238E27FC236}">
                  <a16:creationId xmlns:a16="http://schemas.microsoft.com/office/drawing/2014/main" id="{28BBE524-D247-4237-B2CA-8A3A05D57A59}"/>
                </a:ext>
              </a:extLst>
            </p:cNvPr>
            <p:cNvSpPr>
              <a:spLocks noChangeArrowheads="1"/>
            </p:cNvSpPr>
            <p:nvPr/>
          </p:nvSpPr>
          <p:spPr bwMode="auto">
            <a:xfrm>
              <a:off x="3475" y="544"/>
              <a:ext cx="75" cy="88"/>
            </a:xfrm>
            <a:prstGeom prst="foldedCorner">
              <a:avLst>
                <a:gd name="adj" fmla="val 38889"/>
              </a:avLst>
            </a:prstGeom>
            <a:solidFill>
              <a:schemeClr val="accent1"/>
            </a:solidFill>
            <a:ln w="3175">
              <a:solidFill>
                <a:schemeClr val="bg2"/>
              </a:solidFill>
              <a:round/>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46531" name="AutoShape 43">
              <a:extLst>
                <a:ext uri="{FF2B5EF4-FFF2-40B4-BE49-F238E27FC236}">
                  <a16:creationId xmlns:a16="http://schemas.microsoft.com/office/drawing/2014/main" id="{F50D2ACA-18DC-48F4-A705-A36C386A7847}"/>
                </a:ext>
              </a:extLst>
            </p:cNvPr>
            <p:cNvSpPr>
              <a:spLocks noChangeArrowheads="1"/>
            </p:cNvSpPr>
            <p:nvPr/>
          </p:nvSpPr>
          <p:spPr bwMode="auto">
            <a:xfrm>
              <a:off x="3074" y="655"/>
              <a:ext cx="75" cy="88"/>
            </a:xfrm>
            <a:prstGeom prst="foldedCorner">
              <a:avLst>
                <a:gd name="adj" fmla="val 38889"/>
              </a:avLst>
            </a:prstGeom>
            <a:solidFill>
              <a:schemeClr val="accent1"/>
            </a:solidFill>
            <a:ln w="3175">
              <a:solidFill>
                <a:schemeClr val="bg2"/>
              </a:solidFill>
              <a:round/>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46532" name="AutoShape 44">
              <a:extLst>
                <a:ext uri="{FF2B5EF4-FFF2-40B4-BE49-F238E27FC236}">
                  <a16:creationId xmlns:a16="http://schemas.microsoft.com/office/drawing/2014/main" id="{8733183C-D19A-476B-A66A-627248019C04}"/>
                </a:ext>
              </a:extLst>
            </p:cNvPr>
            <p:cNvSpPr>
              <a:spLocks noChangeArrowheads="1"/>
            </p:cNvSpPr>
            <p:nvPr/>
          </p:nvSpPr>
          <p:spPr bwMode="auto">
            <a:xfrm>
              <a:off x="3174" y="655"/>
              <a:ext cx="76" cy="88"/>
            </a:xfrm>
            <a:prstGeom prst="foldedCorner">
              <a:avLst>
                <a:gd name="adj" fmla="val 38889"/>
              </a:avLst>
            </a:prstGeom>
            <a:solidFill>
              <a:schemeClr val="accent1"/>
            </a:solidFill>
            <a:ln w="3175">
              <a:solidFill>
                <a:schemeClr val="bg2"/>
              </a:solidFill>
              <a:round/>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46533" name="AutoShape 45">
              <a:extLst>
                <a:ext uri="{FF2B5EF4-FFF2-40B4-BE49-F238E27FC236}">
                  <a16:creationId xmlns:a16="http://schemas.microsoft.com/office/drawing/2014/main" id="{764DB5C4-1C9C-456B-B3D4-EA3797DDCEFE}"/>
                </a:ext>
              </a:extLst>
            </p:cNvPr>
            <p:cNvSpPr>
              <a:spLocks noChangeArrowheads="1"/>
            </p:cNvSpPr>
            <p:nvPr/>
          </p:nvSpPr>
          <p:spPr bwMode="auto">
            <a:xfrm>
              <a:off x="3275" y="655"/>
              <a:ext cx="75" cy="88"/>
            </a:xfrm>
            <a:prstGeom prst="foldedCorner">
              <a:avLst>
                <a:gd name="adj" fmla="val 38889"/>
              </a:avLst>
            </a:prstGeom>
            <a:solidFill>
              <a:schemeClr val="accent1"/>
            </a:solidFill>
            <a:ln w="3175">
              <a:solidFill>
                <a:schemeClr val="bg2"/>
              </a:solidFill>
              <a:round/>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46534" name="AutoShape 46">
              <a:extLst>
                <a:ext uri="{FF2B5EF4-FFF2-40B4-BE49-F238E27FC236}">
                  <a16:creationId xmlns:a16="http://schemas.microsoft.com/office/drawing/2014/main" id="{2134970D-F516-4289-9EC6-4E2AD1228C87}"/>
                </a:ext>
              </a:extLst>
            </p:cNvPr>
            <p:cNvSpPr>
              <a:spLocks noChangeArrowheads="1"/>
            </p:cNvSpPr>
            <p:nvPr/>
          </p:nvSpPr>
          <p:spPr bwMode="auto">
            <a:xfrm>
              <a:off x="3374" y="655"/>
              <a:ext cx="76" cy="88"/>
            </a:xfrm>
            <a:prstGeom prst="foldedCorner">
              <a:avLst>
                <a:gd name="adj" fmla="val 38889"/>
              </a:avLst>
            </a:prstGeom>
            <a:solidFill>
              <a:schemeClr val="accent1"/>
            </a:solidFill>
            <a:ln w="3175">
              <a:solidFill>
                <a:schemeClr val="bg2"/>
              </a:solidFill>
              <a:round/>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46535" name="AutoShape 47">
              <a:extLst>
                <a:ext uri="{FF2B5EF4-FFF2-40B4-BE49-F238E27FC236}">
                  <a16:creationId xmlns:a16="http://schemas.microsoft.com/office/drawing/2014/main" id="{21114E40-6DE4-4215-88D1-CDDD393A63CC}"/>
                </a:ext>
              </a:extLst>
            </p:cNvPr>
            <p:cNvSpPr>
              <a:spLocks noChangeArrowheads="1"/>
            </p:cNvSpPr>
            <p:nvPr/>
          </p:nvSpPr>
          <p:spPr bwMode="auto">
            <a:xfrm>
              <a:off x="3475" y="655"/>
              <a:ext cx="75" cy="88"/>
            </a:xfrm>
            <a:prstGeom prst="foldedCorner">
              <a:avLst>
                <a:gd name="adj" fmla="val 38889"/>
              </a:avLst>
            </a:prstGeom>
            <a:solidFill>
              <a:schemeClr val="accent1"/>
            </a:solidFill>
            <a:ln w="3175">
              <a:solidFill>
                <a:schemeClr val="bg2"/>
              </a:solidFill>
              <a:round/>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
        <p:nvSpPr>
          <p:cNvPr id="146446" name="AutoShape 48">
            <a:extLst>
              <a:ext uri="{FF2B5EF4-FFF2-40B4-BE49-F238E27FC236}">
                <a16:creationId xmlns:a16="http://schemas.microsoft.com/office/drawing/2014/main" id="{71AF01DE-E6B0-4621-9375-48DB25F075FE}"/>
              </a:ext>
            </a:extLst>
          </p:cNvPr>
          <p:cNvSpPr>
            <a:spLocks noChangeArrowheads="1"/>
          </p:cNvSpPr>
          <p:nvPr/>
        </p:nvSpPr>
        <p:spPr bwMode="auto">
          <a:xfrm>
            <a:off x="6186488" y="2667000"/>
            <a:ext cx="214312" cy="319088"/>
          </a:xfrm>
          <a:prstGeom prst="rightArrow">
            <a:avLst>
              <a:gd name="adj1" fmla="val 55000"/>
              <a:gd name="adj2" fmla="val 45833"/>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nvGrpSpPr>
          <p:cNvPr id="146447" name="Group 49">
            <a:extLst>
              <a:ext uri="{FF2B5EF4-FFF2-40B4-BE49-F238E27FC236}">
                <a16:creationId xmlns:a16="http://schemas.microsoft.com/office/drawing/2014/main" id="{B1112185-6C22-42AD-958E-630275F6770E}"/>
              </a:ext>
            </a:extLst>
          </p:cNvPr>
          <p:cNvGrpSpPr>
            <a:grpSpLocks/>
          </p:cNvGrpSpPr>
          <p:nvPr/>
        </p:nvGrpSpPr>
        <p:grpSpPr bwMode="auto">
          <a:xfrm>
            <a:off x="8001000" y="2438400"/>
            <a:ext cx="1295400" cy="914400"/>
            <a:chOff x="528" y="1008"/>
            <a:chExt cx="4608" cy="3132"/>
          </a:xfrm>
        </p:grpSpPr>
        <p:pic>
          <p:nvPicPr>
            <p:cNvPr id="146499" name="Picture 50">
              <a:extLst>
                <a:ext uri="{FF2B5EF4-FFF2-40B4-BE49-F238E27FC236}">
                  <a16:creationId xmlns:a16="http://schemas.microsoft.com/office/drawing/2014/main" id="{434949D5-BD2B-44DC-A798-4A80E25D939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8" y="1008"/>
              <a:ext cx="4608" cy="2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6500" name="Picture 51">
              <a:extLst>
                <a:ext uri="{FF2B5EF4-FFF2-40B4-BE49-F238E27FC236}">
                  <a16:creationId xmlns:a16="http://schemas.microsoft.com/office/drawing/2014/main" id="{D91E317E-E2C6-45EC-A671-87EF92EB032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12" y="2837"/>
              <a:ext cx="2928" cy="13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aphicFrame>
        <p:nvGraphicFramePr>
          <p:cNvPr id="146448" name="Object 52">
            <a:extLst>
              <a:ext uri="{FF2B5EF4-FFF2-40B4-BE49-F238E27FC236}">
                <a16:creationId xmlns:a16="http://schemas.microsoft.com/office/drawing/2014/main" id="{FAB09067-341B-47C0-BC32-8DC2E34FF5B4}"/>
              </a:ext>
            </a:extLst>
          </p:cNvPr>
          <p:cNvGraphicFramePr>
            <a:graphicFrameLocks noChangeAspect="1"/>
          </p:cNvGraphicFramePr>
          <p:nvPr/>
        </p:nvGraphicFramePr>
        <p:xfrm>
          <a:off x="5181600" y="5486400"/>
          <a:ext cx="268288" cy="609600"/>
        </p:xfrm>
        <a:graphic>
          <a:graphicData uri="http://schemas.openxmlformats.org/presentationml/2006/ole">
            <mc:AlternateContent xmlns:mc="http://schemas.openxmlformats.org/markup-compatibility/2006">
              <mc:Choice xmlns:v="urn:schemas-microsoft-com:vml" Requires="v">
                <p:oleObj spid="_x0000_s8198" name="Visio" r:id="rId6" imgW="501433" imgH="1199781" progId="">
                  <p:embed/>
                </p:oleObj>
              </mc:Choice>
              <mc:Fallback>
                <p:oleObj name="Visio" r:id="rId6" imgW="501433" imgH="1199781" progId="">
                  <p:embed/>
                  <p:pic>
                    <p:nvPicPr>
                      <p:cNvPr id="146448" name="Object 52">
                        <a:extLst>
                          <a:ext uri="{FF2B5EF4-FFF2-40B4-BE49-F238E27FC236}">
                            <a16:creationId xmlns:a16="http://schemas.microsoft.com/office/drawing/2014/main" id="{FAB09067-341B-47C0-BC32-8DC2E34FF5B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81600" y="5486400"/>
                        <a:ext cx="268288" cy="609600"/>
                      </a:xfrm>
                      <a:prstGeom prst="rect">
                        <a:avLst/>
                      </a:prstGeom>
                      <a:noFill/>
                      <a:ln>
                        <a:noFill/>
                      </a:ln>
                      <a:extLst>
                        <a:ext uri="{909E8E84-426E-40DD-AFC4-6F175D3DCCD1}">
                          <a14:hiddenFill xmlns:a14="http://schemas.microsoft.com/office/drawing/2010/main">
                            <a:solidFill>
                              <a:srgbClr val="00386A"/>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146449" name="Picture 53" descr="MPj04049880000[1]">
            <a:extLst>
              <a:ext uri="{FF2B5EF4-FFF2-40B4-BE49-F238E27FC236}">
                <a16:creationId xmlns:a16="http://schemas.microsoft.com/office/drawing/2014/main" id="{3B160C04-4A2B-4576-86D8-4093A5D33FA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38801" y="5562600"/>
            <a:ext cx="347663"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6450" name="AutoShape 54">
            <a:extLst>
              <a:ext uri="{FF2B5EF4-FFF2-40B4-BE49-F238E27FC236}">
                <a16:creationId xmlns:a16="http://schemas.microsoft.com/office/drawing/2014/main" id="{7584BE01-D1AE-4C16-8DF5-6FEABBF385F6}"/>
              </a:ext>
            </a:extLst>
          </p:cNvPr>
          <p:cNvSpPr>
            <a:spLocks noChangeArrowheads="1"/>
          </p:cNvSpPr>
          <p:nvPr/>
        </p:nvSpPr>
        <p:spPr bwMode="auto">
          <a:xfrm>
            <a:off x="7710488" y="2667000"/>
            <a:ext cx="214312" cy="319088"/>
          </a:xfrm>
          <a:prstGeom prst="rightArrow">
            <a:avLst>
              <a:gd name="adj1" fmla="val 55000"/>
              <a:gd name="adj2" fmla="val 45833"/>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46451" name="AutoShape 55">
            <a:extLst>
              <a:ext uri="{FF2B5EF4-FFF2-40B4-BE49-F238E27FC236}">
                <a16:creationId xmlns:a16="http://schemas.microsoft.com/office/drawing/2014/main" id="{63C35A81-083E-48F0-9F92-8AB828AB2DD6}"/>
              </a:ext>
            </a:extLst>
          </p:cNvPr>
          <p:cNvSpPr>
            <a:spLocks noChangeArrowheads="1"/>
          </p:cNvSpPr>
          <p:nvPr/>
        </p:nvSpPr>
        <p:spPr bwMode="auto">
          <a:xfrm>
            <a:off x="6629401" y="2590801"/>
            <a:ext cx="766763" cy="479425"/>
          </a:xfrm>
          <a:prstGeom prst="flowChartMagneticDisk">
            <a:avLst/>
          </a:prstGeom>
          <a:gradFill rotWithShape="0">
            <a:gsLst>
              <a:gs pos="0">
                <a:srgbClr val="003366"/>
              </a:gs>
              <a:gs pos="50000">
                <a:srgbClr val="3198FF"/>
              </a:gs>
              <a:gs pos="100000">
                <a:srgbClr val="003366"/>
              </a:gs>
            </a:gsLst>
            <a:lin ang="0" scaled="1"/>
          </a:gradFill>
          <a:ln w="3175">
            <a:solidFill>
              <a:schemeClr val="accent2"/>
            </a:solidFill>
            <a:round/>
            <a:headEnd/>
            <a:tailEnd/>
          </a:ln>
        </p:spPr>
        <p:txBody>
          <a:bodyPr wrap="none" lIns="0" tIns="45714" rIns="91429" bIns="45714"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ctr" eaLnBrk="1" hangingPunct="1"/>
            <a:endParaRPr lang="en-US" altLang="en-US" sz="2400" b="1">
              <a:solidFill>
                <a:schemeClr val="tx2"/>
              </a:solidFill>
            </a:endParaRPr>
          </a:p>
        </p:txBody>
      </p:sp>
      <p:sp>
        <p:nvSpPr>
          <p:cNvPr id="146452" name="Rectangle 56">
            <a:extLst>
              <a:ext uri="{FF2B5EF4-FFF2-40B4-BE49-F238E27FC236}">
                <a16:creationId xmlns:a16="http://schemas.microsoft.com/office/drawing/2014/main" id="{BC29464D-B65A-4615-AB4F-5136A073DFEB}"/>
              </a:ext>
            </a:extLst>
          </p:cNvPr>
          <p:cNvSpPr>
            <a:spLocks noChangeArrowheads="1"/>
          </p:cNvSpPr>
          <p:nvPr/>
        </p:nvSpPr>
        <p:spPr bwMode="auto">
          <a:xfrm>
            <a:off x="7162800" y="5562600"/>
            <a:ext cx="28194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marL="173038" indent="-173038">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spcBef>
                <a:spcPct val="20000"/>
              </a:spcBef>
            </a:pPr>
            <a:r>
              <a:rPr lang="en-US" altLang="en-US" sz="1400">
                <a:solidFill>
                  <a:schemeClr val="bg2"/>
                </a:solidFill>
              </a:rPr>
              <a:t>Benefit maximization</a:t>
            </a:r>
          </a:p>
        </p:txBody>
      </p:sp>
      <p:grpSp>
        <p:nvGrpSpPr>
          <p:cNvPr id="146453" name="Group 57">
            <a:extLst>
              <a:ext uri="{FF2B5EF4-FFF2-40B4-BE49-F238E27FC236}">
                <a16:creationId xmlns:a16="http://schemas.microsoft.com/office/drawing/2014/main" id="{A7A06796-779B-4A1E-A5DE-6D655251C661}"/>
              </a:ext>
            </a:extLst>
          </p:cNvPr>
          <p:cNvGrpSpPr>
            <a:grpSpLocks/>
          </p:cNvGrpSpPr>
          <p:nvPr/>
        </p:nvGrpSpPr>
        <p:grpSpPr bwMode="auto">
          <a:xfrm>
            <a:off x="5064126" y="3962400"/>
            <a:ext cx="4384675" cy="896938"/>
            <a:chOff x="2086" y="2496"/>
            <a:chExt cx="2762" cy="565"/>
          </a:xfrm>
        </p:grpSpPr>
        <p:graphicFrame>
          <p:nvGraphicFramePr>
            <p:cNvPr id="146455" name="Object 58">
              <a:extLst>
                <a:ext uri="{FF2B5EF4-FFF2-40B4-BE49-F238E27FC236}">
                  <a16:creationId xmlns:a16="http://schemas.microsoft.com/office/drawing/2014/main" id="{E431FFB3-E0E2-47E6-A6CD-B9AB89B48986}"/>
                </a:ext>
              </a:extLst>
            </p:cNvPr>
            <p:cNvGraphicFramePr>
              <a:graphicFrameLocks noChangeAspect="1"/>
            </p:cNvGraphicFramePr>
            <p:nvPr/>
          </p:nvGraphicFramePr>
          <p:xfrm>
            <a:off x="3168" y="2496"/>
            <a:ext cx="1680" cy="565"/>
          </p:xfrm>
          <a:graphic>
            <a:graphicData uri="http://schemas.openxmlformats.org/presentationml/2006/ole">
              <mc:AlternateContent xmlns:mc="http://schemas.openxmlformats.org/markup-compatibility/2006">
                <mc:Choice xmlns:v="urn:schemas-microsoft-com:vml" Requires="v">
                  <p:oleObj spid="_x0000_s8199" name="Chart" r:id="rId9" imgW="11782460" imgH="7477059" progId="MSGraph.Chart.8">
                    <p:embed followColorScheme="full"/>
                  </p:oleObj>
                </mc:Choice>
                <mc:Fallback>
                  <p:oleObj name="Chart" r:id="rId9" imgW="11782460" imgH="7477059" progId="MSGraph.Chart.8">
                    <p:embed followColorScheme="full"/>
                    <p:pic>
                      <p:nvPicPr>
                        <p:cNvPr id="146455" name="Object 58">
                          <a:extLst>
                            <a:ext uri="{FF2B5EF4-FFF2-40B4-BE49-F238E27FC236}">
                              <a16:creationId xmlns:a16="http://schemas.microsoft.com/office/drawing/2014/main" id="{E431FFB3-E0E2-47E6-A6CD-B9AB89B4898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l="8064" t="41525" r="2715"/>
                        <a:stretch>
                          <a:fillRect/>
                        </a:stretch>
                      </p:blipFill>
                      <p:spPr bwMode="auto">
                        <a:xfrm>
                          <a:off x="3168" y="2496"/>
                          <a:ext cx="1680" cy="56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146456" name="Picture 59" descr="j0315542">
              <a:extLst>
                <a:ext uri="{FF2B5EF4-FFF2-40B4-BE49-F238E27FC236}">
                  <a16:creationId xmlns:a16="http://schemas.microsoft.com/office/drawing/2014/main" id="{B2D0E115-45F4-4A0C-8936-EDA4C8B374B1}"/>
                </a:ext>
              </a:extLst>
            </p:cNvPr>
            <p:cNvPicPr>
              <a:picLocks noChangeAspect="1" noChangeArrowheads="1"/>
            </p:cNvPicPr>
            <p:nvPr/>
          </p:nvPicPr>
          <p:blipFill>
            <a:blip r:embed="rId11">
              <a:lum bright="42000" contrast="-58000"/>
              <a:extLst>
                <a:ext uri="{28A0092B-C50C-407E-A947-70E740481C1C}">
                  <a14:useLocalDpi xmlns:a14="http://schemas.microsoft.com/office/drawing/2010/main" val="0"/>
                </a:ext>
              </a:extLst>
            </a:blip>
            <a:srcRect/>
            <a:stretch>
              <a:fillRect/>
            </a:stretch>
          </p:blipFill>
          <p:spPr bwMode="auto">
            <a:xfrm>
              <a:off x="2087" y="2603"/>
              <a:ext cx="813" cy="3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6457" name="Rectangle 60">
              <a:extLst>
                <a:ext uri="{FF2B5EF4-FFF2-40B4-BE49-F238E27FC236}">
                  <a16:creationId xmlns:a16="http://schemas.microsoft.com/office/drawing/2014/main" id="{C2756298-8254-42DA-AD1D-D23812D922DA}"/>
                </a:ext>
              </a:extLst>
            </p:cNvPr>
            <p:cNvSpPr>
              <a:spLocks noChangeArrowheads="1"/>
            </p:cNvSpPr>
            <p:nvPr/>
          </p:nvSpPr>
          <p:spPr bwMode="auto">
            <a:xfrm>
              <a:off x="2086" y="2604"/>
              <a:ext cx="818" cy="3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46458" name="Line 61">
              <a:extLst>
                <a:ext uri="{FF2B5EF4-FFF2-40B4-BE49-F238E27FC236}">
                  <a16:creationId xmlns:a16="http://schemas.microsoft.com/office/drawing/2014/main" id="{E9DCECF4-391A-47EF-82FC-672854FFCAA8}"/>
                </a:ext>
              </a:extLst>
            </p:cNvPr>
            <p:cNvSpPr>
              <a:spLocks noChangeShapeType="1"/>
            </p:cNvSpPr>
            <p:nvPr/>
          </p:nvSpPr>
          <p:spPr bwMode="auto">
            <a:xfrm>
              <a:off x="2086" y="2940"/>
              <a:ext cx="818"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459" name="Line 62">
              <a:extLst>
                <a:ext uri="{FF2B5EF4-FFF2-40B4-BE49-F238E27FC236}">
                  <a16:creationId xmlns:a16="http://schemas.microsoft.com/office/drawing/2014/main" id="{DB2531D5-736C-43E6-885C-32B68D8E2348}"/>
                </a:ext>
              </a:extLst>
            </p:cNvPr>
            <p:cNvSpPr>
              <a:spLocks noChangeShapeType="1"/>
            </p:cNvSpPr>
            <p:nvPr/>
          </p:nvSpPr>
          <p:spPr bwMode="auto">
            <a:xfrm>
              <a:off x="2086" y="2903"/>
              <a:ext cx="818"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460" name="Line 63">
              <a:extLst>
                <a:ext uri="{FF2B5EF4-FFF2-40B4-BE49-F238E27FC236}">
                  <a16:creationId xmlns:a16="http://schemas.microsoft.com/office/drawing/2014/main" id="{1895DEDC-E4E5-4003-AB99-060FC2CA867A}"/>
                </a:ext>
              </a:extLst>
            </p:cNvPr>
            <p:cNvSpPr>
              <a:spLocks noChangeShapeType="1"/>
            </p:cNvSpPr>
            <p:nvPr/>
          </p:nvSpPr>
          <p:spPr bwMode="auto">
            <a:xfrm>
              <a:off x="2086" y="2866"/>
              <a:ext cx="818"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461" name="Line 64">
              <a:extLst>
                <a:ext uri="{FF2B5EF4-FFF2-40B4-BE49-F238E27FC236}">
                  <a16:creationId xmlns:a16="http://schemas.microsoft.com/office/drawing/2014/main" id="{B19F25CA-90B2-47D5-BFC1-104E7F1DAF8B}"/>
                </a:ext>
              </a:extLst>
            </p:cNvPr>
            <p:cNvSpPr>
              <a:spLocks noChangeShapeType="1"/>
            </p:cNvSpPr>
            <p:nvPr/>
          </p:nvSpPr>
          <p:spPr bwMode="auto">
            <a:xfrm>
              <a:off x="2086" y="2828"/>
              <a:ext cx="818"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462" name="Line 65">
              <a:extLst>
                <a:ext uri="{FF2B5EF4-FFF2-40B4-BE49-F238E27FC236}">
                  <a16:creationId xmlns:a16="http://schemas.microsoft.com/office/drawing/2014/main" id="{67432151-4FD3-46AE-A2F9-B66D9203CDCE}"/>
                </a:ext>
              </a:extLst>
            </p:cNvPr>
            <p:cNvSpPr>
              <a:spLocks noChangeShapeType="1"/>
            </p:cNvSpPr>
            <p:nvPr/>
          </p:nvSpPr>
          <p:spPr bwMode="auto">
            <a:xfrm>
              <a:off x="2086" y="2791"/>
              <a:ext cx="818"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463" name="Line 66">
              <a:extLst>
                <a:ext uri="{FF2B5EF4-FFF2-40B4-BE49-F238E27FC236}">
                  <a16:creationId xmlns:a16="http://schemas.microsoft.com/office/drawing/2014/main" id="{319DDD7F-E7F3-4241-A14E-18CD7BC77067}"/>
                </a:ext>
              </a:extLst>
            </p:cNvPr>
            <p:cNvSpPr>
              <a:spLocks noChangeShapeType="1"/>
            </p:cNvSpPr>
            <p:nvPr/>
          </p:nvSpPr>
          <p:spPr bwMode="auto">
            <a:xfrm>
              <a:off x="2086" y="2753"/>
              <a:ext cx="818"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464" name="Line 67">
              <a:extLst>
                <a:ext uri="{FF2B5EF4-FFF2-40B4-BE49-F238E27FC236}">
                  <a16:creationId xmlns:a16="http://schemas.microsoft.com/office/drawing/2014/main" id="{BEAF8E3B-00DD-44BC-8691-EA942AB8A51F}"/>
                </a:ext>
              </a:extLst>
            </p:cNvPr>
            <p:cNvSpPr>
              <a:spLocks noChangeShapeType="1"/>
            </p:cNvSpPr>
            <p:nvPr/>
          </p:nvSpPr>
          <p:spPr bwMode="auto">
            <a:xfrm>
              <a:off x="2086" y="2716"/>
              <a:ext cx="818"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465" name="Line 68">
              <a:extLst>
                <a:ext uri="{FF2B5EF4-FFF2-40B4-BE49-F238E27FC236}">
                  <a16:creationId xmlns:a16="http://schemas.microsoft.com/office/drawing/2014/main" id="{5EE7E5DB-BDB7-48FF-8ECB-28F93634466A}"/>
                </a:ext>
              </a:extLst>
            </p:cNvPr>
            <p:cNvSpPr>
              <a:spLocks noChangeShapeType="1"/>
            </p:cNvSpPr>
            <p:nvPr/>
          </p:nvSpPr>
          <p:spPr bwMode="auto">
            <a:xfrm>
              <a:off x="2086" y="2678"/>
              <a:ext cx="818"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466" name="Line 69">
              <a:extLst>
                <a:ext uri="{FF2B5EF4-FFF2-40B4-BE49-F238E27FC236}">
                  <a16:creationId xmlns:a16="http://schemas.microsoft.com/office/drawing/2014/main" id="{5AB739BB-672B-4408-BB98-6EDC143662F4}"/>
                </a:ext>
              </a:extLst>
            </p:cNvPr>
            <p:cNvSpPr>
              <a:spLocks noChangeShapeType="1"/>
            </p:cNvSpPr>
            <p:nvPr/>
          </p:nvSpPr>
          <p:spPr bwMode="auto">
            <a:xfrm>
              <a:off x="2086" y="2641"/>
              <a:ext cx="818"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467" name="Line 70">
              <a:extLst>
                <a:ext uri="{FF2B5EF4-FFF2-40B4-BE49-F238E27FC236}">
                  <a16:creationId xmlns:a16="http://schemas.microsoft.com/office/drawing/2014/main" id="{3C7A4D41-E2F8-463B-ABD3-78535698FA9A}"/>
                </a:ext>
              </a:extLst>
            </p:cNvPr>
            <p:cNvSpPr>
              <a:spLocks noChangeShapeType="1"/>
            </p:cNvSpPr>
            <p:nvPr/>
          </p:nvSpPr>
          <p:spPr bwMode="auto">
            <a:xfrm>
              <a:off x="2086" y="2604"/>
              <a:ext cx="818"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468" name="Rectangle 71">
              <a:extLst>
                <a:ext uri="{FF2B5EF4-FFF2-40B4-BE49-F238E27FC236}">
                  <a16:creationId xmlns:a16="http://schemas.microsoft.com/office/drawing/2014/main" id="{DBC7EE88-7DC0-4946-98CA-79999EAADFFA}"/>
                </a:ext>
              </a:extLst>
            </p:cNvPr>
            <p:cNvSpPr>
              <a:spLocks noChangeArrowheads="1"/>
            </p:cNvSpPr>
            <p:nvPr/>
          </p:nvSpPr>
          <p:spPr bwMode="auto">
            <a:xfrm>
              <a:off x="2086" y="2604"/>
              <a:ext cx="818" cy="373"/>
            </a:xfrm>
            <a:prstGeom prst="rect">
              <a:avLst/>
            </a:prstGeom>
            <a:noFill/>
            <a:ln w="9525">
              <a:solidFill>
                <a:srgbClr val="80808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46469" name="Line 72">
              <a:extLst>
                <a:ext uri="{FF2B5EF4-FFF2-40B4-BE49-F238E27FC236}">
                  <a16:creationId xmlns:a16="http://schemas.microsoft.com/office/drawing/2014/main" id="{F22A6AA4-A327-49E6-AE06-7261943623B0}"/>
                </a:ext>
              </a:extLst>
            </p:cNvPr>
            <p:cNvSpPr>
              <a:spLocks noChangeShapeType="1"/>
            </p:cNvSpPr>
            <p:nvPr/>
          </p:nvSpPr>
          <p:spPr bwMode="auto">
            <a:xfrm>
              <a:off x="2112" y="2646"/>
              <a:ext cx="51" cy="83"/>
            </a:xfrm>
            <a:prstGeom prst="line">
              <a:avLst/>
            </a:prstGeom>
            <a:noFill/>
            <a:ln w="28575">
              <a:solidFill>
                <a:srgbClr val="00008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470" name="Line 73">
              <a:extLst>
                <a:ext uri="{FF2B5EF4-FFF2-40B4-BE49-F238E27FC236}">
                  <a16:creationId xmlns:a16="http://schemas.microsoft.com/office/drawing/2014/main" id="{07035DAB-00F3-4A8F-B8E2-DE167B225DB2}"/>
                </a:ext>
              </a:extLst>
            </p:cNvPr>
            <p:cNvSpPr>
              <a:spLocks noChangeShapeType="1"/>
            </p:cNvSpPr>
            <p:nvPr/>
          </p:nvSpPr>
          <p:spPr bwMode="auto">
            <a:xfrm flipV="1">
              <a:off x="2163" y="2685"/>
              <a:ext cx="52" cy="44"/>
            </a:xfrm>
            <a:prstGeom prst="line">
              <a:avLst/>
            </a:prstGeom>
            <a:noFill/>
            <a:ln w="28575">
              <a:solidFill>
                <a:srgbClr val="00008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471" name="Line 74">
              <a:extLst>
                <a:ext uri="{FF2B5EF4-FFF2-40B4-BE49-F238E27FC236}">
                  <a16:creationId xmlns:a16="http://schemas.microsoft.com/office/drawing/2014/main" id="{C9788B6B-8D13-4A77-AD8F-4BDA9EC85B1F}"/>
                </a:ext>
              </a:extLst>
            </p:cNvPr>
            <p:cNvSpPr>
              <a:spLocks noChangeShapeType="1"/>
            </p:cNvSpPr>
            <p:nvPr/>
          </p:nvSpPr>
          <p:spPr bwMode="auto">
            <a:xfrm>
              <a:off x="2215" y="2685"/>
              <a:ext cx="50" cy="47"/>
            </a:xfrm>
            <a:prstGeom prst="line">
              <a:avLst/>
            </a:prstGeom>
            <a:noFill/>
            <a:ln w="28575">
              <a:solidFill>
                <a:srgbClr val="00008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472" name="Line 75">
              <a:extLst>
                <a:ext uri="{FF2B5EF4-FFF2-40B4-BE49-F238E27FC236}">
                  <a16:creationId xmlns:a16="http://schemas.microsoft.com/office/drawing/2014/main" id="{5FAC14B9-D1E6-49C0-BF5A-3D9A91C620CE}"/>
                </a:ext>
              </a:extLst>
            </p:cNvPr>
            <p:cNvSpPr>
              <a:spLocks noChangeShapeType="1"/>
            </p:cNvSpPr>
            <p:nvPr/>
          </p:nvSpPr>
          <p:spPr bwMode="auto">
            <a:xfrm>
              <a:off x="2265" y="2732"/>
              <a:ext cx="51" cy="2"/>
            </a:xfrm>
            <a:prstGeom prst="line">
              <a:avLst/>
            </a:prstGeom>
            <a:noFill/>
            <a:ln w="28575">
              <a:solidFill>
                <a:srgbClr val="00008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473" name="Line 76">
              <a:extLst>
                <a:ext uri="{FF2B5EF4-FFF2-40B4-BE49-F238E27FC236}">
                  <a16:creationId xmlns:a16="http://schemas.microsoft.com/office/drawing/2014/main" id="{2823169A-C941-4B75-B2C6-91CA89B791EB}"/>
                </a:ext>
              </a:extLst>
            </p:cNvPr>
            <p:cNvSpPr>
              <a:spLocks noChangeShapeType="1"/>
            </p:cNvSpPr>
            <p:nvPr/>
          </p:nvSpPr>
          <p:spPr bwMode="auto">
            <a:xfrm>
              <a:off x="2316" y="2734"/>
              <a:ext cx="51" cy="47"/>
            </a:xfrm>
            <a:prstGeom prst="line">
              <a:avLst/>
            </a:prstGeom>
            <a:noFill/>
            <a:ln w="28575">
              <a:solidFill>
                <a:srgbClr val="00008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474" name="Line 77">
              <a:extLst>
                <a:ext uri="{FF2B5EF4-FFF2-40B4-BE49-F238E27FC236}">
                  <a16:creationId xmlns:a16="http://schemas.microsoft.com/office/drawing/2014/main" id="{9DDB927E-CAE4-49AF-BB3C-866E3C4F7F76}"/>
                </a:ext>
              </a:extLst>
            </p:cNvPr>
            <p:cNvSpPr>
              <a:spLocks noChangeShapeType="1"/>
            </p:cNvSpPr>
            <p:nvPr/>
          </p:nvSpPr>
          <p:spPr bwMode="auto">
            <a:xfrm flipV="1">
              <a:off x="2367" y="2749"/>
              <a:ext cx="51" cy="32"/>
            </a:xfrm>
            <a:prstGeom prst="line">
              <a:avLst/>
            </a:prstGeom>
            <a:noFill/>
            <a:ln w="28575">
              <a:solidFill>
                <a:srgbClr val="00008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475" name="Line 78">
              <a:extLst>
                <a:ext uri="{FF2B5EF4-FFF2-40B4-BE49-F238E27FC236}">
                  <a16:creationId xmlns:a16="http://schemas.microsoft.com/office/drawing/2014/main" id="{0BC39AD8-0456-4825-8AE4-2D4CED11DB1F}"/>
                </a:ext>
              </a:extLst>
            </p:cNvPr>
            <p:cNvSpPr>
              <a:spLocks noChangeShapeType="1"/>
            </p:cNvSpPr>
            <p:nvPr/>
          </p:nvSpPr>
          <p:spPr bwMode="auto">
            <a:xfrm>
              <a:off x="2418" y="2749"/>
              <a:ext cx="52" cy="1"/>
            </a:xfrm>
            <a:prstGeom prst="line">
              <a:avLst/>
            </a:prstGeom>
            <a:noFill/>
            <a:ln w="28575">
              <a:solidFill>
                <a:srgbClr val="00008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476" name="Line 79">
              <a:extLst>
                <a:ext uri="{FF2B5EF4-FFF2-40B4-BE49-F238E27FC236}">
                  <a16:creationId xmlns:a16="http://schemas.microsoft.com/office/drawing/2014/main" id="{C5F3B778-12BE-47C6-A0B5-61018A077380}"/>
                </a:ext>
              </a:extLst>
            </p:cNvPr>
            <p:cNvSpPr>
              <a:spLocks noChangeShapeType="1"/>
            </p:cNvSpPr>
            <p:nvPr/>
          </p:nvSpPr>
          <p:spPr bwMode="auto">
            <a:xfrm>
              <a:off x="2470" y="2750"/>
              <a:ext cx="50" cy="33"/>
            </a:xfrm>
            <a:prstGeom prst="line">
              <a:avLst/>
            </a:prstGeom>
            <a:noFill/>
            <a:ln w="28575">
              <a:solidFill>
                <a:srgbClr val="00008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477" name="Line 80">
              <a:extLst>
                <a:ext uri="{FF2B5EF4-FFF2-40B4-BE49-F238E27FC236}">
                  <a16:creationId xmlns:a16="http://schemas.microsoft.com/office/drawing/2014/main" id="{C589F34F-A168-49CA-A216-AD755BE7E1E6}"/>
                </a:ext>
              </a:extLst>
            </p:cNvPr>
            <p:cNvSpPr>
              <a:spLocks noChangeShapeType="1"/>
            </p:cNvSpPr>
            <p:nvPr/>
          </p:nvSpPr>
          <p:spPr bwMode="auto">
            <a:xfrm flipV="1">
              <a:off x="2520" y="2766"/>
              <a:ext cx="52" cy="17"/>
            </a:xfrm>
            <a:prstGeom prst="line">
              <a:avLst/>
            </a:prstGeom>
            <a:noFill/>
            <a:ln w="28575">
              <a:solidFill>
                <a:srgbClr val="00008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478" name="Line 81">
              <a:extLst>
                <a:ext uri="{FF2B5EF4-FFF2-40B4-BE49-F238E27FC236}">
                  <a16:creationId xmlns:a16="http://schemas.microsoft.com/office/drawing/2014/main" id="{C3AFE0DD-9D1C-46CC-ABF2-FA6252548D03}"/>
                </a:ext>
              </a:extLst>
            </p:cNvPr>
            <p:cNvSpPr>
              <a:spLocks noChangeShapeType="1"/>
            </p:cNvSpPr>
            <p:nvPr/>
          </p:nvSpPr>
          <p:spPr bwMode="auto">
            <a:xfrm flipV="1">
              <a:off x="2572" y="2745"/>
              <a:ext cx="51" cy="21"/>
            </a:xfrm>
            <a:prstGeom prst="line">
              <a:avLst/>
            </a:prstGeom>
            <a:noFill/>
            <a:ln w="28575">
              <a:solidFill>
                <a:srgbClr val="00008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479" name="Line 82">
              <a:extLst>
                <a:ext uri="{FF2B5EF4-FFF2-40B4-BE49-F238E27FC236}">
                  <a16:creationId xmlns:a16="http://schemas.microsoft.com/office/drawing/2014/main" id="{9B7EA96B-06A9-4DC3-AF55-E484AAC36FC9}"/>
                </a:ext>
              </a:extLst>
            </p:cNvPr>
            <p:cNvSpPr>
              <a:spLocks noChangeShapeType="1"/>
            </p:cNvSpPr>
            <p:nvPr/>
          </p:nvSpPr>
          <p:spPr bwMode="auto">
            <a:xfrm>
              <a:off x="2623" y="2745"/>
              <a:ext cx="51" cy="25"/>
            </a:xfrm>
            <a:prstGeom prst="line">
              <a:avLst/>
            </a:prstGeom>
            <a:noFill/>
            <a:ln w="28575">
              <a:solidFill>
                <a:srgbClr val="00008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480" name="Line 83">
              <a:extLst>
                <a:ext uri="{FF2B5EF4-FFF2-40B4-BE49-F238E27FC236}">
                  <a16:creationId xmlns:a16="http://schemas.microsoft.com/office/drawing/2014/main" id="{8A09A281-CB7B-4C7A-99F4-CC33582C94DD}"/>
                </a:ext>
              </a:extLst>
            </p:cNvPr>
            <p:cNvSpPr>
              <a:spLocks noChangeShapeType="1"/>
            </p:cNvSpPr>
            <p:nvPr/>
          </p:nvSpPr>
          <p:spPr bwMode="auto">
            <a:xfrm flipV="1">
              <a:off x="2674" y="2730"/>
              <a:ext cx="51" cy="40"/>
            </a:xfrm>
            <a:prstGeom prst="line">
              <a:avLst/>
            </a:prstGeom>
            <a:noFill/>
            <a:ln w="28575">
              <a:solidFill>
                <a:srgbClr val="00008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481" name="Line 84">
              <a:extLst>
                <a:ext uri="{FF2B5EF4-FFF2-40B4-BE49-F238E27FC236}">
                  <a16:creationId xmlns:a16="http://schemas.microsoft.com/office/drawing/2014/main" id="{E9BF48C5-4138-455F-B5A9-EA8435106433}"/>
                </a:ext>
              </a:extLst>
            </p:cNvPr>
            <p:cNvSpPr>
              <a:spLocks noChangeShapeType="1"/>
            </p:cNvSpPr>
            <p:nvPr/>
          </p:nvSpPr>
          <p:spPr bwMode="auto">
            <a:xfrm>
              <a:off x="2725" y="2730"/>
              <a:ext cx="50" cy="35"/>
            </a:xfrm>
            <a:prstGeom prst="line">
              <a:avLst/>
            </a:prstGeom>
            <a:noFill/>
            <a:ln w="28575">
              <a:solidFill>
                <a:srgbClr val="00008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482" name="Line 85">
              <a:extLst>
                <a:ext uri="{FF2B5EF4-FFF2-40B4-BE49-F238E27FC236}">
                  <a16:creationId xmlns:a16="http://schemas.microsoft.com/office/drawing/2014/main" id="{41819029-D7F7-4C08-BDBD-AF0FD6BFFDAE}"/>
                </a:ext>
              </a:extLst>
            </p:cNvPr>
            <p:cNvSpPr>
              <a:spLocks noChangeShapeType="1"/>
            </p:cNvSpPr>
            <p:nvPr/>
          </p:nvSpPr>
          <p:spPr bwMode="auto">
            <a:xfrm>
              <a:off x="2775" y="2765"/>
              <a:ext cx="52" cy="14"/>
            </a:xfrm>
            <a:prstGeom prst="line">
              <a:avLst/>
            </a:prstGeom>
            <a:noFill/>
            <a:ln w="28575">
              <a:solidFill>
                <a:srgbClr val="00008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483" name="Line 86">
              <a:extLst>
                <a:ext uri="{FF2B5EF4-FFF2-40B4-BE49-F238E27FC236}">
                  <a16:creationId xmlns:a16="http://schemas.microsoft.com/office/drawing/2014/main" id="{F6C868F3-64DA-46B7-B6CC-964236B6F66C}"/>
                </a:ext>
              </a:extLst>
            </p:cNvPr>
            <p:cNvSpPr>
              <a:spLocks noChangeShapeType="1"/>
            </p:cNvSpPr>
            <p:nvPr/>
          </p:nvSpPr>
          <p:spPr bwMode="auto">
            <a:xfrm>
              <a:off x="2827" y="2779"/>
              <a:ext cx="51" cy="19"/>
            </a:xfrm>
            <a:prstGeom prst="line">
              <a:avLst/>
            </a:prstGeom>
            <a:noFill/>
            <a:ln w="28575">
              <a:solidFill>
                <a:srgbClr val="00008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484" name="Line 87">
              <a:extLst>
                <a:ext uri="{FF2B5EF4-FFF2-40B4-BE49-F238E27FC236}">
                  <a16:creationId xmlns:a16="http://schemas.microsoft.com/office/drawing/2014/main" id="{AE2B5927-F37E-45A2-9CDD-37E37507EB84}"/>
                </a:ext>
              </a:extLst>
            </p:cNvPr>
            <p:cNvSpPr>
              <a:spLocks noChangeShapeType="1"/>
            </p:cNvSpPr>
            <p:nvPr/>
          </p:nvSpPr>
          <p:spPr bwMode="auto">
            <a:xfrm>
              <a:off x="2112" y="2884"/>
              <a:ext cx="51" cy="39"/>
            </a:xfrm>
            <a:prstGeom prst="line">
              <a:avLst/>
            </a:prstGeom>
            <a:noFill/>
            <a:ln w="38100">
              <a:solidFill>
                <a:srgbClr val="A5002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485" name="Line 88">
              <a:extLst>
                <a:ext uri="{FF2B5EF4-FFF2-40B4-BE49-F238E27FC236}">
                  <a16:creationId xmlns:a16="http://schemas.microsoft.com/office/drawing/2014/main" id="{05EF292E-62F5-4167-ABA0-6D06908F0EC6}"/>
                </a:ext>
              </a:extLst>
            </p:cNvPr>
            <p:cNvSpPr>
              <a:spLocks noChangeShapeType="1"/>
            </p:cNvSpPr>
            <p:nvPr/>
          </p:nvSpPr>
          <p:spPr bwMode="auto">
            <a:xfrm flipV="1">
              <a:off x="2163" y="2875"/>
              <a:ext cx="52" cy="48"/>
            </a:xfrm>
            <a:prstGeom prst="line">
              <a:avLst/>
            </a:prstGeom>
            <a:noFill/>
            <a:ln w="38100">
              <a:solidFill>
                <a:srgbClr val="A5002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486" name="Line 89">
              <a:extLst>
                <a:ext uri="{FF2B5EF4-FFF2-40B4-BE49-F238E27FC236}">
                  <a16:creationId xmlns:a16="http://schemas.microsoft.com/office/drawing/2014/main" id="{480D41C5-2B1A-4C83-A8A5-E7CB2A265A5D}"/>
                </a:ext>
              </a:extLst>
            </p:cNvPr>
            <p:cNvSpPr>
              <a:spLocks noChangeShapeType="1"/>
            </p:cNvSpPr>
            <p:nvPr/>
          </p:nvSpPr>
          <p:spPr bwMode="auto">
            <a:xfrm>
              <a:off x="2215" y="2875"/>
              <a:ext cx="50" cy="89"/>
            </a:xfrm>
            <a:prstGeom prst="line">
              <a:avLst/>
            </a:prstGeom>
            <a:noFill/>
            <a:ln w="38100">
              <a:solidFill>
                <a:srgbClr val="A5002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487" name="Line 90">
              <a:extLst>
                <a:ext uri="{FF2B5EF4-FFF2-40B4-BE49-F238E27FC236}">
                  <a16:creationId xmlns:a16="http://schemas.microsoft.com/office/drawing/2014/main" id="{AB0A508C-9876-4260-89AA-3E6FBA2802F1}"/>
                </a:ext>
              </a:extLst>
            </p:cNvPr>
            <p:cNvSpPr>
              <a:spLocks noChangeShapeType="1"/>
            </p:cNvSpPr>
            <p:nvPr/>
          </p:nvSpPr>
          <p:spPr bwMode="auto">
            <a:xfrm>
              <a:off x="2265" y="2964"/>
              <a:ext cx="51" cy="4"/>
            </a:xfrm>
            <a:prstGeom prst="line">
              <a:avLst/>
            </a:prstGeom>
            <a:noFill/>
            <a:ln w="38100">
              <a:solidFill>
                <a:srgbClr val="A5002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488" name="Line 91">
              <a:extLst>
                <a:ext uri="{FF2B5EF4-FFF2-40B4-BE49-F238E27FC236}">
                  <a16:creationId xmlns:a16="http://schemas.microsoft.com/office/drawing/2014/main" id="{5DC2CAB8-23E6-406F-A45C-71AFFB364872}"/>
                </a:ext>
              </a:extLst>
            </p:cNvPr>
            <p:cNvSpPr>
              <a:spLocks noChangeShapeType="1"/>
            </p:cNvSpPr>
            <p:nvPr/>
          </p:nvSpPr>
          <p:spPr bwMode="auto">
            <a:xfrm flipV="1">
              <a:off x="2367" y="2958"/>
              <a:ext cx="51" cy="17"/>
            </a:xfrm>
            <a:prstGeom prst="line">
              <a:avLst/>
            </a:prstGeom>
            <a:noFill/>
            <a:ln w="38100">
              <a:solidFill>
                <a:srgbClr val="A5002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489" name="Line 92">
              <a:extLst>
                <a:ext uri="{FF2B5EF4-FFF2-40B4-BE49-F238E27FC236}">
                  <a16:creationId xmlns:a16="http://schemas.microsoft.com/office/drawing/2014/main" id="{FE3072BA-7FFD-4D46-9626-1F89C2227EF4}"/>
                </a:ext>
              </a:extLst>
            </p:cNvPr>
            <p:cNvSpPr>
              <a:spLocks noChangeShapeType="1"/>
            </p:cNvSpPr>
            <p:nvPr/>
          </p:nvSpPr>
          <p:spPr bwMode="auto">
            <a:xfrm>
              <a:off x="2418" y="2958"/>
              <a:ext cx="52" cy="3"/>
            </a:xfrm>
            <a:prstGeom prst="line">
              <a:avLst/>
            </a:prstGeom>
            <a:noFill/>
            <a:ln w="38100">
              <a:solidFill>
                <a:srgbClr val="A5002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490" name="Line 93">
              <a:extLst>
                <a:ext uri="{FF2B5EF4-FFF2-40B4-BE49-F238E27FC236}">
                  <a16:creationId xmlns:a16="http://schemas.microsoft.com/office/drawing/2014/main" id="{71C9B2CC-5F5F-4128-8C11-97712E9D3864}"/>
                </a:ext>
              </a:extLst>
            </p:cNvPr>
            <p:cNvSpPr>
              <a:spLocks noChangeShapeType="1"/>
            </p:cNvSpPr>
            <p:nvPr/>
          </p:nvSpPr>
          <p:spPr bwMode="auto">
            <a:xfrm>
              <a:off x="2470" y="2961"/>
              <a:ext cx="50" cy="8"/>
            </a:xfrm>
            <a:prstGeom prst="line">
              <a:avLst/>
            </a:prstGeom>
            <a:noFill/>
            <a:ln w="38100">
              <a:solidFill>
                <a:srgbClr val="A5002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491" name="Line 94">
              <a:extLst>
                <a:ext uri="{FF2B5EF4-FFF2-40B4-BE49-F238E27FC236}">
                  <a16:creationId xmlns:a16="http://schemas.microsoft.com/office/drawing/2014/main" id="{2270B16D-180D-4628-95DE-AE1AD41C887A}"/>
                </a:ext>
              </a:extLst>
            </p:cNvPr>
            <p:cNvSpPr>
              <a:spLocks noChangeShapeType="1"/>
            </p:cNvSpPr>
            <p:nvPr/>
          </p:nvSpPr>
          <p:spPr bwMode="auto">
            <a:xfrm flipV="1">
              <a:off x="2572" y="2936"/>
              <a:ext cx="51" cy="35"/>
            </a:xfrm>
            <a:prstGeom prst="line">
              <a:avLst/>
            </a:prstGeom>
            <a:noFill/>
            <a:ln w="38100">
              <a:solidFill>
                <a:srgbClr val="A5002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492" name="Line 95">
              <a:extLst>
                <a:ext uri="{FF2B5EF4-FFF2-40B4-BE49-F238E27FC236}">
                  <a16:creationId xmlns:a16="http://schemas.microsoft.com/office/drawing/2014/main" id="{78645BF2-4C67-44EB-9E4D-81BE730AF0AC}"/>
                </a:ext>
              </a:extLst>
            </p:cNvPr>
            <p:cNvSpPr>
              <a:spLocks noChangeShapeType="1"/>
            </p:cNvSpPr>
            <p:nvPr/>
          </p:nvSpPr>
          <p:spPr bwMode="auto">
            <a:xfrm>
              <a:off x="2623" y="2936"/>
              <a:ext cx="51" cy="19"/>
            </a:xfrm>
            <a:prstGeom prst="line">
              <a:avLst/>
            </a:prstGeom>
            <a:noFill/>
            <a:ln w="38100">
              <a:solidFill>
                <a:srgbClr val="A5002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493" name="Line 96">
              <a:extLst>
                <a:ext uri="{FF2B5EF4-FFF2-40B4-BE49-F238E27FC236}">
                  <a16:creationId xmlns:a16="http://schemas.microsoft.com/office/drawing/2014/main" id="{69F589E4-80E3-411E-BF95-60E3FD2CBA60}"/>
                </a:ext>
              </a:extLst>
            </p:cNvPr>
            <p:cNvSpPr>
              <a:spLocks noChangeShapeType="1"/>
            </p:cNvSpPr>
            <p:nvPr/>
          </p:nvSpPr>
          <p:spPr bwMode="auto">
            <a:xfrm flipV="1">
              <a:off x="2674" y="2931"/>
              <a:ext cx="51" cy="24"/>
            </a:xfrm>
            <a:prstGeom prst="line">
              <a:avLst/>
            </a:prstGeom>
            <a:noFill/>
            <a:ln w="38100">
              <a:solidFill>
                <a:srgbClr val="A5002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494" name="Line 97">
              <a:extLst>
                <a:ext uri="{FF2B5EF4-FFF2-40B4-BE49-F238E27FC236}">
                  <a16:creationId xmlns:a16="http://schemas.microsoft.com/office/drawing/2014/main" id="{98398D36-303A-4092-AD44-0ACD7E94AB95}"/>
                </a:ext>
              </a:extLst>
            </p:cNvPr>
            <p:cNvSpPr>
              <a:spLocks noChangeShapeType="1"/>
            </p:cNvSpPr>
            <p:nvPr/>
          </p:nvSpPr>
          <p:spPr bwMode="auto">
            <a:xfrm flipV="1">
              <a:off x="2725" y="2906"/>
              <a:ext cx="50" cy="25"/>
            </a:xfrm>
            <a:prstGeom prst="line">
              <a:avLst/>
            </a:prstGeom>
            <a:noFill/>
            <a:ln w="38100">
              <a:solidFill>
                <a:srgbClr val="A5002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495" name="Line 98">
              <a:extLst>
                <a:ext uri="{FF2B5EF4-FFF2-40B4-BE49-F238E27FC236}">
                  <a16:creationId xmlns:a16="http://schemas.microsoft.com/office/drawing/2014/main" id="{2B9E7654-A2F5-462E-B329-384C0F9E623A}"/>
                </a:ext>
              </a:extLst>
            </p:cNvPr>
            <p:cNvSpPr>
              <a:spLocks noChangeShapeType="1"/>
            </p:cNvSpPr>
            <p:nvPr/>
          </p:nvSpPr>
          <p:spPr bwMode="auto">
            <a:xfrm>
              <a:off x="2775" y="2906"/>
              <a:ext cx="52" cy="52"/>
            </a:xfrm>
            <a:prstGeom prst="line">
              <a:avLst/>
            </a:prstGeom>
            <a:noFill/>
            <a:ln w="38100">
              <a:solidFill>
                <a:srgbClr val="A5002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496" name="Line 99">
              <a:extLst>
                <a:ext uri="{FF2B5EF4-FFF2-40B4-BE49-F238E27FC236}">
                  <a16:creationId xmlns:a16="http://schemas.microsoft.com/office/drawing/2014/main" id="{FAD0B0B3-0B77-4763-ACB3-C8F6E8E1C1A5}"/>
                </a:ext>
              </a:extLst>
            </p:cNvPr>
            <p:cNvSpPr>
              <a:spLocks noChangeShapeType="1"/>
            </p:cNvSpPr>
            <p:nvPr/>
          </p:nvSpPr>
          <p:spPr bwMode="auto">
            <a:xfrm>
              <a:off x="2827" y="2958"/>
              <a:ext cx="51" cy="6"/>
            </a:xfrm>
            <a:prstGeom prst="line">
              <a:avLst/>
            </a:prstGeom>
            <a:noFill/>
            <a:ln w="38100">
              <a:solidFill>
                <a:srgbClr val="A5002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497" name="Line 100">
              <a:extLst>
                <a:ext uri="{FF2B5EF4-FFF2-40B4-BE49-F238E27FC236}">
                  <a16:creationId xmlns:a16="http://schemas.microsoft.com/office/drawing/2014/main" id="{27F88DE9-5136-4435-89B7-75DA5DE9398F}"/>
                </a:ext>
              </a:extLst>
            </p:cNvPr>
            <p:cNvSpPr>
              <a:spLocks noChangeShapeType="1"/>
            </p:cNvSpPr>
            <p:nvPr/>
          </p:nvSpPr>
          <p:spPr bwMode="auto">
            <a:xfrm>
              <a:off x="2928" y="2774"/>
              <a:ext cx="35" cy="0"/>
            </a:xfrm>
            <a:prstGeom prst="line">
              <a:avLst/>
            </a:prstGeom>
            <a:noFill/>
            <a:ln w="28575">
              <a:solidFill>
                <a:srgbClr val="00008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498" name="Line 101">
              <a:extLst>
                <a:ext uri="{FF2B5EF4-FFF2-40B4-BE49-F238E27FC236}">
                  <a16:creationId xmlns:a16="http://schemas.microsoft.com/office/drawing/2014/main" id="{2BA46B83-A94D-4BFD-BE0D-AAA85FC52086}"/>
                </a:ext>
              </a:extLst>
            </p:cNvPr>
            <p:cNvSpPr>
              <a:spLocks noChangeShapeType="1"/>
            </p:cNvSpPr>
            <p:nvPr/>
          </p:nvSpPr>
          <p:spPr bwMode="auto">
            <a:xfrm>
              <a:off x="2928" y="2810"/>
              <a:ext cx="35" cy="0"/>
            </a:xfrm>
            <a:prstGeom prst="line">
              <a:avLst/>
            </a:prstGeom>
            <a:noFill/>
            <a:ln w="38100">
              <a:solidFill>
                <a:srgbClr val="A50021"/>
              </a:solidFill>
              <a:round/>
              <a:headEnd/>
              <a:tailEnd/>
            </a:ln>
            <a:extLst>
              <a:ext uri="{909E8E84-426E-40DD-AFC4-6F175D3DCCD1}">
                <a14:hiddenFill xmlns:a14="http://schemas.microsoft.com/office/drawing/2010/main">
                  <a:noFill/>
                </a14:hiddenFill>
              </a:ext>
            </a:extLst>
          </p:spPr>
          <p:txBody>
            <a:bodyPr/>
            <a:lstStyle/>
            <a:p>
              <a:endParaRPr lang="en-US"/>
            </a:p>
          </p:txBody>
        </p:sp>
      </p:grpSp>
      <p:pic>
        <p:nvPicPr>
          <p:cNvPr id="146454" name="Picture 103" descr="logo_cms">
            <a:hlinkClick r:id="rId12"/>
            <a:extLst>
              <a:ext uri="{FF2B5EF4-FFF2-40B4-BE49-F238E27FC236}">
                <a16:creationId xmlns:a16="http://schemas.microsoft.com/office/drawing/2014/main" id="{5E8BFEAD-AFED-4B7D-9309-21ABD55480A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096001" y="5410201"/>
            <a:ext cx="923925"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124768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2">
            <a:extLst>
              <a:ext uri="{FF2B5EF4-FFF2-40B4-BE49-F238E27FC236}">
                <a16:creationId xmlns:a16="http://schemas.microsoft.com/office/drawing/2014/main" id="{92251602-E211-448B-8D99-FDEF1DABE011}"/>
              </a:ext>
            </a:extLst>
          </p:cNvPr>
          <p:cNvSpPr>
            <a:spLocks noChangeArrowheads="1"/>
          </p:cNvSpPr>
          <p:nvPr/>
        </p:nvSpPr>
        <p:spPr bwMode="auto">
          <a:xfrm>
            <a:off x="5029200" y="4495800"/>
            <a:ext cx="4419600" cy="381000"/>
          </a:xfrm>
          <a:prstGeom prst="rect">
            <a:avLst/>
          </a:prstGeom>
          <a:solidFill>
            <a:schemeClr val="accent1"/>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48483" name="Rectangle 3">
            <a:extLst>
              <a:ext uri="{FF2B5EF4-FFF2-40B4-BE49-F238E27FC236}">
                <a16:creationId xmlns:a16="http://schemas.microsoft.com/office/drawing/2014/main" id="{54484F88-44E8-4AC3-B780-CD6D0358F524}"/>
              </a:ext>
            </a:extLst>
          </p:cNvPr>
          <p:cNvSpPr>
            <a:spLocks noGrp="1" noChangeArrowheads="1"/>
          </p:cNvSpPr>
          <p:nvPr>
            <p:ph type="title" idx="4294967295"/>
          </p:nvPr>
        </p:nvSpPr>
        <p:spPr>
          <a:xfrm>
            <a:off x="1844676" y="228600"/>
            <a:ext cx="8823325" cy="914400"/>
          </a:xfrm>
        </p:spPr>
        <p:txBody>
          <a:bodyPr/>
          <a:lstStyle/>
          <a:p>
            <a:r>
              <a:rPr lang="en-US" altLang="en-US"/>
              <a:t>Products and Services Positioning</a:t>
            </a:r>
          </a:p>
        </p:txBody>
      </p:sp>
      <p:sp>
        <p:nvSpPr>
          <p:cNvPr id="148484" name="Rectangle 71">
            <a:extLst>
              <a:ext uri="{FF2B5EF4-FFF2-40B4-BE49-F238E27FC236}">
                <a16:creationId xmlns:a16="http://schemas.microsoft.com/office/drawing/2014/main" id="{ED99B4C4-1F5A-4123-A92C-55D28E94A20C}"/>
              </a:ext>
            </a:extLst>
          </p:cNvPr>
          <p:cNvSpPr>
            <a:spLocks noGrp="1" noChangeArrowheads="1"/>
          </p:cNvSpPr>
          <p:nvPr>
            <p:ph type="body" idx="4294967295"/>
          </p:nvPr>
        </p:nvSpPr>
        <p:spPr bwMode="auto">
          <a:xfrm>
            <a:off x="1981200" y="1096964"/>
            <a:ext cx="8686800" cy="538003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p>
            <a:pPr>
              <a:buFont typeface="Wingdings" panose="05000000000000000000" pitchFamily="2" charset="2"/>
              <a:buNone/>
            </a:pPr>
            <a:r>
              <a:rPr lang="en-US" altLang="en-US" sz="1200"/>
              <a:t>How Customers use VH solutions?</a:t>
            </a:r>
          </a:p>
        </p:txBody>
      </p:sp>
      <p:sp>
        <p:nvSpPr>
          <p:cNvPr id="148485" name="AutoShape 4">
            <a:extLst>
              <a:ext uri="{FF2B5EF4-FFF2-40B4-BE49-F238E27FC236}">
                <a16:creationId xmlns:a16="http://schemas.microsoft.com/office/drawing/2014/main" id="{0020B5B8-8661-4308-BAD5-9D3D46AD6110}"/>
              </a:ext>
            </a:extLst>
          </p:cNvPr>
          <p:cNvSpPr>
            <a:spLocks noChangeArrowheads="1"/>
          </p:cNvSpPr>
          <p:nvPr/>
        </p:nvSpPr>
        <p:spPr bwMode="auto">
          <a:xfrm>
            <a:off x="2055814" y="2057400"/>
            <a:ext cx="1906587" cy="914400"/>
          </a:xfrm>
          <a:prstGeom prst="homePlate">
            <a:avLst>
              <a:gd name="adj" fmla="val 52127"/>
            </a:avLst>
          </a:prstGeom>
          <a:solidFill>
            <a:srgbClr val="DAE5D9">
              <a:alpha val="85881"/>
            </a:srgbClr>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48486" name="AutoShape 5">
            <a:extLst>
              <a:ext uri="{FF2B5EF4-FFF2-40B4-BE49-F238E27FC236}">
                <a16:creationId xmlns:a16="http://schemas.microsoft.com/office/drawing/2014/main" id="{0EA0CBAD-DC36-477F-B8BB-79C9EBD7161F}"/>
              </a:ext>
            </a:extLst>
          </p:cNvPr>
          <p:cNvSpPr>
            <a:spLocks noChangeArrowheads="1"/>
          </p:cNvSpPr>
          <p:nvPr/>
        </p:nvSpPr>
        <p:spPr bwMode="auto">
          <a:xfrm>
            <a:off x="2057400" y="3162300"/>
            <a:ext cx="1905000" cy="914400"/>
          </a:xfrm>
          <a:prstGeom prst="homePlate">
            <a:avLst>
              <a:gd name="adj" fmla="val 52083"/>
            </a:avLst>
          </a:prstGeom>
          <a:solidFill>
            <a:srgbClr val="DAE5D9">
              <a:alpha val="76077"/>
            </a:srgbClr>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48487" name="AutoShape 6">
            <a:extLst>
              <a:ext uri="{FF2B5EF4-FFF2-40B4-BE49-F238E27FC236}">
                <a16:creationId xmlns:a16="http://schemas.microsoft.com/office/drawing/2014/main" id="{60E7BB7C-89FA-4C86-8C38-41DA06E82630}"/>
              </a:ext>
            </a:extLst>
          </p:cNvPr>
          <p:cNvSpPr>
            <a:spLocks noChangeArrowheads="1"/>
          </p:cNvSpPr>
          <p:nvPr/>
        </p:nvSpPr>
        <p:spPr bwMode="auto">
          <a:xfrm>
            <a:off x="2057400" y="4238625"/>
            <a:ext cx="1905000" cy="914400"/>
          </a:xfrm>
          <a:prstGeom prst="homePlate">
            <a:avLst>
              <a:gd name="adj" fmla="val 52083"/>
            </a:avLst>
          </a:prstGeom>
          <a:gradFill rotWithShape="1">
            <a:gsLst>
              <a:gs pos="0">
                <a:srgbClr val="F18421">
                  <a:alpha val="74001"/>
                </a:srgbClr>
              </a:gs>
              <a:gs pos="100000">
                <a:srgbClr val="FFCC00"/>
              </a:gs>
            </a:gsLst>
            <a:lin ang="0" scaled="1"/>
          </a:gradFill>
          <a:ln>
            <a:noFill/>
          </a:ln>
          <a:effectLst>
            <a:outerShdw dist="107763" dir="2700000" algn="ctr" rotWithShape="0">
              <a:srgbClr val="808080">
                <a:alpha val="50000"/>
              </a:srgbClr>
            </a:outerShdw>
          </a:effectLst>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48488" name="Rectangle 7">
            <a:extLst>
              <a:ext uri="{FF2B5EF4-FFF2-40B4-BE49-F238E27FC236}">
                <a16:creationId xmlns:a16="http://schemas.microsoft.com/office/drawing/2014/main" id="{CA51515E-3908-4521-BD8F-8F2DA8A3481A}"/>
              </a:ext>
            </a:extLst>
          </p:cNvPr>
          <p:cNvSpPr>
            <a:spLocks noChangeArrowheads="1"/>
          </p:cNvSpPr>
          <p:nvPr/>
        </p:nvSpPr>
        <p:spPr bwMode="auto">
          <a:xfrm>
            <a:off x="2143126" y="2300288"/>
            <a:ext cx="164306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r>
              <a:rPr lang="en-US" altLang="en-US">
                <a:solidFill>
                  <a:schemeClr val="bg1"/>
                </a:solidFill>
              </a:rPr>
              <a:t>Clinical Users</a:t>
            </a:r>
          </a:p>
        </p:txBody>
      </p:sp>
      <p:sp>
        <p:nvSpPr>
          <p:cNvPr id="148489" name="Rectangle 8">
            <a:extLst>
              <a:ext uri="{FF2B5EF4-FFF2-40B4-BE49-F238E27FC236}">
                <a16:creationId xmlns:a16="http://schemas.microsoft.com/office/drawing/2014/main" id="{33D6F917-2164-4ADD-ACF4-B7308C46B216}"/>
              </a:ext>
            </a:extLst>
          </p:cNvPr>
          <p:cNvSpPr>
            <a:spLocks noChangeArrowheads="1"/>
          </p:cNvSpPr>
          <p:nvPr/>
        </p:nvSpPr>
        <p:spPr bwMode="auto">
          <a:xfrm>
            <a:off x="2136776" y="3435350"/>
            <a:ext cx="173672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r>
              <a:rPr lang="en-US" altLang="en-US">
                <a:solidFill>
                  <a:schemeClr val="bg1"/>
                </a:solidFill>
              </a:rPr>
              <a:t>Financial Users</a:t>
            </a:r>
          </a:p>
        </p:txBody>
      </p:sp>
      <p:sp>
        <p:nvSpPr>
          <p:cNvPr id="148490" name="Rectangle 9">
            <a:extLst>
              <a:ext uri="{FF2B5EF4-FFF2-40B4-BE49-F238E27FC236}">
                <a16:creationId xmlns:a16="http://schemas.microsoft.com/office/drawing/2014/main" id="{1B5B0CC8-7689-4801-8EFC-6154F8C5BE0C}"/>
              </a:ext>
            </a:extLst>
          </p:cNvPr>
          <p:cNvSpPr>
            <a:spLocks noChangeArrowheads="1"/>
          </p:cNvSpPr>
          <p:nvPr/>
        </p:nvSpPr>
        <p:spPr bwMode="auto">
          <a:xfrm>
            <a:off x="2122489" y="4337735"/>
            <a:ext cx="171608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r>
              <a:rPr lang="en-US" altLang="en-US">
                <a:solidFill>
                  <a:srgbClr val="333333"/>
                </a:solidFill>
              </a:rPr>
              <a:t>Strategic Users</a:t>
            </a:r>
          </a:p>
        </p:txBody>
      </p:sp>
      <p:sp>
        <p:nvSpPr>
          <p:cNvPr id="148491" name="AutoShape 10">
            <a:extLst>
              <a:ext uri="{FF2B5EF4-FFF2-40B4-BE49-F238E27FC236}">
                <a16:creationId xmlns:a16="http://schemas.microsoft.com/office/drawing/2014/main" id="{83F19574-F14E-4FD6-9CDF-1F9C210AD0BA}"/>
              </a:ext>
            </a:extLst>
          </p:cNvPr>
          <p:cNvSpPr>
            <a:spLocks noChangeArrowheads="1"/>
          </p:cNvSpPr>
          <p:nvPr/>
        </p:nvSpPr>
        <p:spPr bwMode="auto">
          <a:xfrm>
            <a:off x="2055813" y="5334000"/>
            <a:ext cx="1905000" cy="914400"/>
          </a:xfrm>
          <a:prstGeom prst="homePlate">
            <a:avLst>
              <a:gd name="adj" fmla="val 52083"/>
            </a:avLst>
          </a:prstGeom>
          <a:solidFill>
            <a:srgbClr val="DAE5D9">
              <a:alpha val="74117"/>
            </a:srgbClr>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48492" name="Rectangle 11">
            <a:extLst>
              <a:ext uri="{FF2B5EF4-FFF2-40B4-BE49-F238E27FC236}">
                <a16:creationId xmlns:a16="http://schemas.microsoft.com/office/drawing/2014/main" id="{94027DAF-C22E-46AC-839E-E1F393D9B6E0}"/>
              </a:ext>
            </a:extLst>
          </p:cNvPr>
          <p:cNvSpPr>
            <a:spLocks noChangeArrowheads="1"/>
          </p:cNvSpPr>
          <p:nvPr/>
        </p:nvSpPr>
        <p:spPr bwMode="auto">
          <a:xfrm>
            <a:off x="2120901" y="5573197"/>
            <a:ext cx="155416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r>
              <a:rPr lang="en-US" altLang="en-US">
                <a:solidFill>
                  <a:schemeClr val="bg1"/>
                </a:solidFill>
              </a:rPr>
              <a:t>Consumers</a:t>
            </a:r>
          </a:p>
        </p:txBody>
      </p:sp>
      <p:sp>
        <p:nvSpPr>
          <p:cNvPr id="148493" name="Rectangle 12">
            <a:extLst>
              <a:ext uri="{FF2B5EF4-FFF2-40B4-BE49-F238E27FC236}">
                <a16:creationId xmlns:a16="http://schemas.microsoft.com/office/drawing/2014/main" id="{12E7BD91-3D30-485C-A3A5-BD2D8DF52E4E}"/>
              </a:ext>
            </a:extLst>
          </p:cNvPr>
          <p:cNvSpPr>
            <a:spLocks noChangeArrowheads="1"/>
          </p:cNvSpPr>
          <p:nvPr/>
        </p:nvSpPr>
        <p:spPr bwMode="auto">
          <a:xfrm>
            <a:off x="4648200" y="1981200"/>
            <a:ext cx="5943600" cy="3422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marL="344488">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spcBef>
                <a:spcPct val="20000"/>
              </a:spcBef>
              <a:buClr>
                <a:srgbClr val="FF8230"/>
              </a:buClr>
              <a:buSzPct val="125000"/>
              <a:buFont typeface="Wingdings" panose="05000000000000000000" pitchFamily="2" charset="2"/>
              <a:buNone/>
            </a:pPr>
            <a:r>
              <a:rPr lang="en-US" altLang="en-US" sz="1400">
                <a:solidFill>
                  <a:srgbClr val="336699"/>
                </a:solidFill>
              </a:rPr>
              <a:t>Plan new Financial and Medical Risk Management Strategies</a:t>
            </a:r>
          </a:p>
          <a:p>
            <a:pPr eaLnBrk="1" hangingPunct="1">
              <a:spcBef>
                <a:spcPct val="20000"/>
              </a:spcBef>
              <a:buClr>
                <a:srgbClr val="FF8230"/>
              </a:buClr>
              <a:buSzPct val="125000"/>
              <a:buFont typeface="Wingdings" panose="05000000000000000000" pitchFamily="2" charset="2"/>
              <a:buNone/>
            </a:pPr>
            <a:endParaRPr lang="en-US" altLang="en-US" sz="1400">
              <a:solidFill>
                <a:srgbClr val="336699"/>
              </a:solidFill>
            </a:endParaRPr>
          </a:p>
          <a:p>
            <a:pPr lvl="1" eaLnBrk="1" hangingPunct="1">
              <a:spcBef>
                <a:spcPct val="20000"/>
              </a:spcBef>
              <a:buClr>
                <a:srgbClr val="FF8230"/>
              </a:buClr>
              <a:buSzPct val="125000"/>
              <a:buFont typeface="Wingdings" panose="05000000000000000000" pitchFamily="2" charset="2"/>
              <a:buNone/>
            </a:pPr>
            <a:endParaRPr lang="en-US" altLang="en-US" sz="1400">
              <a:solidFill>
                <a:srgbClr val="336699"/>
              </a:solidFill>
            </a:endParaRPr>
          </a:p>
          <a:p>
            <a:pPr lvl="1" eaLnBrk="1" hangingPunct="1">
              <a:spcBef>
                <a:spcPct val="20000"/>
              </a:spcBef>
              <a:buClr>
                <a:srgbClr val="FF8230"/>
              </a:buClr>
              <a:buSzPct val="125000"/>
              <a:buFont typeface="Wingdings" panose="05000000000000000000" pitchFamily="2" charset="2"/>
              <a:buNone/>
            </a:pPr>
            <a:endParaRPr lang="en-US" altLang="en-US" sz="1400">
              <a:solidFill>
                <a:srgbClr val="336699"/>
              </a:solidFill>
            </a:endParaRPr>
          </a:p>
          <a:p>
            <a:pPr lvl="1" eaLnBrk="1" hangingPunct="1">
              <a:spcBef>
                <a:spcPct val="20000"/>
              </a:spcBef>
              <a:buClr>
                <a:srgbClr val="FF8230"/>
              </a:buClr>
              <a:buSzPct val="125000"/>
              <a:buFont typeface="Wingdings" panose="05000000000000000000" pitchFamily="2" charset="2"/>
              <a:buNone/>
            </a:pPr>
            <a:endParaRPr lang="en-US" altLang="en-US" sz="1400">
              <a:solidFill>
                <a:srgbClr val="336699"/>
              </a:solidFill>
            </a:endParaRPr>
          </a:p>
          <a:p>
            <a:pPr lvl="1" eaLnBrk="1" hangingPunct="1">
              <a:spcBef>
                <a:spcPct val="20000"/>
              </a:spcBef>
              <a:buClr>
                <a:srgbClr val="FF8230"/>
              </a:buClr>
              <a:buSzPct val="125000"/>
              <a:buFont typeface="Wingdings" panose="05000000000000000000" pitchFamily="2" charset="2"/>
              <a:buNone/>
            </a:pPr>
            <a:endParaRPr lang="en-US" altLang="en-US">
              <a:solidFill>
                <a:srgbClr val="336699"/>
              </a:solidFill>
            </a:endParaRPr>
          </a:p>
          <a:p>
            <a:pPr lvl="1" eaLnBrk="1" hangingPunct="1">
              <a:spcBef>
                <a:spcPct val="20000"/>
              </a:spcBef>
              <a:buClr>
                <a:srgbClr val="FF8230"/>
              </a:buClr>
              <a:buSzPct val="125000"/>
              <a:buFont typeface="Wingdings" panose="05000000000000000000" pitchFamily="2" charset="2"/>
              <a:buNone/>
            </a:pPr>
            <a:endParaRPr lang="en-US" altLang="en-US">
              <a:solidFill>
                <a:srgbClr val="336699"/>
              </a:solidFill>
            </a:endParaRPr>
          </a:p>
          <a:p>
            <a:pPr eaLnBrk="1" hangingPunct="1">
              <a:spcBef>
                <a:spcPct val="20000"/>
              </a:spcBef>
              <a:buClr>
                <a:srgbClr val="FF8230"/>
              </a:buClr>
              <a:buSzPct val="125000"/>
              <a:buFont typeface="Wingdings" panose="05000000000000000000" pitchFamily="2" charset="2"/>
              <a:buNone/>
            </a:pPr>
            <a:r>
              <a:rPr lang="en-US" altLang="en-US" sz="1400">
                <a:solidFill>
                  <a:srgbClr val="336699"/>
                </a:solidFill>
              </a:rPr>
              <a:t>Design Benefit Plans to better serve my Consumers, and incentives </a:t>
            </a:r>
            <a:br>
              <a:rPr lang="en-US" altLang="en-US" sz="1400">
                <a:solidFill>
                  <a:srgbClr val="336699"/>
                </a:solidFill>
              </a:rPr>
            </a:br>
            <a:r>
              <a:rPr lang="en-US" altLang="en-US" sz="1400">
                <a:solidFill>
                  <a:srgbClr val="336699"/>
                </a:solidFill>
              </a:rPr>
              <a:t>for Vendors, Providers and Consumers</a:t>
            </a:r>
          </a:p>
          <a:p>
            <a:pPr lvl="1" eaLnBrk="1" hangingPunct="1">
              <a:spcBef>
                <a:spcPct val="20000"/>
              </a:spcBef>
              <a:buClr>
                <a:srgbClr val="FF8230"/>
              </a:buClr>
              <a:buSzPct val="125000"/>
              <a:buFont typeface="Wingdings" panose="05000000000000000000" pitchFamily="2" charset="2"/>
              <a:buNone/>
            </a:pPr>
            <a:endParaRPr lang="en-US" altLang="en-US" sz="1400">
              <a:solidFill>
                <a:srgbClr val="336699"/>
              </a:solidFill>
            </a:endParaRPr>
          </a:p>
          <a:p>
            <a:pPr lvl="1" eaLnBrk="1" hangingPunct="1">
              <a:spcBef>
                <a:spcPct val="20000"/>
              </a:spcBef>
              <a:buClr>
                <a:srgbClr val="FF8230"/>
              </a:buClr>
              <a:buSzPct val="125000"/>
              <a:buFont typeface="Wingdings" panose="05000000000000000000" pitchFamily="2" charset="2"/>
              <a:buNone/>
            </a:pPr>
            <a:endParaRPr lang="en-US" altLang="en-US" sz="1400">
              <a:solidFill>
                <a:srgbClr val="336699"/>
              </a:solidFill>
            </a:endParaRPr>
          </a:p>
          <a:p>
            <a:pPr lvl="1" eaLnBrk="1" hangingPunct="1">
              <a:spcBef>
                <a:spcPct val="20000"/>
              </a:spcBef>
              <a:buClr>
                <a:srgbClr val="FF8230"/>
              </a:buClr>
              <a:buSzPct val="125000"/>
              <a:buFont typeface="Wingdings" panose="05000000000000000000" pitchFamily="2" charset="2"/>
              <a:buNone/>
            </a:pPr>
            <a:endParaRPr lang="en-US" altLang="en-US" sz="900">
              <a:solidFill>
                <a:srgbClr val="336699"/>
              </a:solidFill>
            </a:endParaRPr>
          </a:p>
          <a:p>
            <a:pPr eaLnBrk="1" hangingPunct="1">
              <a:spcBef>
                <a:spcPct val="20000"/>
              </a:spcBef>
              <a:buClr>
                <a:srgbClr val="FF8230"/>
              </a:buClr>
              <a:buSzPct val="125000"/>
              <a:buFont typeface="Wingdings" panose="05000000000000000000" pitchFamily="2" charset="2"/>
              <a:buNone/>
            </a:pPr>
            <a:r>
              <a:rPr lang="en-US" altLang="en-US" sz="1400">
                <a:solidFill>
                  <a:srgbClr val="336699"/>
                </a:solidFill>
              </a:rPr>
              <a:t>Share information strategically across my Enterprise</a:t>
            </a:r>
          </a:p>
        </p:txBody>
      </p:sp>
      <p:grpSp>
        <p:nvGrpSpPr>
          <p:cNvPr id="148494" name="Group 13">
            <a:extLst>
              <a:ext uri="{FF2B5EF4-FFF2-40B4-BE49-F238E27FC236}">
                <a16:creationId xmlns:a16="http://schemas.microsoft.com/office/drawing/2014/main" id="{79FE6750-D2A1-4D27-B546-9B17F9C73C09}"/>
              </a:ext>
            </a:extLst>
          </p:cNvPr>
          <p:cNvGrpSpPr>
            <a:grpSpLocks/>
          </p:cNvGrpSpPr>
          <p:nvPr/>
        </p:nvGrpSpPr>
        <p:grpSpPr bwMode="auto">
          <a:xfrm>
            <a:off x="5181600" y="2590800"/>
            <a:ext cx="1828800" cy="914400"/>
            <a:chOff x="3744" y="816"/>
            <a:chExt cx="1296" cy="672"/>
          </a:xfrm>
        </p:grpSpPr>
        <p:grpSp>
          <p:nvGrpSpPr>
            <p:cNvPr id="148526" name="Group 14">
              <a:extLst>
                <a:ext uri="{FF2B5EF4-FFF2-40B4-BE49-F238E27FC236}">
                  <a16:creationId xmlns:a16="http://schemas.microsoft.com/office/drawing/2014/main" id="{7F2977A6-95E7-4831-8007-176934D078EB}"/>
                </a:ext>
              </a:extLst>
            </p:cNvPr>
            <p:cNvGrpSpPr>
              <a:grpSpLocks/>
            </p:cNvGrpSpPr>
            <p:nvPr/>
          </p:nvGrpSpPr>
          <p:grpSpPr bwMode="auto">
            <a:xfrm>
              <a:off x="3744" y="816"/>
              <a:ext cx="528" cy="480"/>
              <a:chOff x="768" y="3168"/>
              <a:chExt cx="528" cy="480"/>
            </a:xfrm>
          </p:grpSpPr>
          <p:sp>
            <p:nvSpPr>
              <p:cNvPr id="148552" name="AutoShape 15">
                <a:extLst>
                  <a:ext uri="{FF2B5EF4-FFF2-40B4-BE49-F238E27FC236}">
                    <a16:creationId xmlns:a16="http://schemas.microsoft.com/office/drawing/2014/main" id="{0DB169C4-F6E2-4C12-97FC-BA5DFF0F2936}"/>
                  </a:ext>
                </a:extLst>
              </p:cNvPr>
              <p:cNvSpPr>
                <a:spLocks noChangeArrowheads="1"/>
              </p:cNvSpPr>
              <p:nvPr/>
            </p:nvSpPr>
            <p:spPr bwMode="auto">
              <a:xfrm>
                <a:off x="768" y="3168"/>
                <a:ext cx="528" cy="480"/>
              </a:xfrm>
              <a:prstGeom prst="roundRect">
                <a:avLst>
                  <a:gd name="adj" fmla="val 16667"/>
                </a:avLst>
              </a:prstGeom>
              <a:gradFill rotWithShape="1">
                <a:gsLst>
                  <a:gs pos="0">
                    <a:srgbClr val="00386A">
                      <a:alpha val="43999"/>
                    </a:srgbClr>
                  </a:gs>
                  <a:gs pos="100000">
                    <a:srgbClr val="FFFFFF"/>
                  </a:gs>
                </a:gsLst>
                <a:lin ang="2700000" scaled="1"/>
              </a:gradFill>
              <a:ln w="19050" algn="ctr">
                <a:solidFill>
                  <a:srgbClr val="336699"/>
                </a:solidFill>
                <a:round/>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aphicFrame>
            <p:nvGraphicFramePr>
              <p:cNvPr id="148553" name="Object 16">
                <a:extLst>
                  <a:ext uri="{FF2B5EF4-FFF2-40B4-BE49-F238E27FC236}">
                    <a16:creationId xmlns:a16="http://schemas.microsoft.com/office/drawing/2014/main" id="{2E95AB42-AB93-41A6-958A-AA9393947B4C}"/>
                  </a:ext>
                </a:extLst>
              </p:cNvPr>
              <p:cNvGraphicFramePr>
                <a:graphicFrameLocks noChangeAspect="1"/>
              </p:cNvGraphicFramePr>
              <p:nvPr/>
            </p:nvGraphicFramePr>
            <p:xfrm>
              <a:off x="828" y="3216"/>
              <a:ext cx="101" cy="240"/>
            </p:xfrm>
            <a:graphic>
              <a:graphicData uri="http://schemas.openxmlformats.org/presentationml/2006/ole">
                <mc:AlternateContent xmlns:mc="http://schemas.openxmlformats.org/markup-compatibility/2006">
                  <mc:Choice xmlns:v="urn:schemas-microsoft-com:vml" Requires="v">
                    <p:oleObj spid="_x0000_s9272" name="Visio" r:id="rId4" imgW="501433" imgH="1199781" progId="">
                      <p:embed/>
                    </p:oleObj>
                  </mc:Choice>
                  <mc:Fallback>
                    <p:oleObj name="Visio" r:id="rId4" imgW="501433" imgH="1199781" progId="">
                      <p:embed/>
                      <p:pic>
                        <p:nvPicPr>
                          <p:cNvPr id="148553" name="Object 16">
                            <a:extLst>
                              <a:ext uri="{FF2B5EF4-FFF2-40B4-BE49-F238E27FC236}">
                                <a16:creationId xmlns:a16="http://schemas.microsoft.com/office/drawing/2014/main" id="{2E95AB42-AB93-41A6-958A-AA9393947B4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8" y="3216"/>
                            <a:ext cx="101" cy="240"/>
                          </a:xfrm>
                          <a:prstGeom prst="rect">
                            <a:avLst/>
                          </a:prstGeom>
                          <a:noFill/>
                          <a:ln>
                            <a:noFill/>
                          </a:ln>
                          <a:extLst>
                            <a:ext uri="{909E8E84-426E-40DD-AFC4-6F175D3DCCD1}">
                              <a14:hiddenFill xmlns:a14="http://schemas.microsoft.com/office/drawing/2010/main">
                                <a:solidFill>
                                  <a:srgbClr val="00386A"/>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48554" name="Object 17">
                <a:extLst>
                  <a:ext uri="{FF2B5EF4-FFF2-40B4-BE49-F238E27FC236}">
                    <a16:creationId xmlns:a16="http://schemas.microsoft.com/office/drawing/2014/main" id="{8AAFDC92-0B9F-4DBB-8523-E8CCEB4287B5}"/>
                  </a:ext>
                </a:extLst>
              </p:cNvPr>
              <p:cNvGraphicFramePr>
                <a:graphicFrameLocks noChangeAspect="1"/>
              </p:cNvGraphicFramePr>
              <p:nvPr/>
            </p:nvGraphicFramePr>
            <p:xfrm>
              <a:off x="996" y="3216"/>
              <a:ext cx="101" cy="241"/>
            </p:xfrm>
            <a:graphic>
              <a:graphicData uri="http://schemas.openxmlformats.org/presentationml/2006/ole">
                <mc:AlternateContent xmlns:mc="http://schemas.openxmlformats.org/markup-compatibility/2006">
                  <mc:Choice xmlns:v="urn:schemas-microsoft-com:vml" Requires="v">
                    <p:oleObj spid="_x0000_s9273" name="Visio" r:id="rId6" imgW="501433" imgH="1199781" progId="">
                      <p:embed/>
                    </p:oleObj>
                  </mc:Choice>
                  <mc:Fallback>
                    <p:oleObj name="Visio" r:id="rId6" imgW="501433" imgH="1199781" progId="">
                      <p:embed/>
                      <p:pic>
                        <p:nvPicPr>
                          <p:cNvPr id="148554" name="Object 17">
                            <a:extLst>
                              <a:ext uri="{FF2B5EF4-FFF2-40B4-BE49-F238E27FC236}">
                                <a16:creationId xmlns:a16="http://schemas.microsoft.com/office/drawing/2014/main" id="{8AAFDC92-0B9F-4DBB-8523-E8CCEB4287B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6" y="3216"/>
                            <a:ext cx="101" cy="241"/>
                          </a:xfrm>
                          <a:prstGeom prst="rect">
                            <a:avLst/>
                          </a:prstGeom>
                          <a:noFill/>
                          <a:ln>
                            <a:noFill/>
                          </a:ln>
                          <a:extLst>
                            <a:ext uri="{909E8E84-426E-40DD-AFC4-6F175D3DCCD1}">
                              <a14:hiddenFill xmlns:a14="http://schemas.microsoft.com/office/drawing/2010/main">
                                <a:solidFill>
                                  <a:srgbClr val="00386A"/>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48555" name="Object 18">
                <a:extLst>
                  <a:ext uri="{FF2B5EF4-FFF2-40B4-BE49-F238E27FC236}">
                    <a16:creationId xmlns:a16="http://schemas.microsoft.com/office/drawing/2014/main" id="{ADC9E1F2-6097-43E3-BD23-4CBE4AE8AE19}"/>
                  </a:ext>
                </a:extLst>
              </p:cNvPr>
              <p:cNvGraphicFramePr>
                <a:graphicFrameLocks noChangeAspect="1"/>
              </p:cNvGraphicFramePr>
              <p:nvPr/>
            </p:nvGraphicFramePr>
            <p:xfrm>
              <a:off x="1152" y="3216"/>
              <a:ext cx="101" cy="241"/>
            </p:xfrm>
            <a:graphic>
              <a:graphicData uri="http://schemas.openxmlformats.org/presentationml/2006/ole">
                <mc:AlternateContent xmlns:mc="http://schemas.openxmlformats.org/markup-compatibility/2006">
                  <mc:Choice xmlns:v="urn:schemas-microsoft-com:vml" Requires="v">
                    <p:oleObj spid="_x0000_s9274" name="Visio" r:id="rId7" imgW="501433" imgH="1199781" progId="">
                      <p:embed/>
                    </p:oleObj>
                  </mc:Choice>
                  <mc:Fallback>
                    <p:oleObj name="Visio" r:id="rId7" imgW="501433" imgH="1199781" progId="">
                      <p:embed/>
                      <p:pic>
                        <p:nvPicPr>
                          <p:cNvPr id="148555" name="Object 18">
                            <a:extLst>
                              <a:ext uri="{FF2B5EF4-FFF2-40B4-BE49-F238E27FC236}">
                                <a16:creationId xmlns:a16="http://schemas.microsoft.com/office/drawing/2014/main" id="{ADC9E1F2-6097-43E3-BD23-4CBE4AE8AE1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52" y="3216"/>
                            <a:ext cx="101" cy="241"/>
                          </a:xfrm>
                          <a:prstGeom prst="rect">
                            <a:avLst/>
                          </a:prstGeom>
                          <a:noFill/>
                          <a:ln>
                            <a:noFill/>
                          </a:ln>
                          <a:extLst>
                            <a:ext uri="{909E8E84-426E-40DD-AFC4-6F175D3DCCD1}">
                              <a14:hiddenFill xmlns:a14="http://schemas.microsoft.com/office/drawing/2010/main">
                                <a:solidFill>
                                  <a:srgbClr val="00386A"/>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148527" name="Group 19">
              <a:extLst>
                <a:ext uri="{FF2B5EF4-FFF2-40B4-BE49-F238E27FC236}">
                  <a16:creationId xmlns:a16="http://schemas.microsoft.com/office/drawing/2014/main" id="{A8D25E7B-057D-4F70-8C43-FD3750DDAE5B}"/>
                </a:ext>
              </a:extLst>
            </p:cNvPr>
            <p:cNvGrpSpPr>
              <a:grpSpLocks/>
            </p:cNvGrpSpPr>
            <p:nvPr/>
          </p:nvGrpSpPr>
          <p:grpSpPr bwMode="auto">
            <a:xfrm>
              <a:off x="3840" y="912"/>
              <a:ext cx="528" cy="480"/>
              <a:chOff x="768" y="3168"/>
              <a:chExt cx="528" cy="480"/>
            </a:xfrm>
          </p:grpSpPr>
          <p:sp>
            <p:nvSpPr>
              <p:cNvPr id="148548" name="AutoShape 20">
                <a:extLst>
                  <a:ext uri="{FF2B5EF4-FFF2-40B4-BE49-F238E27FC236}">
                    <a16:creationId xmlns:a16="http://schemas.microsoft.com/office/drawing/2014/main" id="{135E6AFE-6219-45A8-9E18-9B7A2BE03AE3}"/>
                  </a:ext>
                </a:extLst>
              </p:cNvPr>
              <p:cNvSpPr>
                <a:spLocks noChangeArrowheads="1"/>
              </p:cNvSpPr>
              <p:nvPr/>
            </p:nvSpPr>
            <p:spPr bwMode="auto">
              <a:xfrm>
                <a:off x="768" y="3168"/>
                <a:ext cx="528" cy="480"/>
              </a:xfrm>
              <a:prstGeom prst="roundRect">
                <a:avLst>
                  <a:gd name="adj" fmla="val 16667"/>
                </a:avLst>
              </a:prstGeom>
              <a:gradFill rotWithShape="1">
                <a:gsLst>
                  <a:gs pos="0">
                    <a:srgbClr val="00386A">
                      <a:alpha val="43999"/>
                    </a:srgbClr>
                  </a:gs>
                  <a:gs pos="100000">
                    <a:srgbClr val="FFFFFF"/>
                  </a:gs>
                </a:gsLst>
                <a:lin ang="2700000" scaled="1"/>
              </a:gradFill>
              <a:ln w="19050" algn="ctr">
                <a:solidFill>
                  <a:srgbClr val="336699"/>
                </a:solidFill>
                <a:round/>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aphicFrame>
            <p:nvGraphicFramePr>
              <p:cNvPr id="148549" name="Object 21">
                <a:extLst>
                  <a:ext uri="{FF2B5EF4-FFF2-40B4-BE49-F238E27FC236}">
                    <a16:creationId xmlns:a16="http://schemas.microsoft.com/office/drawing/2014/main" id="{7AD8FEAB-3C0C-4787-BA1D-18F82F918565}"/>
                  </a:ext>
                </a:extLst>
              </p:cNvPr>
              <p:cNvGraphicFramePr>
                <a:graphicFrameLocks noChangeAspect="1"/>
              </p:cNvGraphicFramePr>
              <p:nvPr/>
            </p:nvGraphicFramePr>
            <p:xfrm>
              <a:off x="828" y="3216"/>
              <a:ext cx="101" cy="240"/>
            </p:xfrm>
            <a:graphic>
              <a:graphicData uri="http://schemas.openxmlformats.org/presentationml/2006/ole">
                <mc:AlternateContent xmlns:mc="http://schemas.openxmlformats.org/markup-compatibility/2006">
                  <mc:Choice xmlns:v="urn:schemas-microsoft-com:vml" Requires="v">
                    <p:oleObj spid="_x0000_s9275" name="Visio" r:id="rId8" imgW="501433" imgH="1199781" progId="">
                      <p:embed/>
                    </p:oleObj>
                  </mc:Choice>
                  <mc:Fallback>
                    <p:oleObj name="Visio" r:id="rId8" imgW="501433" imgH="1199781" progId="">
                      <p:embed/>
                      <p:pic>
                        <p:nvPicPr>
                          <p:cNvPr id="148549" name="Object 21">
                            <a:extLst>
                              <a:ext uri="{FF2B5EF4-FFF2-40B4-BE49-F238E27FC236}">
                                <a16:creationId xmlns:a16="http://schemas.microsoft.com/office/drawing/2014/main" id="{7AD8FEAB-3C0C-4787-BA1D-18F82F91856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8" y="3216"/>
                            <a:ext cx="101" cy="240"/>
                          </a:xfrm>
                          <a:prstGeom prst="rect">
                            <a:avLst/>
                          </a:prstGeom>
                          <a:noFill/>
                          <a:ln>
                            <a:noFill/>
                          </a:ln>
                          <a:extLst>
                            <a:ext uri="{909E8E84-426E-40DD-AFC4-6F175D3DCCD1}">
                              <a14:hiddenFill xmlns:a14="http://schemas.microsoft.com/office/drawing/2010/main">
                                <a:solidFill>
                                  <a:srgbClr val="00386A"/>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48550" name="Object 22">
                <a:extLst>
                  <a:ext uri="{FF2B5EF4-FFF2-40B4-BE49-F238E27FC236}">
                    <a16:creationId xmlns:a16="http://schemas.microsoft.com/office/drawing/2014/main" id="{EB4F6B92-A4FD-4C70-BBE0-29DD0382535C}"/>
                  </a:ext>
                </a:extLst>
              </p:cNvPr>
              <p:cNvGraphicFramePr>
                <a:graphicFrameLocks noChangeAspect="1"/>
              </p:cNvGraphicFramePr>
              <p:nvPr/>
            </p:nvGraphicFramePr>
            <p:xfrm>
              <a:off x="996" y="3216"/>
              <a:ext cx="101" cy="241"/>
            </p:xfrm>
            <a:graphic>
              <a:graphicData uri="http://schemas.openxmlformats.org/presentationml/2006/ole">
                <mc:AlternateContent xmlns:mc="http://schemas.openxmlformats.org/markup-compatibility/2006">
                  <mc:Choice xmlns:v="urn:schemas-microsoft-com:vml" Requires="v">
                    <p:oleObj spid="_x0000_s9276" name="Visio" r:id="rId9" imgW="501433" imgH="1199781" progId="">
                      <p:embed/>
                    </p:oleObj>
                  </mc:Choice>
                  <mc:Fallback>
                    <p:oleObj name="Visio" r:id="rId9" imgW="501433" imgH="1199781" progId="">
                      <p:embed/>
                      <p:pic>
                        <p:nvPicPr>
                          <p:cNvPr id="148550" name="Object 22">
                            <a:extLst>
                              <a:ext uri="{FF2B5EF4-FFF2-40B4-BE49-F238E27FC236}">
                                <a16:creationId xmlns:a16="http://schemas.microsoft.com/office/drawing/2014/main" id="{EB4F6B92-A4FD-4C70-BBE0-29DD0382535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6" y="3216"/>
                            <a:ext cx="101" cy="241"/>
                          </a:xfrm>
                          <a:prstGeom prst="rect">
                            <a:avLst/>
                          </a:prstGeom>
                          <a:noFill/>
                          <a:ln>
                            <a:noFill/>
                          </a:ln>
                          <a:extLst>
                            <a:ext uri="{909E8E84-426E-40DD-AFC4-6F175D3DCCD1}">
                              <a14:hiddenFill xmlns:a14="http://schemas.microsoft.com/office/drawing/2010/main">
                                <a:solidFill>
                                  <a:srgbClr val="00386A"/>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48551" name="Object 23">
                <a:extLst>
                  <a:ext uri="{FF2B5EF4-FFF2-40B4-BE49-F238E27FC236}">
                    <a16:creationId xmlns:a16="http://schemas.microsoft.com/office/drawing/2014/main" id="{2462EB24-0950-43B8-8A3B-E858845D8ED1}"/>
                  </a:ext>
                </a:extLst>
              </p:cNvPr>
              <p:cNvGraphicFramePr>
                <a:graphicFrameLocks noChangeAspect="1"/>
              </p:cNvGraphicFramePr>
              <p:nvPr/>
            </p:nvGraphicFramePr>
            <p:xfrm>
              <a:off x="1152" y="3216"/>
              <a:ext cx="101" cy="241"/>
            </p:xfrm>
            <a:graphic>
              <a:graphicData uri="http://schemas.openxmlformats.org/presentationml/2006/ole">
                <mc:AlternateContent xmlns:mc="http://schemas.openxmlformats.org/markup-compatibility/2006">
                  <mc:Choice xmlns:v="urn:schemas-microsoft-com:vml" Requires="v">
                    <p:oleObj spid="_x0000_s9277" name="Visio" r:id="rId10" imgW="501433" imgH="1199781" progId="">
                      <p:embed/>
                    </p:oleObj>
                  </mc:Choice>
                  <mc:Fallback>
                    <p:oleObj name="Visio" r:id="rId10" imgW="501433" imgH="1199781" progId="">
                      <p:embed/>
                      <p:pic>
                        <p:nvPicPr>
                          <p:cNvPr id="148551" name="Object 23">
                            <a:extLst>
                              <a:ext uri="{FF2B5EF4-FFF2-40B4-BE49-F238E27FC236}">
                                <a16:creationId xmlns:a16="http://schemas.microsoft.com/office/drawing/2014/main" id="{2462EB24-0950-43B8-8A3B-E858845D8ED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52" y="3216"/>
                            <a:ext cx="101" cy="241"/>
                          </a:xfrm>
                          <a:prstGeom prst="rect">
                            <a:avLst/>
                          </a:prstGeom>
                          <a:noFill/>
                          <a:ln>
                            <a:noFill/>
                          </a:ln>
                          <a:extLst>
                            <a:ext uri="{909E8E84-426E-40DD-AFC4-6F175D3DCCD1}">
                              <a14:hiddenFill xmlns:a14="http://schemas.microsoft.com/office/drawing/2010/main">
                                <a:solidFill>
                                  <a:srgbClr val="00386A"/>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148528" name="Group 24">
              <a:extLst>
                <a:ext uri="{FF2B5EF4-FFF2-40B4-BE49-F238E27FC236}">
                  <a16:creationId xmlns:a16="http://schemas.microsoft.com/office/drawing/2014/main" id="{B197948A-BD65-4002-AFCF-1BB179128219}"/>
                </a:ext>
              </a:extLst>
            </p:cNvPr>
            <p:cNvGrpSpPr>
              <a:grpSpLocks/>
            </p:cNvGrpSpPr>
            <p:nvPr/>
          </p:nvGrpSpPr>
          <p:grpSpPr bwMode="auto">
            <a:xfrm>
              <a:off x="4320" y="816"/>
              <a:ext cx="528" cy="480"/>
              <a:chOff x="768" y="3168"/>
              <a:chExt cx="528" cy="480"/>
            </a:xfrm>
          </p:grpSpPr>
          <p:sp>
            <p:nvSpPr>
              <p:cNvPr id="148544" name="AutoShape 25">
                <a:extLst>
                  <a:ext uri="{FF2B5EF4-FFF2-40B4-BE49-F238E27FC236}">
                    <a16:creationId xmlns:a16="http://schemas.microsoft.com/office/drawing/2014/main" id="{C29CE28E-9CFD-4491-A3AA-A39518FFE680}"/>
                  </a:ext>
                </a:extLst>
              </p:cNvPr>
              <p:cNvSpPr>
                <a:spLocks noChangeArrowheads="1"/>
              </p:cNvSpPr>
              <p:nvPr/>
            </p:nvSpPr>
            <p:spPr bwMode="auto">
              <a:xfrm>
                <a:off x="768" y="3168"/>
                <a:ext cx="528" cy="480"/>
              </a:xfrm>
              <a:prstGeom prst="roundRect">
                <a:avLst>
                  <a:gd name="adj" fmla="val 16667"/>
                </a:avLst>
              </a:prstGeom>
              <a:gradFill rotWithShape="1">
                <a:gsLst>
                  <a:gs pos="0">
                    <a:srgbClr val="00386A">
                      <a:alpha val="43999"/>
                    </a:srgbClr>
                  </a:gs>
                  <a:gs pos="100000">
                    <a:srgbClr val="FFFFFF"/>
                  </a:gs>
                </a:gsLst>
                <a:lin ang="2700000" scaled="1"/>
              </a:gradFill>
              <a:ln w="19050" algn="ctr">
                <a:solidFill>
                  <a:srgbClr val="336699"/>
                </a:solidFill>
                <a:round/>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aphicFrame>
            <p:nvGraphicFramePr>
              <p:cNvPr id="148545" name="Object 26">
                <a:extLst>
                  <a:ext uri="{FF2B5EF4-FFF2-40B4-BE49-F238E27FC236}">
                    <a16:creationId xmlns:a16="http://schemas.microsoft.com/office/drawing/2014/main" id="{E12C5A73-4169-4227-A2B0-BDE51546A7E8}"/>
                  </a:ext>
                </a:extLst>
              </p:cNvPr>
              <p:cNvGraphicFramePr>
                <a:graphicFrameLocks noChangeAspect="1"/>
              </p:cNvGraphicFramePr>
              <p:nvPr/>
            </p:nvGraphicFramePr>
            <p:xfrm>
              <a:off x="828" y="3216"/>
              <a:ext cx="101" cy="240"/>
            </p:xfrm>
            <a:graphic>
              <a:graphicData uri="http://schemas.openxmlformats.org/presentationml/2006/ole">
                <mc:AlternateContent xmlns:mc="http://schemas.openxmlformats.org/markup-compatibility/2006">
                  <mc:Choice xmlns:v="urn:schemas-microsoft-com:vml" Requires="v">
                    <p:oleObj spid="_x0000_s9278" name="Visio" r:id="rId11" imgW="501433" imgH="1199781" progId="">
                      <p:embed/>
                    </p:oleObj>
                  </mc:Choice>
                  <mc:Fallback>
                    <p:oleObj name="Visio" r:id="rId11" imgW="501433" imgH="1199781" progId="">
                      <p:embed/>
                      <p:pic>
                        <p:nvPicPr>
                          <p:cNvPr id="148545" name="Object 26">
                            <a:extLst>
                              <a:ext uri="{FF2B5EF4-FFF2-40B4-BE49-F238E27FC236}">
                                <a16:creationId xmlns:a16="http://schemas.microsoft.com/office/drawing/2014/main" id="{E12C5A73-4169-4227-A2B0-BDE51546A7E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8" y="3216"/>
                            <a:ext cx="101" cy="240"/>
                          </a:xfrm>
                          <a:prstGeom prst="rect">
                            <a:avLst/>
                          </a:prstGeom>
                          <a:noFill/>
                          <a:ln>
                            <a:noFill/>
                          </a:ln>
                          <a:extLst>
                            <a:ext uri="{909E8E84-426E-40DD-AFC4-6F175D3DCCD1}">
                              <a14:hiddenFill xmlns:a14="http://schemas.microsoft.com/office/drawing/2010/main">
                                <a:solidFill>
                                  <a:srgbClr val="00386A"/>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48546" name="Object 27">
                <a:extLst>
                  <a:ext uri="{FF2B5EF4-FFF2-40B4-BE49-F238E27FC236}">
                    <a16:creationId xmlns:a16="http://schemas.microsoft.com/office/drawing/2014/main" id="{7671487D-844D-4818-8FE6-F7D9C6CA22D5}"/>
                  </a:ext>
                </a:extLst>
              </p:cNvPr>
              <p:cNvGraphicFramePr>
                <a:graphicFrameLocks noChangeAspect="1"/>
              </p:cNvGraphicFramePr>
              <p:nvPr/>
            </p:nvGraphicFramePr>
            <p:xfrm>
              <a:off x="996" y="3216"/>
              <a:ext cx="101" cy="241"/>
            </p:xfrm>
            <a:graphic>
              <a:graphicData uri="http://schemas.openxmlformats.org/presentationml/2006/ole">
                <mc:AlternateContent xmlns:mc="http://schemas.openxmlformats.org/markup-compatibility/2006">
                  <mc:Choice xmlns:v="urn:schemas-microsoft-com:vml" Requires="v">
                    <p:oleObj spid="_x0000_s9279" name="Visio" r:id="rId12" imgW="501433" imgH="1199781" progId="">
                      <p:embed/>
                    </p:oleObj>
                  </mc:Choice>
                  <mc:Fallback>
                    <p:oleObj name="Visio" r:id="rId12" imgW="501433" imgH="1199781" progId="">
                      <p:embed/>
                      <p:pic>
                        <p:nvPicPr>
                          <p:cNvPr id="148546" name="Object 27">
                            <a:extLst>
                              <a:ext uri="{FF2B5EF4-FFF2-40B4-BE49-F238E27FC236}">
                                <a16:creationId xmlns:a16="http://schemas.microsoft.com/office/drawing/2014/main" id="{7671487D-844D-4818-8FE6-F7D9C6CA22D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6" y="3216"/>
                            <a:ext cx="101" cy="241"/>
                          </a:xfrm>
                          <a:prstGeom prst="rect">
                            <a:avLst/>
                          </a:prstGeom>
                          <a:noFill/>
                          <a:ln>
                            <a:noFill/>
                          </a:ln>
                          <a:extLst>
                            <a:ext uri="{909E8E84-426E-40DD-AFC4-6F175D3DCCD1}">
                              <a14:hiddenFill xmlns:a14="http://schemas.microsoft.com/office/drawing/2010/main">
                                <a:solidFill>
                                  <a:srgbClr val="00386A"/>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48547" name="Object 28">
                <a:extLst>
                  <a:ext uri="{FF2B5EF4-FFF2-40B4-BE49-F238E27FC236}">
                    <a16:creationId xmlns:a16="http://schemas.microsoft.com/office/drawing/2014/main" id="{D02AABA0-BC13-4CDC-9B75-2000030E2446}"/>
                  </a:ext>
                </a:extLst>
              </p:cNvPr>
              <p:cNvGraphicFramePr>
                <a:graphicFrameLocks noChangeAspect="1"/>
              </p:cNvGraphicFramePr>
              <p:nvPr/>
            </p:nvGraphicFramePr>
            <p:xfrm>
              <a:off x="1152" y="3216"/>
              <a:ext cx="101" cy="241"/>
            </p:xfrm>
            <a:graphic>
              <a:graphicData uri="http://schemas.openxmlformats.org/presentationml/2006/ole">
                <mc:AlternateContent xmlns:mc="http://schemas.openxmlformats.org/markup-compatibility/2006">
                  <mc:Choice xmlns:v="urn:schemas-microsoft-com:vml" Requires="v">
                    <p:oleObj spid="_x0000_s9280" name="Visio" r:id="rId13" imgW="501433" imgH="1199781" progId="">
                      <p:embed/>
                    </p:oleObj>
                  </mc:Choice>
                  <mc:Fallback>
                    <p:oleObj name="Visio" r:id="rId13" imgW="501433" imgH="1199781" progId="">
                      <p:embed/>
                      <p:pic>
                        <p:nvPicPr>
                          <p:cNvPr id="148547" name="Object 28">
                            <a:extLst>
                              <a:ext uri="{FF2B5EF4-FFF2-40B4-BE49-F238E27FC236}">
                                <a16:creationId xmlns:a16="http://schemas.microsoft.com/office/drawing/2014/main" id="{D02AABA0-BC13-4CDC-9B75-2000030E244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52" y="3216"/>
                            <a:ext cx="101" cy="241"/>
                          </a:xfrm>
                          <a:prstGeom prst="rect">
                            <a:avLst/>
                          </a:prstGeom>
                          <a:noFill/>
                          <a:ln>
                            <a:noFill/>
                          </a:ln>
                          <a:extLst>
                            <a:ext uri="{909E8E84-426E-40DD-AFC4-6F175D3DCCD1}">
                              <a14:hiddenFill xmlns:a14="http://schemas.microsoft.com/office/drawing/2010/main">
                                <a:solidFill>
                                  <a:srgbClr val="00386A"/>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148529" name="Group 29">
              <a:extLst>
                <a:ext uri="{FF2B5EF4-FFF2-40B4-BE49-F238E27FC236}">
                  <a16:creationId xmlns:a16="http://schemas.microsoft.com/office/drawing/2014/main" id="{ACB2194F-EF2F-4CE9-A320-4219569BC31E}"/>
                </a:ext>
              </a:extLst>
            </p:cNvPr>
            <p:cNvGrpSpPr>
              <a:grpSpLocks/>
            </p:cNvGrpSpPr>
            <p:nvPr/>
          </p:nvGrpSpPr>
          <p:grpSpPr bwMode="auto">
            <a:xfrm>
              <a:off x="4416" y="912"/>
              <a:ext cx="528" cy="480"/>
              <a:chOff x="768" y="3168"/>
              <a:chExt cx="528" cy="480"/>
            </a:xfrm>
          </p:grpSpPr>
          <p:sp>
            <p:nvSpPr>
              <p:cNvPr id="148540" name="AutoShape 30">
                <a:extLst>
                  <a:ext uri="{FF2B5EF4-FFF2-40B4-BE49-F238E27FC236}">
                    <a16:creationId xmlns:a16="http://schemas.microsoft.com/office/drawing/2014/main" id="{EA449CAA-541C-4BB8-A3FF-38A961A80658}"/>
                  </a:ext>
                </a:extLst>
              </p:cNvPr>
              <p:cNvSpPr>
                <a:spLocks noChangeArrowheads="1"/>
              </p:cNvSpPr>
              <p:nvPr/>
            </p:nvSpPr>
            <p:spPr bwMode="auto">
              <a:xfrm>
                <a:off x="768" y="3168"/>
                <a:ext cx="528" cy="480"/>
              </a:xfrm>
              <a:prstGeom prst="roundRect">
                <a:avLst>
                  <a:gd name="adj" fmla="val 16667"/>
                </a:avLst>
              </a:prstGeom>
              <a:gradFill rotWithShape="1">
                <a:gsLst>
                  <a:gs pos="0">
                    <a:srgbClr val="00386A">
                      <a:alpha val="43999"/>
                    </a:srgbClr>
                  </a:gs>
                  <a:gs pos="100000">
                    <a:srgbClr val="FFFFFF"/>
                  </a:gs>
                </a:gsLst>
                <a:lin ang="2700000" scaled="1"/>
              </a:gradFill>
              <a:ln w="19050" algn="ctr">
                <a:solidFill>
                  <a:srgbClr val="336699"/>
                </a:solidFill>
                <a:round/>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aphicFrame>
            <p:nvGraphicFramePr>
              <p:cNvPr id="148541" name="Object 31">
                <a:extLst>
                  <a:ext uri="{FF2B5EF4-FFF2-40B4-BE49-F238E27FC236}">
                    <a16:creationId xmlns:a16="http://schemas.microsoft.com/office/drawing/2014/main" id="{8B78237D-C1E0-4524-AB85-665A14895E40}"/>
                  </a:ext>
                </a:extLst>
              </p:cNvPr>
              <p:cNvGraphicFramePr>
                <a:graphicFrameLocks noChangeAspect="1"/>
              </p:cNvGraphicFramePr>
              <p:nvPr/>
            </p:nvGraphicFramePr>
            <p:xfrm>
              <a:off x="828" y="3216"/>
              <a:ext cx="101" cy="240"/>
            </p:xfrm>
            <a:graphic>
              <a:graphicData uri="http://schemas.openxmlformats.org/presentationml/2006/ole">
                <mc:AlternateContent xmlns:mc="http://schemas.openxmlformats.org/markup-compatibility/2006">
                  <mc:Choice xmlns:v="urn:schemas-microsoft-com:vml" Requires="v">
                    <p:oleObj spid="_x0000_s9281" name="Visio" r:id="rId14" imgW="501433" imgH="1199781" progId="">
                      <p:embed/>
                    </p:oleObj>
                  </mc:Choice>
                  <mc:Fallback>
                    <p:oleObj name="Visio" r:id="rId14" imgW="501433" imgH="1199781" progId="">
                      <p:embed/>
                      <p:pic>
                        <p:nvPicPr>
                          <p:cNvPr id="148541" name="Object 31">
                            <a:extLst>
                              <a:ext uri="{FF2B5EF4-FFF2-40B4-BE49-F238E27FC236}">
                                <a16:creationId xmlns:a16="http://schemas.microsoft.com/office/drawing/2014/main" id="{8B78237D-C1E0-4524-AB85-665A14895E4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8" y="3216"/>
                            <a:ext cx="101" cy="240"/>
                          </a:xfrm>
                          <a:prstGeom prst="rect">
                            <a:avLst/>
                          </a:prstGeom>
                          <a:noFill/>
                          <a:ln>
                            <a:noFill/>
                          </a:ln>
                          <a:extLst>
                            <a:ext uri="{909E8E84-426E-40DD-AFC4-6F175D3DCCD1}">
                              <a14:hiddenFill xmlns:a14="http://schemas.microsoft.com/office/drawing/2010/main">
                                <a:solidFill>
                                  <a:srgbClr val="00386A"/>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48542" name="Object 32">
                <a:extLst>
                  <a:ext uri="{FF2B5EF4-FFF2-40B4-BE49-F238E27FC236}">
                    <a16:creationId xmlns:a16="http://schemas.microsoft.com/office/drawing/2014/main" id="{4D21C53D-2B20-4340-AA03-4F38BEA3920C}"/>
                  </a:ext>
                </a:extLst>
              </p:cNvPr>
              <p:cNvGraphicFramePr>
                <a:graphicFrameLocks noChangeAspect="1"/>
              </p:cNvGraphicFramePr>
              <p:nvPr/>
            </p:nvGraphicFramePr>
            <p:xfrm>
              <a:off x="996" y="3216"/>
              <a:ext cx="101" cy="241"/>
            </p:xfrm>
            <a:graphic>
              <a:graphicData uri="http://schemas.openxmlformats.org/presentationml/2006/ole">
                <mc:AlternateContent xmlns:mc="http://schemas.openxmlformats.org/markup-compatibility/2006">
                  <mc:Choice xmlns:v="urn:schemas-microsoft-com:vml" Requires="v">
                    <p:oleObj spid="_x0000_s9282" name="Visio" r:id="rId15" imgW="501433" imgH="1199781" progId="">
                      <p:embed/>
                    </p:oleObj>
                  </mc:Choice>
                  <mc:Fallback>
                    <p:oleObj name="Visio" r:id="rId15" imgW="501433" imgH="1199781" progId="">
                      <p:embed/>
                      <p:pic>
                        <p:nvPicPr>
                          <p:cNvPr id="148542" name="Object 32">
                            <a:extLst>
                              <a:ext uri="{FF2B5EF4-FFF2-40B4-BE49-F238E27FC236}">
                                <a16:creationId xmlns:a16="http://schemas.microsoft.com/office/drawing/2014/main" id="{4D21C53D-2B20-4340-AA03-4F38BEA3920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6" y="3216"/>
                            <a:ext cx="101" cy="241"/>
                          </a:xfrm>
                          <a:prstGeom prst="rect">
                            <a:avLst/>
                          </a:prstGeom>
                          <a:noFill/>
                          <a:ln>
                            <a:noFill/>
                          </a:ln>
                          <a:extLst>
                            <a:ext uri="{909E8E84-426E-40DD-AFC4-6F175D3DCCD1}">
                              <a14:hiddenFill xmlns:a14="http://schemas.microsoft.com/office/drawing/2010/main">
                                <a:solidFill>
                                  <a:srgbClr val="00386A"/>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48543" name="Object 33">
                <a:extLst>
                  <a:ext uri="{FF2B5EF4-FFF2-40B4-BE49-F238E27FC236}">
                    <a16:creationId xmlns:a16="http://schemas.microsoft.com/office/drawing/2014/main" id="{5734CDC3-7C2F-43F1-B13E-D313DA1437D1}"/>
                  </a:ext>
                </a:extLst>
              </p:cNvPr>
              <p:cNvGraphicFramePr>
                <a:graphicFrameLocks noChangeAspect="1"/>
              </p:cNvGraphicFramePr>
              <p:nvPr/>
            </p:nvGraphicFramePr>
            <p:xfrm>
              <a:off x="1152" y="3216"/>
              <a:ext cx="101" cy="241"/>
            </p:xfrm>
            <a:graphic>
              <a:graphicData uri="http://schemas.openxmlformats.org/presentationml/2006/ole">
                <mc:AlternateContent xmlns:mc="http://schemas.openxmlformats.org/markup-compatibility/2006">
                  <mc:Choice xmlns:v="urn:schemas-microsoft-com:vml" Requires="v">
                    <p:oleObj spid="_x0000_s9283" name="Visio" r:id="rId16" imgW="501433" imgH="1199781" progId="">
                      <p:embed/>
                    </p:oleObj>
                  </mc:Choice>
                  <mc:Fallback>
                    <p:oleObj name="Visio" r:id="rId16" imgW="501433" imgH="1199781" progId="">
                      <p:embed/>
                      <p:pic>
                        <p:nvPicPr>
                          <p:cNvPr id="148543" name="Object 33">
                            <a:extLst>
                              <a:ext uri="{FF2B5EF4-FFF2-40B4-BE49-F238E27FC236}">
                                <a16:creationId xmlns:a16="http://schemas.microsoft.com/office/drawing/2014/main" id="{5734CDC3-7C2F-43F1-B13E-D313DA1437D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52" y="3216"/>
                            <a:ext cx="101" cy="241"/>
                          </a:xfrm>
                          <a:prstGeom prst="rect">
                            <a:avLst/>
                          </a:prstGeom>
                          <a:noFill/>
                          <a:ln>
                            <a:noFill/>
                          </a:ln>
                          <a:extLst>
                            <a:ext uri="{909E8E84-426E-40DD-AFC4-6F175D3DCCD1}">
                              <a14:hiddenFill xmlns:a14="http://schemas.microsoft.com/office/drawing/2010/main">
                                <a:solidFill>
                                  <a:srgbClr val="00386A"/>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148530" name="Group 34">
              <a:extLst>
                <a:ext uri="{FF2B5EF4-FFF2-40B4-BE49-F238E27FC236}">
                  <a16:creationId xmlns:a16="http://schemas.microsoft.com/office/drawing/2014/main" id="{97E2A396-15F2-488B-8DBD-4CFC2F9A4F41}"/>
                </a:ext>
              </a:extLst>
            </p:cNvPr>
            <p:cNvGrpSpPr>
              <a:grpSpLocks/>
            </p:cNvGrpSpPr>
            <p:nvPr/>
          </p:nvGrpSpPr>
          <p:grpSpPr bwMode="auto">
            <a:xfrm>
              <a:off x="4512" y="1008"/>
              <a:ext cx="528" cy="480"/>
              <a:chOff x="768" y="3168"/>
              <a:chExt cx="528" cy="480"/>
            </a:xfrm>
          </p:grpSpPr>
          <p:sp>
            <p:nvSpPr>
              <p:cNvPr id="148536" name="AutoShape 35">
                <a:extLst>
                  <a:ext uri="{FF2B5EF4-FFF2-40B4-BE49-F238E27FC236}">
                    <a16:creationId xmlns:a16="http://schemas.microsoft.com/office/drawing/2014/main" id="{2AAF0317-9499-4BA3-A5DA-82B27AED8422}"/>
                  </a:ext>
                </a:extLst>
              </p:cNvPr>
              <p:cNvSpPr>
                <a:spLocks noChangeArrowheads="1"/>
              </p:cNvSpPr>
              <p:nvPr/>
            </p:nvSpPr>
            <p:spPr bwMode="auto">
              <a:xfrm>
                <a:off x="768" y="3168"/>
                <a:ext cx="528" cy="480"/>
              </a:xfrm>
              <a:prstGeom prst="roundRect">
                <a:avLst>
                  <a:gd name="adj" fmla="val 16667"/>
                </a:avLst>
              </a:prstGeom>
              <a:gradFill rotWithShape="1">
                <a:gsLst>
                  <a:gs pos="0">
                    <a:srgbClr val="00386A">
                      <a:alpha val="43999"/>
                    </a:srgbClr>
                  </a:gs>
                  <a:gs pos="100000">
                    <a:srgbClr val="FFFFFF"/>
                  </a:gs>
                </a:gsLst>
                <a:lin ang="2700000" scaled="1"/>
              </a:gradFill>
              <a:ln w="19050" algn="ctr">
                <a:solidFill>
                  <a:srgbClr val="336699"/>
                </a:solidFill>
                <a:round/>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aphicFrame>
            <p:nvGraphicFramePr>
              <p:cNvPr id="148537" name="Object 36">
                <a:extLst>
                  <a:ext uri="{FF2B5EF4-FFF2-40B4-BE49-F238E27FC236}">
                    <a16:creationId xmlns:a16="http://schemas.microsoft.com/office/drawing/2014/main" id="{53B61B55-569E-409D-9D84-DE92EE52F3E1}"/>
                  </a:ext>
                </a:extLst>
              </p:cNvPr>
              <p:cNvGraphicFramePr>
                <a:graphicFrameLocks noChangeAspect="1"/>
              </p:cNvGraphicFramePr>
              <p:nvPr/>
            </p:nvGraphicFramePr>
            <p:xfrm>
              <a:off x="828" y="3216"/>
              <a:ext cx="101" cy="240"/>
            </p:xfrm>
            <a:graphic>
              <a:graphicData uri="http://schemas.openxmlformats.org/presentationml/2006/ole">
                <mc:AlternateContent xmlns:mc="http://schemas.openxmlformats.org/markup-compatibility/2006">
                  <mc:Choice xmlns:v="urn:schemas-microsoft-com:vml" Requires="v">
                    <p:oleObj spid="_x0000_s9284" name="Visio" r:id="rId17" imgW="501433" imgH="1199781" progId="">
                      <p:embed/>
                    </p:oleObj>
                  </mc:Choice>
                  <mc:Fallback>
                    <p:oleObj name="Visio" r:id="rId17" imgW="501433" imgH="1199781" progId="">
                      <p:embed/>
                      <p:pic>
                        <p:nvPicPr>
                          <p:cNvPr id="148537" name="Object 36">
                            <a:extLst>
                              <a:ext uri="{FF2B5EF4-FFF2-40B4-BE49-F238E27FC236}">
                                <a16:creationId xmlns:a16="http://schemas.microsoft.com/office/drawing/2014/main" id="{53B61B55-569E-409D-9D84-DE92EE52F3E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8" y="3216"/>
                            <a:ext cx="101" cy="240"/>
                          </a:xfrm>
                          <a:prstGeom prst="rect">
                            <a:avLst/>
                          </a:prstGeom>
                          <a:noFill/>
                          <a:ln>
                            <a:noFill/>
                          </a:ln>
                          <a:extLst>
                            <a:ext uri="{909E8E84-426E-40DD-AFC4-6F175D3DCCD1}">
                              <a14:hiddenFill xmlns:a14="http://schemas.microsoft.com/office/drawing/2010/main">
                                <a:solidFill>
                                  <a:srgbClr val="00386A"/>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48538" name="Object 37">
                <a:extLst>
                  <a:ext uri="{FF2B5EF4-FFF2-40B4-BE49-F238E27FC236}">
                    <a16:creationId xmlns:a16="http://schemas.microsoft.com/office/drawing/2014/main" id="{8F674B36-4B8B-4532-A826-E1E8C47549FF}"/>
                  </a:ext>
                </a:extLst>
              </p:cNvPr>
              <p:cNvGraphicFramePr>
                <a:graphicFrameLocks noChangeAspect="1"/>
              </p:cNvGraphicFramePr>
              <p:nvPr/>
            </p:nvGraphicFramePr>
            <p:xfrm>
              <a:off x="996" y="3216"/>
              <a:ext cx="101" cy="241"/>
            </p:xfrm>
            <a:graphic>
              <a:graphicData uri="http://schemas.openxmlformats.org/presentationml/2006/ole">
                <mc:AlternateContent xmlns:mc="http://schemas.openxmlformats.org/markup-compatibility/2006">
                  <mc:Choice xmlns:v="urn:schemas-microsoft-com:vml" Requires="v">
                    <p:oleObj spid="_x0000_s9285" name="Visio" r:id="rId18" imgW="501433" imgH="1199781" progId="">
                      <p:embed/>
                    </p:oleObj>
                  </mc:Choice>
                  <mc:Fallback>
                    <p:oleObj name="Visio" r:id="rId18" imgW="501433" imgH="1199781" progId="">
                      <p:embed/>
                      <p:pic>
                        <p:nvPicPr>
                          <p:cNvPr id="148538" name="Object 37">
                            <a:extLst>
                              <a:ext uri="{FF2B5EF4-FFF2-40B4-BE49-F238E27FC236}">
                                <a16:creationId xmlns:a16="http://schemas.microsoft.com/office/drawing/2014/main" id="{8F674B36-4B8B-4532-A826-E1E8C47549F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6" y="3216"/>
                            <a:ext cx="101" cy="241"/>
                          </a:xfrm>
                          <a:prstGeom prst="rect">
                            <a:avLst/>
                          </a:prstGeom>
                          <a:noFill/>
                          <a:ln>
                            <a:noFill/>
                          </a:ln>
                          <a:extLst>
                            <a:ext uri="{909E8E84-426E-40DD-AFC4-6F175D3DCCD1}">
                              <a14:hiddenFill xmlns:a14="http://schemas.microsoft.com/office/drawing/2010/main">
                                <a:solidFill>
                                  <a:srgbClr val="00386A"/>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48539" name="Object 38">
                <a:extLst>
                  <a:ext uri="{FF2B5EF4-FFF2-40B4-BE49-F238E27FC236}">
                    <a16:creationId xmlns:a16="http://schemas.microsoft.com/office/drawing/2014/main" id="{12EDCAA5-F2E4-42C1-8B7A-A2EAD453A1AD}"/>
                  </a:ext>
                </a:extLst>
              </p:cNvPr>
              <p:cNvGraphicFramePr>
                <a:graphicFrameLocks noChangeAspect="1"/>
              </p:cNvGraphicFramePr>
              <p:nvPr/>
            </p:nvGraphicFramePr>
            <p:xfrm>
              <a:off x="1152" y="3216"/>
              <a:ext cx="101" cy="241"/>
            </p:xfrm>
            <a:graphic>
              <a:graphicData uri="http://schemas.openxmlformats.org/presentationml/2006/ole">
                <mc:AlternateContent xmlns:mc="http://schemas.openxmlformats.org/markup-compatibility/2006">
                  <mc:Choice xmlns:v="urn:schemas-microsoft-com:vml" Requires="v">
                    <p:oleObj spid="_x0000_s9286" name="Visio" r:id="rId19" imgW="501433" imgH="1199781" progId="">
                      <p:embed/>
                    </p:oleObj>
                  </mc:Choice>
                  <mc:Fallback>
                    <p:oleObj name="Visio" r:id="rId19" imgW="501433" imgH="1199781" progId="">
                      <p:embed/>
                      <p:pic>
                        <p:nvPicPr>
                          <p:cNvPr id="148539" name="Object 38">
                            <a:extLst>
                              <a:ext uri="{FF2B5EF4-FFF2-40B4-BE49-F238E27FC236}">
                                <a16:creationId xmlns:a16="http://schemas.microsoft.com/office/drawing/2014/main" id="{12EDCAA5-F2E4-42C1-8B7A-A2EAD453A1A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52" y="3216"/>
                            <a:ext cx="101" cy="241"/>
                          </a:xfrm>
                          <a:prstGeom prst="rect">
                            <a:avLst/>
                          </a:prstGeom>
                          <a:noFill/>
                          <a:ln>
                            <a:noFill/>
                          </a:ln>
                          <a:extLst>
                            <a:ext uri="{909E8E84-426E-40DD-AFC4-6F175D3DCCD1}">
                              <a14:hiddenFill xmlns:a14="http://schemas.microsoft.com/office/drawing/2010/main">
                                <a:solidFill>
                                  <a:srgbClr val="00386A"/>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148531" name="Group 39">
              <a:extLst>
                <a:ext uri="{FF2B5EF4-FFF2-40B4-BE49-F238E27FC236}">
                  <a16:creationId xmlns:a16="http://schemas.microsoft.com/office/drawing/2014/main" id="{23BBA52D-40F4-4310-AEE8-3A5C5A67206C}"/>
                </a:ext>
              </a:extLst>
            </p:cNvPr>
            <p:cNvGrpSpPr>
              <a:grpSpLocks/>
            </p:cNvGrpSpPr>
            <p:nvPr/>
          </p:nvGrpSpPr>
          <p:grpSpPr bwMode="auto">
            <a:xfrm>
              <a:off x="3936" y="1008"/>
              <a:ext cx="528" cy="480"/>
              <a:chOff x="768" y="3168"/>
              <a:chExt cx="528" cy="480"/>
            </a:xfrm>
          </p:grpSpPr>
          <p:sp>
            <p:nvSpPr>
              <p:cNvPr id="148532" name="AutoShape 40">
                <a:extLst>
                  <a:ext uri="{FF2B5EF4-FFF2-40B4-BE49-F238E27FC236}">
                    <a16:creationId xmlns:a16="http://schemas.microsoft.com/office/drawing/2014/main" id="{1154D571-12AA-43B6-BF81-E26F5DAA009F}"/>
                  </a:ext>
                </a:extLst>
              </p:cNvPr>
              <p:cNvSpPr>
                <a:spLocks noChangeArrowheads="1"/>
              </p:cNvSpPr>
              <p:nvPr/>
            </p:nvSpPr>
            <p:spPr bwMode="auto">
              <a:xfrm>
                <a:off x="768" y="3168"/>
                <a:ext cx="528" cy="480"/>
              </a:xfrm>
              <a:prstGeom prst="roundRect">
                <a:avLst>
                  <a:gd name="adj" fmla="val 16667"/>
                </a:avLst>
              </a:prstGeom>
              <a:gradFill rotWithShape="1">
                <a:gsLst>
                  <a:gs pos="0">
                    <a:srgbClr val="00386A">
                      <a:alpha val="43999"/>
                    </a:srgbClr>
                  </a:gs>
                  <a:gs pos="100000">
                    <a:srgbClr val="FFFFFF"/>
                  </a:gs>
                </a:gsLst>
                <a:lin ang="2700000" scaled="1"/>
              </a:gradFill>
              <a:ln w="19050" algn="ctr">
                <a:solidFill>
                  <a:srgbClr val="336699"/>
                </a:solidFill>
                <a:round/>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aphicFrame>
            <p:nvGraphicFramePr>
              <p:cNvPr id="148533" name="Object 41">
                <a:extLst>
                  <a:ext uri="{FF2B5EF4-FFF2-40B4-BE49-F238E27FC236}">
                    <a16:creationId xmlns:a16="http://schemas.microsoft.com/office/drawing/2014/main" id="{373678C4-52A0-454C-A911-875629DB8082}"/>
                  </a:ext>
                </a:extLst>
              </p:cNvPr>
              <p:cNvGraphicFramePr>
                <a:graphicFrameLocks noChangeAspect="1"/>
              </p:cNvGraphicFramePr>
              <p:nvPr/>
            </p:nvGraphicFramePr>
            <p:xfrm>
              <a:off x="828" y="3216"/>
              <a:ext cx="101" cy="240"/>
            </p:xfrm>
            <a:graphic>
              <a:graphicData uri="http://schemas.openxmlformats.org/presentationml/2006/ole">
                <mc:AlternateContent xmlns:mc="http://schemas.openxmlformats.org/markup-compatibility/2006">
                  <mc:Choice xmlns:v="urn:schemas-microsoft-com:vml" Requires="v">
                    <p:oleObj spid="_x0000_s9287" name="Visio" r:id="rId20" imgW="501433" imgH="1199781" progId="">
                      <p:embed/>
                    </p:oleObj>
                  </mc:Choice>
                  <mc:Fallback>
                    <p:oleObj name="Visio" r:id="rId20" imgW="501433" imgH="1199781" progId="">
                      <p:embed/>
                      <p:pic>
                        <p:nvPicPr>
                          <p:cNvPr id="148533" name="Object 41">
                            <a:extLst>
                              <a:ext uri="{FF2B5EF4-FFF2-40B4-BE49-F238E27FC236}">
                                <a16:creationId xmlns:a16="http://schemas.microsoft.com/office/drawing/2014/main" id="{373678C4-52A0-454C-A911-875629DB808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8" y="3216"/>
                            <a:ext cx="101" cy="240"/>
                          </a:xfrm>
                          <a:prstGeom prst="rect">
                            <a:avLst/>
                          </a:prstGeom>
                          <a:noFill/>
                          <a:ln>
                            <a:noFill/>
                          </a:ln>
                          <a:extLst>
                            <a:ext uri="{909E8E84-426E-40DD-AFC4-6F175D3DCCD1}">
                              <a14:hiddenFill xmlns:a14="http://schemas.microsoft.com/office/drawing/2010/main">
                                <a:solidFill>
                                  <a:srgbClr val="00386A"/>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48534" name="Object 42">
                <a:extLst>
                  <a:ext uri="{FF2B5EF4-FFF2-40B4-BE49-F238E27FC236}">
                    <a16:creationId xmlns:a16="http://schemas.microsoft.com/office/drawing/2014/main" id="{74513FA4-1A3B-4FEB-AE15-5F537E45AE49}"/>
                  </a:ext>
                </a:extLst>
              </p:cNvPr>
              <p:cNvGraphicFramePr>
                <a:graphicFrameLocks noChangeAspect="1"/>
              </p:cNvGraphicFramePr>
              <p:nvPr/>
            </p:nvGraphicFramePr>
            <p:xfrm>
              <a:off x="996" y="3216"/>
              <a:ext cx="101" cy="241"/>
            </p:xfrm>
            <a:graphic>
              <a:graphicData uri="http://schemas.openxmlformats.org/presentationml/2006/ole">
                <mc:AlternateContent xmlns:mc="http://schemas.openxmlformats.org/markup-compatibility/2006">
                  <mc:Choice xmlns:v="urn:schemas-microsoft-com:vml" Requires="v">
                    <p:oleObj spid="_x0000_s9288" name="Visio" r:id="rId21" imgW="501433" imgH="1199781" progId="">
                      <p:embed/>
                    </p:oleObj>
                  </mc:Choice>
                  <mc:Fallback>
                    <p:oleObj name="Visio" r:id="rId21" imgW="501433" imgH="1199781" progId="">
                      <p:embed/>
                      <p:pic>
                        <p:nvPicPr>
                          <p:cNvPr id="148534" name="Object 42">
                            <a:extLst>
                              <a:ext uri="{FF2B5EF4-FFF2-40B4-BE49-F238E27FC236}">
                                <a16:creationId xmlns:a16="http://schemas.microsoft.com/office/drawing/2014/main" id="{74513FA4-1A3B-4FEB-AE15-5F537E45AE4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6" y="3216"/>
                            <a:ext cx="101" cy="241"/>
                          </a:xfrm>
                          <a:prstGeom prst="rect">
                            <a:avLst/>
                          </a:prstGeom>
                          <a:noFill/>
                          <a:ln>
                            <a:noFill/>
                          </a:ln>
                          <a:extLst>
                            <a:ext uri="{909E8E84-426E-40DD-AFC4-6F175D3DCCD1}">
                              <a14:hiddenFill xmlns:a14="http://schemas.microsoft.com/office/drawing/2010/main">
                                <a:solidFill>
                                  <a:srgbClr val="00386A"/>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48535" name="Object 43">
                <a:extLst>
                  <a:ext uri="{FF2B5EF4-FFF2-40B4-BE49-F238E27FC236}">
                    <a16:creationId xmlns:a16="http://schemas.microsoft.com/office/drawing/2014/main" id="{254AD73F-C61C-43DA-A5D0-5EAC9DBCD1F0}"/>
                  </a:ext>
                </a:extLst>
              </p:cNvPr>
              <p:cNvGraphicFramePr>
                <a:graphicFrameLocks noChangeAspect="1"/>
              </p:cNvGraphicFramePr>
              <p:nvPr/>
            </p:nvGraphicFramePr>
            <p:xfrm>
              <a:off x="1152" y="3216"/>
              <a:ext cx="101" cy="241"/>
            </p:xfrm>
            <a:graphic>
              <a:graphicData uri="http://schemas.openxmlformats.org/presentationml/2006/ole">
                <mc:AlternateContent xmlns:mc="http://schemas.openxmlformats.org/markup-compatibility/2006">
                  <mc:Choice xmlns:v="urn:schemas-microsoft-com:vml" Requires="v">
                    <p:oleObj spid="_x0000_s9289" name="Visio" r:id="rId22" imgW="501433" imgH="1199781" progId="">
                      <p:embed/>
                    </p:oleObj>
                  </mc:Choice>
                  <mc:Fallback>
                    <p:oleObj name="Visio" r:id="rId22" imgW="501433" imgH="1199781" progId="">
                      <p:embed/>
                      <p:pic>
                        <p:nvPicPr>
                          <p:cNvPr id="148535" name="Object 43">
                            <a:extLst>
                              <a:ext uri="{FF2B5EF4-FFF2-40B4-BE49-F238E27FC236}">
                                <a16:creationId xmlns:a16="http://schemas.microsoft.com/office/drawing/2014/main" id="{254AD73F-C61C-43DA-A5D0-5EAC9DBCD1F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52" y="3216"/>
                            <a:ext cx="101" cy="241"/>
                          </a:xfrm>
                          <a:prstGeom prst="rect">
                            <a:avLst/>
                          </a:prstGeom>
                          <a:noFill/>
                          <a:ln>
                            <a:noFill/>
                          </a:ln>
                          <a:extLst>
                            <a:ext uri="{909E8E84-426E-40DD-AFC4-6F175D3DCCD1}">
                              <a14:hiddenFill xmlns:a14="http://schemas.microsoft.com/office/drawing/2010/main">
                                <a:solidFill>
                                  <a:srgbClr val="00386A"/>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grpSp>
        <p:nvGrpSpPr>
          <p:cNvPr id="148495" name="Group 44">
            <a:extLst>
              <a:ext uri="{FF2B5EF4-FFF2-40B4-BE49-F238E27FC236}">
                <a16:creationId xmlns:a16="http://schemas.microsoft.com/office/drawing/2014/main" id="{5A3DF4DC-C7C1-4AB6-9156-A1CA3FFC1522}"/>
              </a:ext>
            </a:extLst>
          </p:cNvPr>
          <p:cNvGrpSpPr>
            <a:grpSpLocks/>
          </p:cNvGrpSpPr>
          <p:nvPr/>
        </p:nvGrpSpPr>
        <p:grpSpPr bwMode="auto">
          <a:xfrm>
            <a:off x="7620001" y="3429000"/>
            <a:ext cx="403225" cy="381000"/>
            <a:chOff x="768" y="3168"/>
            <a:chExt cx="528" cy="480"/>
          </a:xfrm>
        </p:grpSpPr>
        <p:sp>
          <p:nvSpPr>
            <p:cNvPr id="148522" name="AutoShape 45">
              <a:extLst>
                <a:ext uri="{FF2B5EF4-FFF2-40B4-BE49-F238E27FC236}">
                  <a16:creationId xmlns:a16="http://schemas.microsoft.com/office/drawing/2014/main" id="{09B98BF3-6051-424E-84C5-726FC50C822A}"/>
                </a:ext>
              </a:extLst>
            </p:cNvPr>
            <p:cNvSpPr>
              <a:spLocks noChangeArrowheads="1"/>
            </p:cNvSpPr>
            <p:nvPr/>
          </p:nvSpPr>
          <p:spPr bwMode="auto">
            <a:xfrm>
              <a:off x="768" y="3168"/>
              <a:ext cx="528" cy="480"/>
            </a:xfrm>
            <a:prstGeom prst="roundRect">
              <a:avLst>
                <a:gd name="adj" fmla="val 16667"/>
              </a:avLst>
            </a:prstGeom>
            <a:gradFill rotWithShape="1">
              <a:gsLst>
                <a:gs pos="0">
                  <a:srgbClr val="00386A">
                    <a:alpha val="43999"/>
                  </a:srgbClr>
                </a:gs>
                <a:gs pos="100000">
                  <a:srgbClr val="FFFFFF"/>
                </a:gs>
              </a:gsLst>
              <a:lin ang="2700000" scaled="1"/>
            </a:gradFill>
            <a:ln w="19050" algn="ctr">
              <a:solidFill>
                <a:srgbClr val="33CC33"/>
              </a:solidFill>
              <a:round/>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aphicFrame>
          <p:nvGraphicFramePr>
            <p:cNvPr id="148523" name="Object 46">
              <a:extLst>
                <a:ext uri="{FF2B5EF4-FFF2-40B4-BE49-F238E27FC236}">
                  <a16:creationId xmlns:a16="http://schemas.microsoft.com/office/drawing/2014/main" id="{D4628A3B-CC2A-4722-8ACB-81E68C4BE3C9}"/>
                </a:ext>
              </a:extLst>
            </p:cNvPr>
            <p:cNvGraphicFramePr>
              <a:graphicFrameLocks noChangeAspect="1"/>
            </p:cNvGraphicFramePr>
            <p:nvPr/>
          </p:nvGraphicFramePr>
          <p:xfrm>
            <a:off x="828" y="3216"/>
            <a:ext cx="101" cy="240"/>
          </p:xfrm>
          <a:graphic>
            <a:graphicData uri="http://schemas.openxmlformats.org/presentationml/2006/ole">
              <mc:AlternateContent xmlns:mc="http://schemas.openxmlformats.org/markup-compatibility/2006">
                <mc:Choice xmlns:v="urn:schemas-microsoft-com:vml" Requires="v">
                  <p:oleObj spid="_x0000_s9290" name="Visio" r:id="rId23" imgW="501433" imgH="1199781" progId="">
                    <p:embed/>
                  </p:oleObj>
                </mc:Choice>
                <mc:Fallback>
                  <p:oleObj name="Visio" r:id="rId23" imgW="501433" imgH="1199781" progId="">
                    <p:embed/>
                    <p:pic>
                      <p:nvPicPr>
                        <p:cNvPr id="148523" name="Object 46">
                          <a:extLst>
                            <a:ext uri="{FF2B5EF4-FFF2-40B4-BE49-F238E27FC236}">
                              <a16:creationId xmlns:a16="http://schemas.microsoft.com/office/drawing/2014/main" id="{D4628A3B-CC2A-4722-8ACB-81E68C4BE3C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8" y="3216"/>
                          <a:ext cx="101" cy="240"/>
                        </a:xfrm>
                        <a:prstGeom prst="rect">
                          <a:avLst/>
                        </a:prstGeom>
                        <a:noFill/>
                        <a:ln w="9525">
                          <a:solidFill>
                            <a:srgbClr val="33CC33"/>
                          </a:solidFill>
                          <a:miter lim="800000"/>
                          <a:headEnd/>
                          <a:tailEnd/>
                        </a:ln>
                        <a:extLst>
                          <a:ext uri="{909E8E84-426E-40DD-AFC4-6F175D3DCCD1}">
                            <a14:hiddenFill xmlns:a14="http://schemas.microsoft.com/office/drawing/2010/main">
                              <a:solidFill>
                                <a:srgbClr val="00386A"/>
                              </a:solidFill>
                            </a14:hiddenFill>
                          </a:ext>
                        </a:extLst>
                      </p:spPr>
                    </p:pic>
                  </p:oleObj>
                </mc:Fallback>
              </mc:AlternateContent>
            </a:graphicData>
          </a:graphic>
        </p:graphicFrame>
        <p:graphicFrame>
          <p:nvGraphicFramePr>
            <p:cNvPr id="148524" name="Object 47">
              <a:extLst>
                <a:ext uri="{FF2B5EF4-FFF2-40B4-BE49-F238E27FC236}">
                  <a16:creationId xmlns:a16="http://schemas.microsoft.com/office/drawing/2014/main" id="{7BF6BE27-BA5D-4303-BE96-C995433DA5D2}"/>
                </a:ext>
              </a:extLst>
            </p:cNvPr>
            <p:cNvGraphicFramePr>
              <a:graphicFrameLocks noChangeAspect="1"/>
            </p:cNvGraphicFramePr>
            <p:nvPr/>
          </p:nvGraphicFramePr>
          <p:xfrm>
            <a:off x="996" y="3216"/>
            <a:ext cx="101" cy="241"/>
          </p:xfrm>
          <a:graphic>
            <a:graphicData uri="http://schemas.openxmlformats.org/presentationml/2006/ole">
              <mc:AlternateContent xmlns:mc="http://schemas.openxmlformats.org/markup-compatibility/2006">
                <mc:Choice xmlns:v="urn:schemas-microsoft-com:vml" Requires="v">
                  <p:oleObj spid="_x0000_s9291" name="Visio" r:id="rId24" imgW="501433" imgH="1199781" progId="">
                    <p:embed/>
                  </p:oleObj>
                </mc:Choice>
                <mc:Fallback>
                  <p:oleObj name="Visio" r:id="rId24" imgW="501433" imgH="1199781" progId="">
                    <p:embed/>
                    <p:pic>
                      <p:nvPicPr>
                        <p:cNvPr id="148524" name="Object 47">
                          <a:extLst>
                            <a:ext uri="{FF2B5EF4-FFF2-40B4-BE49-F238E27FC236}">
                              <a16:creationId xmlns:a16="http://schemas.microsoft.com/office/drawing/2014/main" id="{7BF6BE27-BA5D-4303-BE96-C995433DA5D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6" y="3216"/>
                          <a:ext cx="101" cy="241"/>
                        </a:xfrm>
                        <a:prstGeom prst="rect">
                          <a:avLst/>
                        </a:prstGeom>
                        <a:noFill/>
                        <a:ln w="9525">
                          <a:solidFill>
                            <a:srgbClr val="33CC33"/>
                          </a:solidFill>
                          <a:miter lim="800000"/>
                          <a:headEnd/>
                          <a:tailEnd/>
                        </a:ln>
                        <a:extLst>
                          <a:ext uri="{909E8E84-426E-40DD-AFC4-6F175D3DCCD1}">
                            <a14:hiddenFill xmlns:a14="http://schemas.microsoft.com/office/drawing/2010/main">
                              <a:solidFill>
                                <a:srgbClr val="00386A"/>
                              </a:solidFill>
                            </a14:hiddenFill>
                          </a:ext>
                        </a:extLst>
                      </p:spPr>
                    </p:pic>
                  </p:oleObj>
                </mc:Fallback>
              </mc:AlternateContent>
            </a:graphicData>
          </a:graphic>
        </p:graphicFrame>
        <p:graphicFrame>
          <p:nvGraphicFramePr>
            <p:cNvPr id="148525" name="Object 48">
              <a:extLst>
                <a:ext uri="{FF2B5EF4-FFF2-40B4-BE49-F238E27FC236}">
                  <a16:creationId xmlns:a16="http://schemas.microsoft.com/office/drawing/2014/main" id="{653D552C-5DAE-42ED-A339-BB21FC334958}"/>
                </a:ext>
              </a:extLst>
            </p:cNvPr>
            <p:cNvGraphicFramePr>
              <a:graphicFrameLocks noChangeAspect="1"/>
            </p:cNvGraphicFramePr>
            <p:nvPr/>
          </p:nvGraphicFramePr>
          <p:xfrm>
            <a:off x="1152" y="3216"/>
            <a:ext cx="101" cy="241"/>
          </p:xfrm>
          <a:graphic>
            <a:graphicData uri="http://schemas.openxmlformats.org/presentationml/2006/ole">
              <mc:AlternateContent xmlns:mc="http://schemas.openxmlformats.org/markup-compatibility/2006">
                <mc:Choice xmlns:v="urn:schemas-microsoft-com:vml" Requires="v">
                  <p:oleObj spid="_x0000_s9292" name="Visio" r:id="rId25" imgW="501433" imgH="1199781" progId="">
                    <p:embed/>
                  </p:oleObj>
                </mc:Choice>
                <mc:Fallback>
                  <p:oleObj name="Visio" r:id="rId25" imgW="501433" imgH="1199781" progId="">
                    <p:embed/>
                    <p:pic>
                      <p:nvPicPr>
                        <p:cNvPr id="148525" name="Object 48">
                          <a:extLst>
                            <a:ext uri="{FF2B5EF4-FFF2-40B4-BE49-F238E27FC236}">
                              <a16:creationId xmlns:a16="http://schemas.microsoft.com/office/drawing/2014/main" id="{653D552C-5DAE-42ED-A339-BB21FC33495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52" y="3216"/>
                          <a:ext cx="101" cy="241"/>
                        </a:xfrm>
                        <a:prstGeom prst="rect">
                          <a:avLst/>
                        </a:prstGeom>
                        <a:noFill/>
                        <a:ln w="9525">
                          <a:solidFill>
                            <a:srgbClr val="33CC33"/>
                          </a:solidFill>
                          <a:miter lim="800000"/>
                          <a:headEnd/>
                          <a:tailEnd/>
                        </a:ln>
                        <a:extLst>
                          <a:ext uri="{909E8E84-426E-40DD-AFC4-6F175D3DCCD1}">
                            <a14:hiddenFill xmlns:a14="http://schemas.microsoft.com/office/drawing/2010/main">
                              <a:solidFill>
                                <a:srgbClr val="00386A"/>
                              </a:solidFill>
                            </a14:hiddenFill>
                          </a:ext>
                        </a:extLst>
                      </p:spPr>
                    </p:pic>
                  </p:oleObj>
                </mc:Fallback>
              </mc:AlternateContent>
            </a:graphicData>
          </a:graphic>
        </p:graphicFrame>
      </p:grpSp>
      <p:grpSp>
        <p:nvGrpSpPr>
          <p:cNvPr id="148496" name="Group 49">
            <a:extLst>
              <a:ext uri="{FF2B5EF4-FFF2-40B4-BE49-F238E27FC236}">
                <a16:creationId xmlns:a16="http://schemas.microsoft.com/office/drawing/2014/main" id="{3A57C83A-AEA9-4D62-8D57-732560B5593E}"/>
              </a:ext>
            </a:extLst>
          </p:cNvPr>
          <p:cNvGrpSpPr>
            <a:grpSpLocks/>
          </p:cNvGrpSpPr>
          <p:nvPr/>
        </p:nvGrpSpPr>
        <p:grpSpPr bwMode="auto">
          <a:xfrm>
            <a:off x="7600951" y="2971800"/>
            <a:ext cx="403225" cy="381000"/>
            <a:chOff x="768" y="3168"/>
            <a:chExt cx="528" cy="480"/>
          </a:xfrm>
        </p:grpSpPr>
        <p:sp>
          <p:nvSpPr>
            <p:cNvPr id="148518" name="AutoShape 50">
              <a:extLst>
                <a:ext uri="{FF2B5EF4-FFF2-40B4-BE49-F238E27FC236}">
                  <a16:creationId xmlns:a16="http://schemas.microsoft.com/office/drawing/2014/main" id="{EA08587C-C5E4-47B0-A36D-B16D50AF73C3}"/>
                </a:ext>
              </a:extLst>
            </p:cNvPr>
            <p:cNvSpPr>
              <a:spLocks noChangeArrowheads="1"/>
            </p:cNvSpPr>
            <p:nvPr/>
          </p:nvSpPr>
          <p:spPr bwMode="auto">
            <a:xfrm>
              <a:off x="768" y="3168"/>
              <a:ext cx="528" cy="480"/>
            </a:xfrm>
            <a:prstGeom prst="roundRect">
              <a:avLst>
                <a:gd name="adj" fmla="val 16667"/>
              </a:avLst>
            </a:prstGeom>
            <a:gradFill rotWithShape="1">
              <a:gsLst>
                <a:gs pos="0">
                  <a:srgbClr val="00386A">
                    <a:alpha val="43999"/>
                  </a:srgbClr>
                </a:gs>
                <a:gs pos="100000">
                  <a:srgbClr val="FFFFFF"/>
                </a:gs>
              </a:gsLst>
              <a:lin ang="2700000" scaled="1"/>
            </a:gradFill>
            <a:ln w="19050" algn="ctr">
              <a:solidFill>
                <a:srgbClr val="FF0000"/>
              </a:solidFill>
              <a:round/>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aphicFrame>
          <p:nvGraphicFramePr>
            <p:cNvPr id="148519" name="Object 51">
              <a:extLst>
                <a:ext uri="{FF2B5EF4-FFF2-40B4-BE49-F238E27FC236}">
                  <a16:creationId xmlns:a16="http://schemas.microsoft.com/office/drawing/2014/main" id="{D14063B1-282E-4992-B175-66FB4206959C}"/>
                </a:ext>
              </a:extLst>
            </p:cNvPr>
            <p:cNvGraphicFramePr>
              <a:graphicFrameLocks noChangeAspect="1"/>
            </p:cNvGraphicFramePr>
            <p:nvPr/>
          </p:nvGraphicFramePr>
          <p:xfrm>
            <a:off x="828" y="3216"/>
            <a:ext cx="101" cy="240"/>
          </p:xfrm>
          <a:graphic>
            <a:graphicData uri="http://schemas.openxmlformats.org/presentationml/2006/ole">
              <mc:AlternateContent xmlns:mc="http://schemas.openxmlformats.org/markup-compatibility/2006">
                <mc:Choice xmlns:v="urn:schemas-microsoft-com:vml" Requires="v">
                  <p:oleObj spid="_x0000_s9293" name="Visio" r:id="rId26" imgW="501433" imgH="1199781" progId="">
                    <p:embed/>
                  </p:oleObj>
                </mc:Choice>
                <mc:Fallback>
                  <p:oleObj name="Visio" r:id="rId26" imgW="501433" imgH="1199781" progId="">
                    <p:embed/>
                    <p:pic>
                      <p:nvPicPr>
                        <p:cNvPr id="148519" name="Object 51">
                          <a:extLst>
                            <a:ext uri="{FF2B5EF4-FFF2-40B4-BE49-F238E27FC236}">
                              <a16:creationId xmlns:a16="http://schemas.microsoft.com/office/drawing/2014/main" id="{D14063B1-282E-4992-B175-66FB4206959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8" y="3216"/>
                          <a:ext cx="101" cy="240"/>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00386A"/>
                              </a:solidFill>
                            </a14:hiddenFill>
                          </a:ext>
                        </a:extLst>
                      </p:spPr>
                    </p:pic>
                  </p:oleObj>
                </mc:Fallback>
              </mc:AlternateContent>
            </a:graphicData>
          </a:graphic>
        </p:graphicFrame>
        <p:graphicFrame>
          <p:nvGraphicFramePr>
            <p:cNvPr id="148520" name="Object 52">
              <a:extLst>
                <a:ext uri="{FF2B5EF4-FFF2-40B4-BE49-F238E27FC236}">
                  <a16:creationId xmlns:a16="http://schemas.microsoft.com/office/drawing/2014/main" id="{0E0C57A9-0D25-414B-BBFD-273D858EA587}"/>
                </a:ext>
              </a:extLst>
            </p:cNvPr>
            <p:cNvGraphicFramePr>
              <a:graphicFrameLocks noChangeAspect="1"/>
            </p:cNvGraphicFramePr>
            <p:nvPr/>
          </p:nvGraphicFramePr>
          <p:xfrm>
            <a:off x="996" y="3216"/>
            <a:ext cx="101" cy="241"/>
          </p:xfrm>
          <a:graphic>
            <a:graphicData uri="http://schemas.openxmlformats.org/presentationml/2006/ole">
              <mc:AlternateContent xmlns:mc="http://schemas.openxmlformats.org/markup-compatibility/2006">
                <mc:Choice xmlns:v="urn:schemas-microsoft-com:vml" Requires="v">
                  <p:oleObj spid="_x0000_s9294" name="Visio" r:id="rId27" imgW="501433" imgH="1199781" progId="">
                    <p:embed/>
                  </p:oleObj>
                </mc:Choice>
                <mc:Fallback>
                  <p:oleObj name="Visio" r:id="rId27" imgW="501433" imgH="1199781" progId="">
                    <p:embed/>
                    <p:pic>
                      <p:nvPicPr>
                        <p:cNvPr id="148520" name="Object 52">
                          <a:extLst>
                            <a:ext uri="{FF2B5EF4-FFF2-40B4-BE49-F238E27FC236}">
                              <a16:creationId xmlns:a16="http://schemas.microsoft.com/office/drawing/2014/main" id="{0E0C57A9-0D25-414B-BBFD-273D858EA58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6" y="3216"/>
                          <a:ext cx="101" cy="241"/>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00386A"/>
                              </a:solidFill>
                            </a14:hiddenFill>
                          </a:ext>
                        </a:extLst>
                      </p:spPr>
                    </p:pic>
                  </p:oleObj>
                </mc:Fallback>
              </mc:AlternateContent>
            </a:graphicData>
          </a:graphic>
        </p:graphicFrame>
        <p:graphicFrame>
          <p:nvGraphicFramePr>
            <p:cNvPr id="148521" name="Object 53">
              <a:extLst>
                <a:ext uri="{FF2B5EF4-FFF2-40B4-BE49-F238E27FC236}">
                  <a16:creationId xmlns:a16="http://schemas.microsoft.com/office/drawing/2014/main" id="{10C4E844-B8D4-41C2-AF3E-663E259EC253}"/>
                </a:ext>
              </a:extLst>
            </p:cNvPr>
            <p:cNvGraphicFramePr>
              <a:graphicFrameLocks noChangeAspect="1"/>
            </p:cNvGraphicFramePr>
            <p:nvPr/>
          </p:nvGraphicFramePr>
          <p:xfrm>
            <a:off x="1152" y="3216"/>
            <a:ext cx="101" cy="241"/>
          </p:xfrm>
          <a:graphic>
            <a:graphicData uri="http://schemas.openxmlformats.org/presentationml/2006/ole">
              <mc:AlternateContent xmlns:mc="http://schemas.openxmlformats.org/markup-compatibility/2006">
                <mc:Choice xmlns:v="urn:schemas-microsoft-com:vml" Requires="v">
                  <p:oleObj spid="_x0000_s9295" name="Visio" r:id="rId28" imgW="501433" imgH="1199781" progId="">
                    <p:embed/>
                  </p:oleObj>
                </mc:Choice>
                <mc:Fallback>
                  <p:oleObj name="Visio" r:id="rId28" imgW="501433" imgH="1199781" progId="">
                    <p:embed/>
                    <p:pic>
                      <p:nvPicPr>
                        <p:cNvPr id="148521" name="Object 53">
                          <a:extLst>
                            <a:ext uri="{FF2B5EF4-FFF2-40B4-BE49-F238E27FC236}">
                              <a16:creationId xmlns:a16="http://schemas.microsoft.com/office/drawing/2014/main" id="{10C4E844-B8D4-41C2-AF3E-663E259EC25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52" y="3216"/>
                          <a:ext cx="101" cy="241"/>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00386A"/>
                              </a:solidFill>
                            </a14:hiddenFill>
                          </a:ext>
                        </a:extLst>
                      </p:spPr>
                    </p:pic>
                  </p:oleObj>
                </mc:Fallback>
              </mc:AlternateContent>
            </a:graphicData>
          </a:graphic>
        </p:graphicFrame>
      </p:grpSp>
      <p:grpSp>
        <p:nvGrpSpPr>
          <p:cNvPr id="148497" name="Group 54">
            <a:extLst>
              <a:ext uri="{FF2B5EF4-FFF2-40B4-BE49-F238E27FC236}">
                <a16:creationId xmlns:a16="http://schemas.microsoft.com/office/drawing/2014/main" id="{A87CEBB0-32EA-44F8-B79F-4B9C874A178C}"/>
              </a:ext>
            </a:extLst>
          </p:cNvPr>
          <p:cNvGrpSpPr>
            <a:grpSpLocks/>
          </p:cNvGrpSpPr>
          <p:nvPr/>
        </p:nvGrpSpPr>
        <p:grpSpPr bwMode="auto">
          <a:xfrm>
            <a:off x="7600951" y="2514600"/>
            <a:ext cx="404813" cy="381000"/>
            <a:chOff x="768" y="3168"/>
            <a:chExt cx="528" cy="480"/>
          </a:xfrm>
        </p:grpSpPr>
        <p:sp>
          <p:nvSpPr>
            <p:cNvPr id="148514" name="AutoShape 55">
              <a:extLst>
                <a:ext uri="{FF2B5EF4-FFF2-40B4-BE49-F238E27FC236}">
                  <a16:creationId xmlns:a16="http://schemas.microsoft.com/office/drawing/2014/main" id="{A75A2925-D910-46BF-8AEF-8AC043B10025}"/>
                </a:ext>
              </a:extLst>
            </p:cNvPr>
            <p:cNvSpPr>
              <a:spLocks noChangeArrowheads="1"/>
            </p:cNvSpPr>
            <p:nvPr/>
          </p:nvSpPr>
          <p:spPr bwMode="auto">
            <a:xfrm>
              <a:off x="768" y="3168"/>
              <a:ext cx="528" cy="480"/>
            </a:xfrm>
            <a:prstGeom prst="roundRect">
              <a:avLst>
                <a:gd name="adj" fmla="val 16667"/>
              </a:avLst>
            </a:prstGeom>
            <a:gradFill rotWithShape="1">
              <a:gsLst>
                <a:gs pos="0">
                  <a:srgbClr val="00386A">
                    <a:alpha val="43999"/>
                  </a:srgbClr>
                </a:gs>
                <a:gs pos="100000">
                  <a:srgbClr val="FFFFFF"/>
                </a:gs>
              </a:gsLst>
              <a:lin ang="2700000" scaled="1"/>
            </a:gradFill>
            <a:ln w="19050" algn="ctr">
              <a:solidFill>
                <a:srgbClr val="336699"/>
              </a:solidFill>
              <a:round/>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aphicFrame>
          <p:nvGraphicFramePr>
            <p:cNvPr id="148515" name="Object 56">
              <a:extLst>
                <a:ext uri="{FF2B5EF4-FFF2-40B4-BE49-F238E27FC236}">
                  <a16:creationId xmlns:a16="http://schemas.microsoft.com/office/drawing/2014/main" id="{0B293786-6A13-4760-B4A6-C4702ACBC7CC}"/>
                </a:ext>
              </a:extLst>
            </p:cNvPr>
            <p:cNvGraphicFramePr>
              <a:graphicFrameLocks noChangeAspect="1"/>
            </p:cNvGraphicFramePr>
            <p:nvPr/>
          </p:nvGraphicFramePr>
          <p:xfrm>
            <a:off x="828" y="3216"/>
            <a:ext cx="101" cy="240"/>
          </p:xfrm>
          <a:graphic>
            <a:graphicData uri="http://schemas.openxmlformats.org/presentationml/2006/ole">
              <mc:AlternateContent xmlns:mc="http://schemas.openxmlformats.org/markup-compatibility/2006">
                <mc:Choice xmlns:v="urn:schemas-microsoft-com:vml" Requires="v">
                  <p:oleObj spid="_x0000_s9296" name="Visio" r:id="rId29" imgW="501433" imgH="1199781" progId="">
                    <p:embed/>
                  </p:oleObj>
                </mc:Choice>
                <mc:Fallback>
                  <p:oleObj name="Visio" r:id="rId29" imgW="501433" imgH="1199781" progId="">
                    <p:embed/>
                    <p:pic>
                      <p:nvPicPr>
                        <p:cNvPr id="148515" name="Object 56">
                          <a:extLst>
                            <a:ext uri="{FF2B5EF4-FFF2-40B4-BE49-F238E27FC236}">
                              <a16:creationId xmlns:a16="http://schemas.microsoft.com/office/drawing/2014/main" id="{0B293786-6A13-4760-B4A6-C4702ACBC7C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8" y="3216"/>
                          <a:ext cx="101" cy="240"/>
                        </a:xfrm>
                        <a:prstGeom prst="rect">
                          <a:avLst/>
                        </a:prstGeom>
                        <a:noFill/>
                        <a:ln>
                          <a:noFill/>
                        </a:ln>
                        <a:extLst>
                          <a:ext uri="{909E8E84-426E-40DD-AFC4-6F175D3DCCD1}">
                            <a14:hiddenFill xmlns:a14="http://schemas.microsoft.com/office/drawing/2010/main">
                              <a:solidFill>
                                <a:srgbClr val="00386A"/>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48516" name="Object 57">
              <a:extLst>
                <a:ext uri="{FF2B5EF4-FFF2-40B4-BE49-F238E27FC236}">
                  <a16:creationId xmlns:a16="http://schemas.microsoft.com/office/drawing/2014/main" id="{1565AD10-79A3-42D3-A8B1-DCE5DF3D6822}"/>
                </a:ext>
              </a:extLst>
            </p:cNvPr>
            <p:cNvGraphicFramePr>
              <a:graphicFrameLocks noChangeAspect="1"/>
            </p:cNvGraphicFramePr>
            <p:nvPr/>
          </p:nvGraphicFramePr>
          <p:xfrm>
            <a:off x="996" y="3216"/>
            <a:ext cx="101" cy="241"/>
          </p:xfrm>
          <a:graphic>
            <a:graphicData uri="http://schemas.openxmlformats.org/presentationml/2006/ole">
              <mc:AlternateContent xmlns:mc="http://schemas.openxmlformats.org/markup-compatibility/2006">
                <mc:Choice xmlns:v="urn:schemas-microsoft-com:vml" Requires="v">
                  <p:oleObj spid="_x0000_s9297" name="Visio" r:id="rId30" imgW="501433" imgH="1199781" progId="">
                    <p:embed/>
                  </p:oleObj>
                </mc:Choice>
                <mc:Fallback>
                  <p:oleObj name="Visio" r:id="rId30" imgW="501433" imgH="1199781" progId="">
                    <p:embed/>
                    <p:pic>
                      <p:nvPicPr>
                        <p:cNvPr id="148516" name="Object 57">
                          <a:extLst>
                            <a:ext uri="{FF2B5EF4-FFF2-40B4-BE49-F238E27FC236}">
                              <a16:creationId xmlns:a16="http://schemas.microsoft.com/office/drawing/2014/main" id="{1565AD10-79A3-42D3-A8B1-DCE5DF3D682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6" y="3216"/>
                          <a:ext cx="101" cy="241"/>
                        </a:xfrm>
                        <a:prstGeom prst="rect">
                          <a:avLst/>
                        </a:prstGeom>
                        <a:noFill/>
                        <a:ln>
                          <a:noFill/>
                        </a:ln>
                        <a:extLst>
                          <a:ext uri="{909E8E84-426E-40DD-AFC4-6F175D3DCCD1}">
                            <a14:hiddenFill xmlns:a14="http://schemas.microsoft.com/office/drawing/2010/main">
                              <a:solidFill>
                                <a:srgbClr val="00386A"/>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48517" name="Object 58">
              <a:extLst>
                <a:ext uri="{FF2B5EF4-FFF2-40B4-BE49-F238E27FC236}">
                  <a16:creationId xmlns:a16="http://schemas.microsoft.com/office/drawing/2014/main" id="{EB50A961-9F69-45B3-A1F5-B8F93EE3F3E3}"/>
                </a:ext>
              </a:extLst>
            </p:cNvPr>
            <p:cNvGraphicFramePr>
              <a:graphicFrameLocks noChangeAspect="1"/>
            </p:cNvGraphicFramePr>
            <p:nvPr/>
          </p:nvGraphicFramePr>
          <p:xfrm>
            <a:off x="1152" y="3216"/>
            <a:ext cx="101" cy="241"/>
          </p:xfrm>
          <a:graphic>
            <a:graphicData uri="http://schemas.openxmlformats.org/presentationml/2006/ole">
              <mc:AlternateContent xmlns:mc="http://schemas.openxmlformats.org/markup-compatibility/2006">
                <mc:Choice xmlns:v="urn:schemas-microsoft-com:vml" Requires="v">
                  <p:oleObj spid="_x0000_s9298" name="Visio" r:id="rId31" imgW="501433" imgH="1199781" progId="">
                    <p:embed/>
                  </p:oleObj>
                </mc:Choice>
                <mc:Fallback>
                  <p:oleObj name="Visio" r:id="rId31" imgW="501433" imgH="1199781" progId="">
                    <p:embed/>
                    <p:pic>
                      <p:nvPicPr>
                        <p:cNvPr id="148517" name="Object 58">
                          <a:extLst>
                            <a:ext uri="{FF2B5EF4-FFF2-40B4-BE49-F238E27FC236}">
                              <a16:creationId xmlns:a16="http://schemas.microsoft.com/office/drawing/2014/main" id="{EB50A961-9F69-45B3-A1F5-B8F93EE3F3E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52" y="3216"/>
                          <a:ext cx="101" cy="241"/>
                        </a:xfrm>
                        <a:prstGeom prst="rect">
                          <a:avLst/>
                        </a:prstGeom>
                        <a:noFill/>
                        <a:ln>
                          <a:noFill/>
                        </a:ln>
                        <a:extLst>
                          <a:ext uri="{909E8E84-426E-40DD-AFC4-6F175D3DCCD1}">
                            <a14:hiddenFill xmlns:a14="http://schemas.microsoft.com/office/drawing/2010/main">
                              <a:solidFill>
                                <a:srgbClr val="00386A"/>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148498" name="AutoShape 59">
            <a:extLst>
              <a:ext uri="{FF2B5EF4-FFF2-40B4-BE49-F238E27FC236}">
                <a16:creationId xmlns:a16="http://schemas.microsoft.com/office/drawing/2014/main" id="{2D40E7A8-2323-404E-9664-5E4C5A7283A2}"/>
              </a:ext>
            </a:extLst>
          </p:cNvPr>
          <p:cNvSpPr>
            <a:spLocks noChangeArrowheads="1"/>
          </p:cNvSpPr>
          <p:nvPr/>
        </p:nvSpPr>
        <p:spPr bwMode="auto">
          <a:xfrm>
            <a:off x="7239001" y="2562225"/>
            <a:ext cx="214313" cy="319088"/>
          </a:xfrm>
          <a:prstGeom prst="rightArrow">
            <a:avLst>
              <a:gd name="adj1" fmla="val 55000"/>
              <a:gd name="adj2" fmla="val 45833"/>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48499" name="AutoShape 60">
            <a:extLst>
              <a:ext uri="{FF2B5EF4-FFF2-40B4-BE49-F238E27FC236}">
                <a16:creationId xmlns:a16="http://schemas.microsoft.com/office/drawing/2014/main" id="{D4CE3C1F-6DF2-4364-AF65-620C67CFDF44}"/>
              </a:ext>
            </a:extLst>
          </p:cNvPr>
          <p:cNvSpPr>
            <a:spLocks noChangeArrowheads="1"/>
          </p:cNvSpPr>
          <p:nvPr/>
        </p:nvSpPr>
        <p:spPr bwMode="auto">
          <a:xfrm>
            <a:off x="7239001" y="2995614"/>
            <a:ext cx="214313" cy="319087"/>
          </a:xfrm>
          <a:prstGeom prst="rightArrow">
            <a:avLst>
              <a:gd name="adj1" fmla="val 55000"/>
              <a:gd name="adj2" fmla="val 45833"/>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48500" name="AutoShape 61">
            <a:extLst>
              <a:ext uri="{FF2B5EF4-FFF2-40B4-BE49-F238E27FC236}">
                <a16:creationId xmlns:a16="http://schemas.microsoft.com/office/drawing/2014/main" id="{D1183DBB-6F92-4A18-BF37-A90400C3F73F}"/>
              </a:ext>
            </a:extLst>
          </p:cNvPr>
          <p:cNvSpPr>
            <a:spLocks noChangeArrowheads="1"/>
          </p:cNvSpPr>
          <p:nvPr/>
        </p:nvSpPr>
        <p:spPr bwMode="auto">
          <a:xfrm>
            <a:off x="7239001" y="3443289"/>
            <a:ext cx="214313" cy="319087"/>
          </a:xfrm>
          <a:prstGeom prst="rightArrow">
            <a:avLst>
              <a:gd name="adj1" fmla="val 55000"/>
              <a:gd name="adj2" fmla="val 45833"/>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48501" name="AutoShape 62">
            <a:extLst>
              <a:ext uri="{FF2B5EF4-FFF2-40B4-BE49-F238E27FC236}">
                <a16:creationId xmlns:a16="http://schemas.microsoft.com/office/drawing/2014/main" id="{C0A517BA-627A-4F73-9E20-A519DA72ABEF}"/>
              </a:ext>
            </a:extLst>
          </p:cNvPr>
          <p:cNvSpPr>
            <a:spLocks noChangeArrowheads="1"/>
          </p:cNvSpPr>
          <p:nvPr/>
        </p:nvSpPr>
        <p:spPr bwMode="auto">
          <a:xfrm>
            <a:off x="5486401" y="5638801"/>
            <a:ext cx="766763" cy="479425"/>
          </a:xfrm>
          <a:prstGeom prst="flowChartMagneticDisk">
            <a:avLst/>
          </a:prstGeom>
          <a:gradFill rotWithShape="0">
            <a:gsLst>
              <a:gs pos="0">
                <a:srgbClr val="003366"/>
              </a:gs>
              <a:gs pos="50000">
                <a:srgbClr val="3198FF"/>
              </a:gs>
              <a:gs pos="100000">
                <a:srgbClr val="003366"/>
              </a:gs>
            </a:gsLst>
            <a:lin ang="0" scaled="1"/>
          </a:gradFill>
          <a:ln w="3175">
            <a:solidFill>
              <a:schemeClr val="accent2"/>
            </a:solidFill>
            <a:round/>
            <a:headEnd/>
            <a:tailEnd/>
          </a:ln>
        </p:spPr>
        <p:txBody>
          <a:bodyPr wrap="none" lIns="0" tIns="45714" rIns="91429" bIns="45714"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ctr" eaLnBrk="1" hangingPunct="1"/>
            <a:endParaRPr lang="en-US" altLang="en-US" sz="2400" b="1">
              <a:solidFill>
                <a:schemeClr val="tx2"/>
              </a:solidFill>
            </a:endParaRPr>
          </a:p>
        </p:txBody>
      </p:sp>
      <p:sp>
        <p:nvSpPr>
          <p:cNvPr id="148502" name="AutoShape 63">
            <a:extLst>
              <a:ext uri="{FF2B5EF4-FFF2-40B4-BE49-F238E27FC236}">
                <a16:creationId xmlns:a16="http://schemas.microsoft.com/office/drawing/2014/main" id="{CE17104A-7084-40B7-8547-CE65692AD2CA}"/>
              </a:ext>
            </a:extLst>
          </p:cNvPr>
          <p:cNvSpPr>
            <a:spLocks noChangeArrowheads="1"/>
          </p:cNvSpPr>
          <p:nvPr/>
        </p:nvSpPr>
        <p:spPr bwMode="auto">
          <a:xfrm>
            <a:off x="6929438" y="5505450"/>
            <a:ext cx="233362" cy="152400"/>
          </a:xfrm>
          <a:prstGeom prst="flowChartMagneticDisk">
            <a:avLst/>
          </a:prstGeom>
          <a:gradFill rotWithShape="0">
            <a:gsLst>
              <a:gs pos="0">
                <a:srgbClr val="003366"/>
              </a:gs>
              <a:gs pos="50000">
                <a:srgbClr val="3198FF"/>
              </a:gs>
              <a:gs pos="100000">
                <a:srgbClr val="003366"/>
              </a:gs>
            </a:gsLst>
            <a:lin ang="0" scaled="1"/>
          </a:gradFill>
          <a:ln w="3175">
            <a:solidFill>
              <a:schemeClr val="accent2"/>
            </a:solidFill>
            <a:round/>
            <a:headEnd/>
            <a:tailEnd/>
          </a:ln>
        </p:spPr>
        <p:txBody>
          <a:bodyPr wrap="none" lIns="0" tIns="45714" rIns="91429" bIns="45714"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ctr" eaLnBrk="1" hangingPunct="1"/>
            <a:endParaRPr lang="en-US" altLang="en-US" sz="2400" b="1">
              <a:solidFill>
                <a:schemeClr val="tx2"/>
              </a:solidFill>
            </a:endParaRPr>
          </a:p>
        </p:txBody>
      </p:sp>
      <p:sp>
        <p:nvSpPr>
          <p:cNvPr id="148503" name="AutoShape 64">
            <a:extLst>
              <a:ext uri="{FF2B5EF4-FFF2-40B4-BE49-F238E27FC236}">
                <a16:creationId xmlns:a16="http://schemas.microsoft.com/office/drawing/2014/main" id="{3DB40415-F873-48D1-9C85-486C74A1E71E}"/>
              </a:ext>
            </a:extLst>
          </p:cNvPr>
          <p:cNvSpPr>
            <a:spLocks noChangeArrowheads="1"/>
          </p:cNvSpPr>
          <p:nvPr/>
        </p:nvSpPr>
        <p:spPr bwMode="auto">
          <a:xfrm>
            <a:off x="6934201" y="5695950"/>
            <a:ext cx="233363" cy="152400"/>
          </a:xfrm>
          <a:prstGeom prst="flowChartMagneticDisk">
            <a:avLst/>
          </a:prstGeom>
          <a:gradFill rotWithShape="0">
            <a:gsLst>
              <a:gs pos="0">
                <a:srgbClr val="003366"/>
              </a:gs>
              <a:gs pos="50000">
                <a:srgbClr val="3198FF"/>
              </a:gs>
              <a:gs pos="100000">
                <a:srgbClr val="003366"/>
              </a:gs>
            </a:gsLst>
            <a:lin ang="0" scaled="1"/>
          </a:gradFill>
          <a:ln w="3175">
            <a:solidFill>
              <a:schemeClr val="accent2"/>
            </a:solidFill>
            <a:round/>
            <a:headEnd/>
            <a:tailEnd/>
          </a:ln>
        </p:spPr>
        <p:txBody>
          <a:bodyPr wrap="none" lIns="0" tIns="45714" rIns="91429" bIns="45714"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ctr" eaLnBrk="1" hangingPunct="1"/>
            <a:endParaRPr lang="en-US" altLang="en-US" sz="2400" b="1">
              <a:solidFill>
                <a:schemeClr val="tx2"/>
              </a:solidFill>
            </a:endParaRPr>
          </a:p>
        </p:txBody>
      </p:sp>
      <p:sp>
        <p:nvSpPr>
          <p:cNvPr id="148504" name="AutoShape 65">
            <a:extLst>
              <a:ext uri="{FF2B5EF4-FFF2-40B4-BE49-F238E27FC236}">
                <a16:creationId xmlns:a16="http://schemas.microsoft.com/office/drawing/2014/main" id="{6BED623F-ABD4-4669-9591-EE0E21F4A0BF}"/>
              </a:ext>
            </a:extLst>
          </p:cNvPr>
          <p:cNvSpPr>
            <a:spLocks noChangeArrowheads="1"/>
          </p:cNvSpPr>
          <p:nvPr/>
        </p:nvSpPr>
        <p:spPr bwMode="auto">
          <a:xfrm>
            <a:off x="6934201" y="5905500"/>
            <a:ext cx="233363" cy="152400"/>
          </a:xfrm>
          <a:prstGeom prst="flowChartMagneticDisk">
            <a:avLst/>
          </a:prstGeom>
          <a:gradFill rotWithShape="0">
            <a:gsLst>
              <a:gs pos="0">
                <a:srgbClr val="003366"/>
              </a:gs>
              <a:gs pos="50000">
                <a:srgbClr val="3198FF"/>
              </a:gs>
              <a:gs pos="100000">
                <a:srgbClr val="003366"/>
              </a:gs>
            </a:gsLst>
            <a:lin ang="0" scaled="1"/>
          </a:gradFill>
          <a:ln w="3175">
            <a:solidFill>
              <a:schemeClr val="accent2"/>
            </a:solidFill>
            <a:round/>
            <a:headEnd/>
            <a:tailEnd/>
          </a:ln>
        </p:spPr>
        <p:txBody>
          <a:bodyPr wrap="none" lIns="0" tIns="45714" rIns="91429" bIns="45714"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ctr" eaLnBrk="1" hangingPunct="1"/>
            <a:endParaRPr lang="en-US" altLang="en-US" sz="2400" b="1">
              <a:solidFill>
                <a:schemeClr val="tx2"/>
              </a:solidFill>
            </a:endParaRPr>
          </a:p>
        </p:txBody>
      </p:sp>
      <p:sp>
        <p:nvSpPr>
          <p:cNvPr id="148505" name="AutoShape 66">
            <a:extLst>
              <a:ext uri="{FF2B5EF4-FFF2-40B4-BE49-F238E27FC236}">
                <a16:creationId xmlns:a16="http://schemas.microsoft.com/office/drawing/2014/main" id="{F6143DA4-5557-4588-A472-764C2E2324A9}"/>
              </a:ext>
            </a:extLst>
          </p:cNvPr>
          <p:cNvSpPr>
            <a:spLocks noChangeArrowheads="1"/>
          </p:cNvSpPr>
          <p:nvPr/>
        </p:nvSpPr>
        <p:spPr bwMode="auto">
          <a:xfrm>
            <a:off x="6934201" y="6124575"/>
            <a:ext cx="233363" cy="152400"/>
          </a:xfrm>
          <a:prstGeom prst="flowChartMagneticDisk">
            <a:avLst/>
          </a:prstGeom>
          <a:gradFill rotWithShape="0">
            <a:gsLst>
              <a:gs pos="0">
                <a:srgbClr val="003366"/>
              </a:gs>
              <a:gs pos="50000">
                <a:srgbClr val="3198FF"/>
              </a:gs>
              <a:gs pos="100000">
                <a:srgbClr val="003366"/>
              </a:gs>
            </a:gsLst>
            <a:lin ang="0" scaled="1"/>
          </a:gradFill>
          <a:ln w="3175">
            <a:solidFill>
              <a:schemeClr val="accent2"/>
            </a:solidFill>
            <a:round/>
            <a:headEnd/>
            <a:tailEnd/>
          </a:ln>
        </p:spPr>
        <p:txBody>
          <a:bodyPr wrap="none" lIns="0" tIns="45714" rIns="91429" bIns="45714"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ctr" eaLnBrk="1" hangingPunct="1"/>
            <a:endParaRPr lang="en-US" altLang="en-US" sz="2400" b="1">
              <a:solidFill>
                <a:schemeClr val="tx2"/>
              </a:solidFill>
            </a:endParaRPr>
          </a:p>
        </p:txBody>
      </p:sp>
      <p:sp>
        <p:nvSpPr>
          <p:cNvPr id="148506" name="AutoShape 67">
            <a:extLst>
              <a:ext uri="{FF2B5EF4-FFF2-40B4-BE49-F238E27FC236}">
                <a16:creationId xmlns:a16="http://schemas.microsoft.com/office/drawing/2014/main" id="{76B7FF90-7D6A-4614-A030-84434CDE4551}"/>
              </a:ext>
            </a:extLst>
          </p:cNvPr>
          <p:cNvSpPr>
            <a:spLocks noChangeArrowheads="1"/>
          </p:cNvSpPr>
          <p:nvPr/>
        </p:nvSpPr>
        <p:spPr bwMode="auto">
          <a:xfrm>
            <a:off x="6491288" y="5700714"/>
            <a:ext cx="214312" cy="319087"/>
          </a:xfrm>
          <a:prstGeom prst="rightArrow">
            <a:avLst>
              <a:gd name="adj1" fmla="val 55000"/>
              <a:gd name="adj2" fmla="val 45833"/>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48507" name="Text Box 68">
            <a:extLst>
              <a:ext uri="{FF2B5EF4-FFF2-40B4-BE49-F238E27FC236}">
                <a16:creationId xmlns:a16="http://schemas.microsoft.com/office/drawing/2014/main" id="{5B58CC93-34E9-4EDB-90F0-7AD8234D6305}"/>
              </a:ext>
            </a:extLst>
          </p:cNvPr>
          <p:cNvSpPr txBox="1">
            <a:spLocks noChangeArrowheads="1"/>
          </p:cNvSpPr>
          <p:nvPr/>
        </p:nvSpPr>
        <p:spPr bwMode="auto">
          <a:xfrm>
            <a:off x="5486400" y="4492625"/>
            <a:ext cx="62388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marL="227013" indent="-227013">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spcBef>
                <a:spcPct val="20000"/>
              </a:spcBef>
              <a:buClr>
                <a:srgbClr val="FF8230"/>
              </a:buClr>
              <a:buSzPct val="125000"/>
              <a:buFont typeface="Wingdings" panose="05000000000000000000" pitchFamily="2" charset="2"/>
              <a:buNone/>
            </a:pPr>
            <a:r>
              <a:rPr lang="en-US" altLang="en-US" b="1">
                <a:solidFill>
                  <a:srgbClr val="808080"/>
                </a:solidFill>
              </a:rPr>
              <a:t>P4P </a:t>
            </a:r>
          </a:p>
        </p:txBody>
      </p:sp>
      <p:sp>
        <p:nvSpPr>
          <p:cNvPr id="148508" name="Text Box 69">
            <a:extLst>
              <a:ext uri="{FF2B5EF4-FFF2-40B4-BE49-F238E27FC236}">
                <a16:creationId xmlns:a16="http://schemas.microsoft.com/office/drawing/2014/main" id="{97BE55B2-90A1-407A-9AE4-100E74473D4A}"/>
              </a:ext>
            </a:extLst>
          </p:cNvPr>
          <p:cNvSpPr txBox="1">
            <a:spLocks noChangeArrowheads="1"/>
          </p:cNvSpPr>
          <p:nvPr/>
        </p:nvSpPr>
        <p:spPr bwMode="auto">
          <a:xfrm>
            <a:off x="6748464" y="4495800"/>
            <a:ext cx="61118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marL="227013" indent="-227013">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spcBef>
                <a:spcPct val="20000"/>
              </a:spcBef>
              <a:buClr>
                <a:srgbClr val="FF8230"/>
              </a:buClr>
              <a:buSzPct val="125000"/>
              <a:buFont typeface="Wingdings" panose="05000000000000000000" pitchFamily="2" charset="2"/>
              <a:buNone/>
            </a:pPr>
            <a:r>
              <a:rPr lang="en-US" altLang="en-US" b="1">
                <a:solidFill>
                  <a:srgbClr val="808080"/>
                </a:solidFill>
              </a:rPr>
              <a:t>HSA</a:t>
            </a:r>
          </a:p>
        </p:txBody>
      </p:sp>
      <p:sp>
        <p:nvSpPr>
          <p:cNvPr id="148509" name="Text Box 70">
            <a:extLst>
              <a:ext uri="{FF2B5EF4-FFF2-40B4-BE49-F238E27FC236}">
                <a16:creationId xmlns:a16="http://schemas.microsoft.com/office/drawing/2014/main" id="{4ECB8057-CC32-4252-9FAF-47254A2413C6}"/>
              </a:ext>
            </a:extLst>
          </p:cNvPr>
          <p:cNvSpPr txBox="1">
            <a:spLocks noChangeArrowheads="1"/>
          </p:cNvSpPr>
          <p:nvPr/>
        </p:nvSpPr>
        <p:spPr bwMode="auto">
          <a:xfrm>
            <a:off x="7900989" y="4495800"/>
            <a:ext cx="75723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marL="227013" indent="-227013">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spcBef>
                <a:spcPct val="20000"/>
              </a:spcBef>
              <a:buClr>
                <a:srgbClr val="FF8230"/>
              </a:buClr>
              <a:buSzPct val="125000"/>
              <a:buFont typeface="Wingdings" panose="05000000000000000000" pitchFamily="2" charset="2"/>
              <a:buNone/>
            </a:pPr>
            <a:r>
              <a:rPr lang="en-US" altLang="en-US" b="1">
                <a:solidFill>
                  <a:srgbClr val="808080"/>
                </a:solidFill>
              </a:rPr>
              <a:t>CDHP</a:t>
            </a:r>
          </a:p>
        </p:txBody>
      </p:sp>
      <p:sp>
        <p:nvSpPr>
          <p:cNvPr id="148510" name="Text Box 72">
            <a:extLst>
              <a:ext uri="{FF2B5EF4-FFF2-40B4-BE49-F238E27FC236}">
                <a16:creationId xmlns:a16="http://schemas.microsoft.com/office/drawing/2014/main" id="{1EE82F9E-7842-4392-B4EB-86273F59A4E4}"/>
              </a:ext>
            </a:extLst>
          </p:cNvPr>
          <p:cNvSpPr txBox="1">
            <a:spLocks noChangeArrowheads="1"/>
          </p:cNvSpPr>
          <p:nvPr/>
        </p:nvSpPr>
        <p:spPr bwMode="auto">
          <a:xfrm>
            <a:off x="7315201" y="5535614"/>
            <a:ext cx="1628775" cy="904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marL="227013" indent="-227013">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spcBef>
                <a:spcPct val="20000"/>
              </a:spcBef>
              <a:buClr>
                <a:srgbClr val="FF8230"/>
              </a:buClr>
              <a:buSzPct val="125000"/>
              <a:buFont typeface="Wingdings" panose="05000000000000000000" pitchFamily="2" charset="2"/>
              <a:buChar char="§"/>
            </a:pPr>
            <a:r>
              <a:rPr lang="en-US" altLang="en-US" sz="1200">
                <a:solidFill>
                  <a:schemeClr val="bg2"/>
                </a:solidFill>
              </a:rPr>
              <a:t>Interactive Portals</a:t>
            </a:r>
          </a:p>
          <a:p>
            <a:pPr eaLnBrk="1" hangingPunct="1">
              <a:spcBef>
                <a:spcPct val="20000"/>
              </a:spcBef>
              <a:buClr>
                <a:srgbClr val="FF8230"/>
              </a:buClr>
              <a:buSzPct val="125000"/>
              <a:buFont typeface="Wingdings" panose="05000000000000000000" pitchFamily="2" charset="2"/>
              <a:buChar char="§"/>
            </a:pPr>
            <a:r>
              <a:rPr lang="en-US" altLang="en-US" sz="1200">
                <a:solidFill>
                  <a:schemeClr val="bg2"/>
                </a:solidFill>
              </a:rPr>
              <a:t>Data Marts</a:t>
            </a:r>
          </a:p>
          <a:p>
            <a:pPr eaLnBrk="1" hangingPunct="1">
              <a:spcBef>
                <a:spcPct val="20000"/>
              </a:spcBef>
              <a:buClr>
                <a:srgbClr val="FF8230"/>
              </a:buClr>
              <a:buSzPct val="125000"/>
              <a:buFont typeface="Wingdings" panose="05000000000000000000" pitchFamily="2" charset="2"/>
              <a:buChar char="§"/>
            </a:pPr>
            <a:r>
              <a:rPr lang="en-US" altLang="en-US" sz="1200">
                <a:solidFill>
                  <a:schemeClr val="bg2"/>
                </a:solidFill>
              </a:rPr>
              <a:t>Reports</a:t>
            </a:r>
          </a:p>
        </p:txBody>
      </p:sp>
      <p:sp>
        <p:nvSpPr>
          <p:cNvPr id="148511" name="Text Box 73">
            <a:extLst>
              <a:ext uri="{FF2B5EF4-FFF2-40B4-BE49-F238E27FC236}">
                <a16:creationId xmlns:a16="http://schemas.microsoft.com/office/drawing/2014/main" id="{2E854B6D-1FF2-4E4F-9870-F793BFE77D22}"/>
              </a:ext>
            </a:extLst>
          </p:cNvPr>
          <p:cNvSpPr txBox="1">
            <a:spLocks noChangeArrowheads="1"/>
          </p:cNvSpPr>
          <p:nvPr/>
        </p:nvSpPr>
        <p:spPr bwMode="auto">
          <a:xfrm>
            <a:off x="8058150" y="2552701"/>
            <a:ext cx="850900" cy="498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marL="227013" indent="-227013">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spcBef>
                <a:spcPct val="20000"/>
              </a:spcBef>
              <a:buClr>
                <a:srgbClr val="FF8230"/>
              </a:buClr>
              <a:buSzPct val="125000"/>
              <a:buFont typeface="Wingdings" panose="05000000000000000000" pitchFamily="2" charset="2"/>
              <a:buNone/>
            </a:pPr>
            <a:r>
              <a:rPr lang="en-US" altLang="en-US" sz="1200">
                <a:solidFill>
                  <a:schemeClr val="bg2"/>
                </a:solidFill>
              </a:rPr>
              <a:t>Carve-out</a:t>
            </a:r>
          </a:p>
          <a:p>
            <a:pPr eaLnBrk="1" hangingPunct="1">
              <a:spcBef>
                <a:spcPct val="20000"/>
              </a:spcBef>
              <a:buClr>
                <a:srgbClr val="FF8230"/>
              </a:buClr>
              <a:buSzPct val="125000"/>
              <a:buFont typeface="Wingdings" panose="05000000000000000000" pitchFamily="2" charset="2"/>
              <a:buNone/>
            </a:pPr>
            <a:endParaRPr lang="en-US" altLang="en-US" sz="1200">
              <a:solidFill>
                <a:schemeClr val="bg2"/>
              </a:solidFill>
            </a:endParaRPr>
          </a:p>
        </p:txBody>
      </p:sp>
      <p:sp>
        <p:nvSpPr>
          <p:cNvPr id="148512" name="Text Box 74">
            <a:extLst>
              <a:ext uri="{FF2B5EF4-FFF2-40B4-BE49-F238E27FC236}">
                <a16:creationId xmlns:a16="http://schemas.microsoft.com/office/drawing/2014/main" id="{C08DEA3E-179E-49B0-97DC-3EBAB4C0E007}"/>
              </a:ext>
            </a:extLst>
          </p:cNvPr>
          <p:cNvSpPr txBox="1">
            <a:spLocks noChangeArrowheads="1"/>
          </p:cNvSpPr>
          <p:nvPr/>
        </p:nvSpPr>
        <p:spPr bwMode="auto">
          <a:xfrm>
            <a:off x="8058150" y="3011488"/>
            <a:ext cx="1466850" cy="498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marL="227013" indent="-227013">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spcBef>
                <a:spcPct val="20000"/>
              </a:spcBef>
              <a:buClr>
                <a:srgbClr val="FF8230"/>
              </a:buClr>
              <a:buSzPct val="125000"/>
              <a:buFont typeface="Wingdings" panose="05000000000000000000" pitchFamily="2" charset="2"/>
              <a:buNone/>
            </a:pPr>
            <a:r>
              <a:rPr lang="en-US" altLang="en-US" sz="1200">
                <a:solidFill>
                  <a:schemeClr val="bg2"/>
                </a:solidFill>
              </a:rPr>
              <a:t>Case Management</a:t>
            </a:r>
          </a:p>
          <a:p>
            <a:pPr eaLnBrk="1" hangingPunct="1">
              <a:spcBef>
                <a:spcPct val="20000"/>
              </a:spcBef>
              <a:buClr>
                <a:srgbClr val="FF8230"/>
              </a:buClr>
              <a:buSzPct val="125000"/>
              <a:buFont typeface="Wingdings" panose="05000000000000000000" pitchFamily="2" charset="2"/>
              <a:buNone/>
            </a:pPr>
            <a:endParaRPr lang="en-US" altLang="en-US" sz="1200">
              <a:solidFill>
                <a:schemeClr val="bg2"/>
              </a:solidFill>
            </a:endParaRPr>
          </a:p>
        </p:txBody>
      </p:sp>
      <p:sp>
        <p:nvSpPr>
          <p:cNvPr id="148513" name="Text Box 75">
            <a:extLst>
              <a:ext uri="{FF2B5EF4-FFF2-40B4-BE49-F238E27FC236}">
                <a16:creationId xmlns:a16="http://schemas.microsoft.com/office/drawing/2014/main" id="{383BF99C-835E-48C3-ACCC-B8782D697FE8}"/>
              </a:ext>
            </a:extLst>
          </p:cNvPr>
          <p:cNvSpPr txBox="1">
            <a:spLocks noChangeArrowheads="1"/>
          </p:cNvSpPr>
          <p:nvPr/>
        </p:nvSpPr>
        <p:spPr bwMode="auto">
          <a:xfrm>
            <a:off x="8058150" y="3459163"/>
            <a:ext cx="2457450" cy="498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marL="227013" indent="-227013">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spcBef>
                <a:spcPct val="20000"/>
              </a:spcBef>
              <a:buClr>
                <a:srgbClr val="FF8230"/>
              </a:buClr>
              <a:buSzPct val="125000"/>
              <a:buFont typeface="Wingdings" panose="05000000000000000000" pitchFamily="2" charset="2"/>
              <a:buNone/>
            </a:pPr>
            <a:r>
              <a:rPr lang="en-US" altLang="en-US" sz="1200">
                <a:solidFill>
                  <a:schemeClr val="bg2"/>
                </a:solidFill>
              </a:rPr>
              <a:t>Special Reinsurance Group</a:t>
            </a:r>
          </a:p>
          <a:p>
            <a:pPr eaLnBrk="1" hangingPunct="1">
              <a:spcBef>
                <a:spcPct val="20000"/>
              </a:spcBef>
              <a:buClr>
                <a:srgbClr val="FF8230"/>
              </a:buClr>
              <a:buSzPct val="125000"/>
              <a:buFont typeface="Wingdings" panose="05000000000000000000" pitchFamily="2" charset="2"/>
              <a:buNone/>
            </a:pPr>
            <a:endParaRPr lang="en-US" altLang="en-US" sz="1200">
              <a:solidFill>
                <a:schemeClr val="bg2"/>
              </a:solidFill>
            </a:endParaRPr>
          </a:p>
        </p:txBody>
      </p:sp>
    </p:spTree>
    <p:extLst>
      <p:ext uri="{BB962C8B-B14F-4D97-AF65-F5344CB8AC3E}">
        <p14:creationId xmlns:p14="http://schemas.microsoft.com/office/powerpoint/2010/main" val="71308338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0530" name="Picture 2" descr="Older couple">
            <a:extLst>
              <a:ext uri="{FF2B5EF4-FFF2-40B4-BE49-F238E27FC236}">
                <a16:creationId xmlns:a16="http://schemas.microsoft.com/office/drawing/2014/main" id="{D33AC201-EECB-43F2-B865-4BE0450B52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20200" y="2362200"/>
            <a:ext cx="1143000" cy="155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0531" name="Rectangle 3">
            <a:extLst>
              <a:ext uri="{FF2B5EF4-FFF2-40B4-BE49-F238E27FC236}">
                <a16:creationId xmlns:a16="http://schemas.microsoft.com/office/drawing/2014/main" id="{0ACEC58F-82C7-4DBA-B763-AA242D79D32C}"/>
              </a:ext>
            </a:extLst>
          </p:cNvPr>
          <p:cNvSpPr>
            <a:spLocks noGrp="1" noChangeArrowheads="1"/>
          </p:cNvSpPr>
          <p:nvPr>
            <p:ph type="title" idx="4294967295"/>
          </p:nvPr>
        </p:nvSpPr>
        <p:spPr>
          <a:xfrm>
            <a:off x="1524000" y="339726"/>
            <a:ext cx="8686800" cy="1152525"/>
          </a:xfrm>
        </p:spPr>
        <p:txBody>
          <a:bodyPr/>
          <a:lstStyle/>
          <a:p>
            <a:r>
              <a:rPr lang="en-US" altLang="en-US"/>
              <a:t>Products and Services Positioning</a:t>
            </a:r>
          </a:p>
        </p:txBody>
      </p:sp>
      <p:sp>
        <p:nvSpPr>
          <p:cNvPr id="150532" name="Rectangle 22">
            <a:extLst>
              <a:ext uri="{FF2B5EF4-FFF2-40B4-BE49-F238E27FC236}">
                <a16:creationId xmlns:a16="http://schemas.microsoft.com/office/drawing/2014/main" id="{88F0A35F-41EA-4279-B031-1669B3FD2D79}"/>
              </a:ext>
            </a:extLst>
          </p:cNvPr>
          <p:cNvSpPr>
            <a:spLocks noGrp="1" noChangeArrowheads="1"/>
          </p:cNvSpPr>
          <p:nvPr>
            <p:ph type="body" idx="4294967295"/>
          </p:nvPr>
        </p:nvSpPr>
        <p:spPr bwMode="auto">
          <a:xfrm>
            <a:off x="1524000" y="1677989"/>
            <a:ext cx="8686800" cy="46640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p>
            <a:pPr>
              <a:buFont typeface="Wingdings" panose="05000000000000000000" pitchFamily="2" charset="2"/>
              <a:buNone/>
            </a:pPr>
            <a:r>
              <a:rPr lang="en-US" altLang="en-US" sz="1200"/>
              <a:t>How Customers use VH solutions?</a:t>
            </a:r>
          </a:p>
        </p:txBody>
      </p:sp>
      <p:sp>
        <p:nvSpPr>
          <p:cNvPr id="150533" name="AutoShape 4">
            <a:extLst>
              <a:ext uri="{FF2B5EF4-FFF2-40B4-BE49-F238E27FC236}">
                <a16:creationId xmlns:a16="http://schemas.microsoft.com/office/drawing/2014/main" id="{386AA433-AF3B-43E4-98FE-D90EFCA177F1}"/>
              </a:ext>
            </a:extLst>
          </p:cNvPr>
          <p:cNvSpPr>
            <a:spLocks noChangeArrowheads="1"/>
          </p:cNvSpPr>
          <p:nvPr/>
        </p:nvSpPr>
        <p:spPr bwMode="auto">
          <a:xfrm>
            <a:off x="2055814" y="2057400"/>
            <a:ext cx="1906587" cy="914400"/>
          </a:xfrm>
          <a:prstGeom prst="homePlate">
            <a:avLst>
              <a:gd name="adj" fmla="val 52127"/>
            </a:avLst>
          </a:prstGeom>
          <a:solidFill>
            <a:srgbClr val="DAE5D9">
              <a:alpha val="85881"/>
            </a:srgbClr>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50534" name="AutoShape 5">
            <a:extLst>
              <a:ext uri="{FF2B5EF4-FFF2-40B4-BE49-F238E27FC236}">
                <a16:creationId xmlns:a16="http://schemas.microsoft.com/office/drawing/2014/main" id="{40365735-D8CB-4BEF-8C4B-8EB148484113}"/>
              </a:ext>
            </a:extLst>
          </p:cNvPr>
          <p:cNvSpPr>
            <a:spLocks noChangeArrowheads="1"/>
          </p:cNvSpPr>
          <p:nvPr/>
        </p:nvSpPr>
        <p:spPr bwMode="auto">
          <a:xfrm>
            <a:off x="2057400" y="3162300"/>
            <a:ext cx="1905000" cy="914400"/>
          </a:xfrm>
          <a:prstGeom prst="homePlate">
            <a:avLst>
              <a:gd name="adj" fmla="val 52083"/>
            </a:avLst>
          </a:prstGeom>
          <a:solidFill>
            <a:srgbClr val="DAE5D9">
              <a:alpha val="76077"/>
            </a:srgbClr>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50535" name="AutoShape 6">
            <a:extLst>
              <a:ext uri="{FF2B5EF4-FFF2-40B4-BE49-F238E27FC236}">
                <a16:creationId xmlns:a16="http://schemas.microsoft.com/office/drawing/2014/main" id="{99EAB6DF-4421-433F-B493-2145DE359794}"/>
              </a:ext>
            </a:extLst>
          </p:cNvPr>
          <p:cNvSpPr>
            <a:spLocks noChangeArrowheads="1"/>
          </p:cNvSpPr>
          <p:nvPr/>
        </p:nvSpPr>
        <p:spPr bwMode="auto">
          <a:xfrm>
            <a:off x="2057400" y="4238625"/>
            <a:ext cx="1905000" cy="914400"/>
          </a:xfrm>
          <a:prstGeom prst="homePlate">
            <a:avLst>
              <a:gd name="adj" fmla="val 52083"/>
            </a:avLst>
          </a:prstGeom>
          <a:solidFill>
            <a:srgbClr val="DAE5D9">
              <a:alpha val="74117"/>
            </a:srgbClr>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50536" name="Rectangle 7">
            <a:extLst>
              <a:ext uri="{FF2B5EF4-FFF2-40B4-BE49-F238E27FC236}">
                <a16:creationId xmlns:a16="http://schemas.microsoft.com/office/drawing/2014/main" id="{8FB80A30-FB29-4CD9-B575-B8D99643DF7B}"/>
              </a:ext>
            </a:extLst>
          </p:cNvPr>
          <p:cNvSpPr>
            <a:spLocks noChangeArrowheads="1"/>
          </p:cNvSpPr>
          <p:nvPr/>
        </p:nvSpPr>
        <p:spPr bwMode="auto">
          <a:xfrm>
            <a:off x="2143126" y="2300288"/>
            <a:ext cx="164306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r>
              <a:rPr lang="en-US" altLang="en-US">
                <a:solidFill>
                  <a:schemeClr val="bg1"/>
                </a:solidFill>
              </a:rPr>
              <a:t>Clinical Users</a:t>
            </a:r>
          </a:p>
        </p:txBody>
      </p:sp>
      <p:sp>
        <p:nvSpPr>
          <p:cNvPr id="150537" name="Rectangle 8">
            <a:extLst>
              <a:ext uri="{FF2B5EF4-FFF2-40B4-BE49-F238E27FC236}">
                <a16:creationId xmlns:a16="http://schemas.microsoft.com/office/drawing/2014/main" id="{C44EDEB4-004F-403F-8D24-6EFF27723809}"/>
              </a:ext>
            </a:extLst>
          </p:cNvPr>
          <p:cNvSpPr>
            <a:spLocks noChangeArrowheads="1"/>
          </p:cNvSpPr>
          <p:nvPr/>
        </p:nvSpPr>
        <p:spPr bwMode="auto">
          <a:xfrm>
            <a:off x="2136776" y="3435350"/>
            <a:ext cx="173672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r>
              <a:rPr lang="en-US" altLang="en-US">
                <a:solidFill>
                  <a:schemeClr val="bg1"/>
                </a:solidFill>
              </a:rPr>
              <a:t>Financial Users</a:t>
            </a:r>
          </a:p>
        </p:txBody>
      </p:sp>
      <p:sp>
        <p:nvSpPr>
          <p:cNvPr id="150538" name="Rectangle 9">
            <a:extLst>
              <a:ext uri="{FF2B5EF4-FFF2-40B4-BE49-F238E27FC236}">
                <a16:creationId xmlns:a16="http://schemas.microsoft.com/office/drawing/2014/main" id="{95E0CCE3-F913-40CD-B4FE-2A0310545394}"/>
              </a:ext>
            </a:extLst>
          </p:cNvPr>
          <p:cNvSpPr>
            <a:spLocks noChangeArrowheads="1"/>
          </p:cNvSpPr>
          <p:nvPr/>
        </p:nvSpPr>
        <p:spPr bwMode="auto">
          <a:xfrm>
            <a:off x="2122489" y="4337735"/>
            <a:ext cx="171608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r>
              <a:rPr lang="en-US" altLang="en-US">
                <a:solidFill>
                  <a:schemeClr val="bg1"/>
                </a:solidFill>
              </a:rPr>
              <a:t>Strategic Users</a:t>
            </a:r>
          </a:p>
        </p:txBody>
      </p:sp>
      <p:sp>
        <p:nvSpPr>
          <p:cNvPr id="150539" name="AutoShape 10">
            <a:extLst>
              <a:ext uri="{FF2B5EF4-FFF2-40B4-BE49-F238E27FC236}">
                <a16:creationId xmlns:a16="http://schemas.microsoft.com/office/drawing/2014/main" id="{BE6E7147-FA54-4069-8B17-8BCFA051AD9E}"/>
              </a:ext>
            </a:extLst>
          </p:cNvPr>
          <p:cNvSpPr>
            <a:spLocks noChangeArrowheads="1"/>
          </p:cNvSpPr>
          <p:nvPr/>
        </p:nvSpPr>
        <p:spPr bwMode="auto">
          <a:xfrm>
            <a:off x="2055813" y="5334000"/>
            <a:ext cx="1905000" cy="914400"/>
          </a:xfrm>
          <a:prstGeom prst="homePlate">
            <a:avLst>
              <a:gd name="adj" fmla="val 52083"/>
            </a:avLst>
          </a:prstGeom>
          <a:solidFill>
            <a:srgbClr val="CC0000">
              <a:alpha val="74117"/>
            </a:srgbClr>
          </a:solidFill>
          <a:ln>
            <a:noFill/>
          </a:ln>
          <a:effectLst>
            <a:outerShdw dist="107763" dir="2700000" algn="ctr" rotWithShape="0">
              <a:srgbClr val="808080">
                <a:alpha val="50000"/>
              </a:srgbClr>
            </a:outerShdw>
          </a:effectLst>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50540" name="Rectangle 11">
            <a:extLst>
              <a:ext uri="{FF2B5EF4-FFF2-40B4-BE49-F238E27FC236}">
                <a16:creationId xmlns:a16="http://schemas.microsoft.com/office/drawing/2014/main" id="{DCE633C0-DE8C-4C16-9D56-0F58D74F8C89}"/>
              </a:ext>
            </a:extLst>
          </p:cNvPr>
          <p:cNvSpPr>
            <a:spLocks noChangeArrowheads="1"/>
          </p:cNvSpPr>
          <p:nvPr/>
        </p:nvSpPr>
        <p:spPr bwMode="auto">
          <a:xfrm>
            <a:off x="2120901" y="5573197"/>
            <a:ext cx="155416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r>
              <a:rPr lang="en-US" altLang="en-US">
                <a:solidFill>
                  <a:schemeClr val="bg1"/>
                </a:solidFill>
              </a:rPr>
              <a:t>Consumers</a:t>
            </a:r>
          </a:p>
        </p:txBody>
      </p:sp>
      <p:sp>
        <p:nvSpPr>
          <p:cNvPr id="150541" name="Rectangle 12">
            <a:extLst>
              <a:ext uri="{FF2B5EF4-FFF2-40B4-BE49-F238E27FC236}">
                <a16:creationId xmlns:a16="http://schemas.microsoft.com/office/drawing/2014/main" id="{2294E67A-1CFC-42BF-9A11-59CD4006373B}"/>
              </a:ext>
            </a:extLst>
          </p:cNvPr>
          <p:cNvSpPr>
            <a:spLocks noChangeArrowheads="1"/>
          </p:cNvSpPr>
          <p:nvPr/>
        </p:nvSpPr>
        <p:spPr bwMode="auto">
          <a:xfrm>
            <a:off x="4648200" y="1981200"/>
            <a:ext cx="5791200" cy="1434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marL="173038" indent="-173038">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spcBef>
                <a:spcPct val="20000"/>
              </a:spcBef>
            </a:pPr>
            <a:r>
              <a:rPr lang="en-US" altLang="en-US" sz="1400">
                <a:solidFill>
                  <a:srgbClr val="336699"/>
                </a:solidFill>
              </a:rPr>
              <a:t>Provide Answers to Consumers’ Basic Questions:</a:t>
            </a:r>
            <a:br>
              <a:rPr lang="en-US" altLang="en-US" sz="1400">
                <a:solidFill>
                  <a:srgbClr val="336699"/>
                </a:solidFill>
              </a:rPr>
            </a:br>
            <a:endParaRPr lang="en-US" altLang="en-US">
              <a:solidFill>
                <a:srgbClr val="336699"/>
              </a:solidFill>
            </a:endParaRPr>
          </a:p>
          <a:p>
            <a:pPr eaLnBrk="1" hangingPunct="1">
              <a:spcBef>
                <a:spcPct val="20000"/>
              </a:spcBef>
              <a:buClr>
                <a:srgbClr val="FF8230"/>
              </a:buClr>
              <a:buSzPct val="125000"/>
              <a:buFont typeface="Wingdings" panose="05000000000000000000" pitchFamily="2" charset="2"/>
              <a:buNone/>
            </a:pPr>
            <a:endParaRPr lang="en-US" altLang="en-US">
              <a:solidFill>
                <a:srgbClr val="336699"/>
              </a:solidFill>
            </a:endParaRPr>
          </a:p>
          <a:p>
            <a:pPr eaLnBrk="1" hangingPunct="1">
              <a:spcBef>
                <a:spcPct val="20000"/>
              </a:spcBef>
            </a:pPr>
            <a:endParaRPr lang="en-US" altLang="en-US" sz="1400">
              <a:solidFill>
                <a:srgbClr val="336699"/>
              </a:solidFill>
            </a:endParaRPr>
          </a:p>
          <a:p>
            <a:pPr eaLnBrk="1" hangingPunct="1">
              <a:spcBef>
                <a:spcPct val="20000"/>
              </a:spcBef>
            </a:pPr>
            <a:endParaRPr lang="en-US" altLang="en-US" sz="1400">
              <a:solidFill>
                <a:srgbClr val="336699"/>
              </a:solidFill>
            </a:endParaRPr>
          </a:p>
        </p:txBody>
      </p:sp>
      <p:sp>
        <p:nvSpPr>
          <p:cNvPr id="150542" name="Rectangle 13">
            <a:extLst>
              <a:ext uri="{FF2B5EF4-FFF2-40B4-BE49-F238E27FC236}">
                <a16:creationId xmlns:a16="http://schemas.microsoft.com/office/drawing/2014/main" id="{E864A9EE-EBE9-4993-AFE7-C6E62B79467D}"/>
              </a:ext>
            </a:extLst>
          </p:cNvPr>
          <p:cNvSpPr>
            <a:spLocks noChangeArrowheads="1"/>
          </p:cNvSpPr>
          <p:nvPr/>
        </p:nvSpPr>
        <p:spPr bwMode="auto">
          <a:xfrm>
            <a:off x="4648200" y="5541963"/>
            <a:ext cx="57912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marL="173038" indent="-173038">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spcBef>
                <a:spcPct val="20000"/>
              </a:spcBef>
            </a:pPr>
            <a:endParaRPr lang="en-US" altLang="en-US" sz="1400">
              <a:solidFill>
                <a:srgbClr val="336699"/>
              </a:solidFill>
            </a:endParaRPr>
          </a:p>
        </p:txBody>
      </p:sp>
      <p:pic>
        <p:nvPicPr>
          <p:cNvPr id="150543" name="Picture 14" descr="Photo of an older couple">
            <a:extLst>
              <a:ext uri="{FF2B5EF4-FFF2-40B4-BE49-F238E27FC236}">
                <a16:creationId xmlns:a16="http://schemas.microsoft.com/office/drawing/2014/main" id="{68299642-2F80-4B15-8D68-3ECD47AA640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57800" y="2438400"/>
            <a:ext cx="808038"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0544" name="Picture 15" descr="MPj03999280000[1]">
            <a:extLst>
              <a:ext uri="{FF2B5EF4-FFF2-40B4-BE49-F238E27FC236}">
                <a16:creationId xmlns:a16="http://schemas.microsoft.com/office/drawing/2014/main" id="{B7D2AE75-163A-447C-95E2-C4A6E97584D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48400" y="2438401"/>
            <a:ext cx="1371600" cy="912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0545" name="Rectangle 16">
            <a:extLst>
              <a:ext uri="{FF2B5EF4-FFF2-40B4-BE49-F238E27FC236}">
                <a16:creationId xmlns:a16="http://schemas.microsoft.com/office/drawing/2014/main" id="{C5E6FD28-B7D8-443B-B7B1-4029E6C4DCDD}"/>
              </a:ext>
            </a:extLst>
          </p:cNvPr>
          <p:cNvSpPr>
            <a:spLocks noChangeArrowheads="1"/>
          </p:cNvSpPr>
          <p:nvPr/>
        </p:nvSpPr>
        <p:spPr bwMode="auto">
          <a:xfrm>
            <a:off x="5105400" y="3441701"/>
            <a:ext cx="4876800" cy="2191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marL="173038" indent="-173038">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spcBef>
                <a:spcPct val="20000"/>
              </a:spcBef>
              <a:buFontTx/>
              <a:buChar char="•"/>
            </a:pPr>
            <a:r>
              <a:rPr lang="en-US" altLang="en-US" sz="1400">
                <a:solidFill>
                  <a:srgbClr val="969696"/>
                </a:solidFill>
              </a:rPr>
              <a:t>What were my medical and drug costs last year?</a:t>
            </a:r>
          </a:p>
          <a:p>
            <a:pPr eaLnBrk="1" hangingPunct="1">
              <a:spcBef>
                <a:spcPct val="20000"/>
              </a:spcBef>
              <a:buFontTx/>
              <a:buChar char="•"/>
            </a:pPr>
            <a:r>
              <a:rPr lang="en-US" altLang="en-US" sz="1400">
                <a:solidFill>
                  <a:srgbClr val="969696"/>
                </a:solidFill>
              </a:rPr>
              <a:t>When did I last see Dr. Jones? </a:t>
            </a:r>
          </a:p>
          <a:p>
            <a:pPr eaLnBrk="1" hangingPunct="1">
              <a:spcBef>
                <a:spcPct val="20000"/>
              </a:spcBef>
              <a:buFontTx/>
              <a:buChar char="•"/>
            </a:pPr>
            <a:r>
              <a:rPr lang="en-US" altLang="en-US" sz="1400">
                <a:solidFill>
                  <a:srgbClr val="969696"/>
                </a:solidFill>
              </a:rPr>
              <a:t>What drug was my daughter taking?</a:t>
            </a:r>
          </a:p>
          <a:p>
            <a:pPr eaLnBrk="1" hangingPunct="1">
              <a:spcBef>
                <a:spcPct val="20000"/>
              </a:spcBef>
              <a:buFontTx/>
              <a:buChar char="•"/>
            </a:pPr>
            <a:r>
              <a:rPr lang="en-US" altLang="en-US" sz="1400">
                <a:solidFill>
                  <a:srgbClr val="969696"/>
                </a:solidFill>
              </a:rPr>
              <a:t>How much money should I save for health insurance?</a:t>
            </a:r>
          </a:p>
          <a:p>
            <a:pPr eaLnBrk="1" hangingPunct="1">
              <a:spcBef>
                <a:spcPct val="20000"/>
              </a:spcBef>
              <a:buClr>
                <a:srgbClr val="FF8230"/>
              </a:buClr>
              <a:buSzPct val="125000"/>
              <a:buFont typeface="Wingdings" panose="05000000000000000000" pitchFamily="2" charset="2"/>
              <a:buNone/>
            </a:pPr>
            <a:endParaRPr lang="en-US" altLang="en-US" sz="1400">
              <a:solidFill>
                <a:srgbClr val="969696"/>
              </a:solidFill>
            </a:endParaRPr>
          </a:p>
          <a:p>
            <a:pPr eaLnBrk="1" hangingPunct="1">
              <a:spcBef>
                <a:spcPct val="20000"/>
              </a:spcBef>
              <a:buClr>
                <a:srgbClr val="FF8230"/>
              </a:buClr>
              <a:buSzPct val="125000"/>
              <a:buFont typeface="Wingdings" panose="05000000000000000000" pitchFamily="2" charset="2"/>
              <a:buNone/>
            </a:pPr>
            <a:endParaRPr lang="en-US" altLang="en-US">
              <a:solidFill>
                <a:srgbClr val="336699"/>
              </a:solidFill>
            </a:endParaRPr>
          </a:p>
          <a:p>
            <a:pPr eaLnBrk="1" hangingPunct="1">
              <a:spcBef>
                <a:spcPct val="20000"/>
              </a:spcBef>
            </a:pPr>
            <a:endParaRPr lang="en-US" altLang="en-US" sz="1400">
              <a:solidFill>
                <a:srgbClr val="336699"/>
              </a:solidFill>
            </a:endParaRPr>
          </a:p>
          <a:p>
            <a:pPr eaLnBrk="1" hangingPunct="1">
              <a:spcBef>
                <a:spcPct val="20000"/>
              </a:spcBef>
            </a:pPr>
            <a:endParaRPr lang="en-US" altLang="en-US" sz="1400">
              <a:solidFill>
                <a:srgbClr val="336699"/>
              </a:solidFill>
            </a:endParaRPr>
          </a:p>
        </p:txBody>
      </p:sp>
      <p:pic>
        <p:nvPicPr>
          <p:cNvPr id="150546" name="Picture 17" descr="older%20couple">
            <a:extLst>
              <a:ext uri="{FF2B5EF4-FFF2-40B4-BE49-F238E27FC236}">
                <a16:creationId xmlns:a16="http://schemas.microsoft.com/office/drawing/2014/main" id="{F73283B4-2E7B-4381-88B3-D333CE33571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72400" y="2438401"/>
            <a:ext cx="990600" cy="900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0547" name="Rectangle 18">
            <a:extLst>
              <a:ext uri="{FF2B5EF4-FFF2-40B4-BE49-F238E27FC236}">
                <a16:creationId xmlns:a16="http://schemas.microsoft.com/office/drawing/2014/main" id="{7325812F-8CF0-4339-A40C-0A5375CABF48}"/>
              </a:ext>
            </a:extLst>
          </p:cNvPr>
          <p:cNvSpPr>
            <a:spLocks noChangeArrowheads="1"/>
          </p:cNvSpPr>
          <p:nvPr/>
        </p:nvSpPr>
        <p:spPr bwMode="auto">
          <a:xfrm>
            <a:off x="4648200" y="4665664"/>
            <a:ext cx="5791200" cy="1434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marL="173038" indent="-173038">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spcBef>
                <a:spcPct val="20000"/>
              </a:spcBef>
            </a:pPr>
            <a:r>
              <a:rPr lang="en-US" altLang="en-US" sz="1400">
                <a:solidFill>
                  <a:srgbClr val="336699"/>
                </a:solidFill>
              </a:rPr>
              <a:t>Capture Consumer perception of Health: Health Risk Assessment</a:t>
            </a:r>
            <a:br>
              <a:rPr lang="en-US" altLang="en-US" sz="1400">
                <a:solidFill>
                  <a:srgbClr val="336699"/>
                </a:solidFill>
              </a:rPr>
            </a:br>
            <a:endParaRPr lang="en-US" altLang="en-US">
              <a:solidFill>
                <a:srgbClr val="336699"/>
              </a:solidFill>
            </a:endParaRPr>
          </a:p>
          <a:p>
            <a:pPr eaLnBrk="1" hangingPunct="1">
              <a:spcBef>
                <a:spcPct val="20000"/>
              </a:spcBef>
              <a:buClr>
                <a:srgbClr val="FF8230"/>
              </a:buClr>
              <a:buSzPct val="125000"/>
              <a:buFont typeface="Wingdings" panose="05000000000000000000" pitchFamily="2" charset="2"/>
              <a:buNone/>
            </a:pPr>
            <a:endParaRPr lang="en-US" altLang="en-US">
              <a:solidFill>
                <a:srgbClr val="336699"/>
              </a:solidFill>
            </a:endParaRPr>
          </a:p>
          <a:p>
            <a:pPr eaLnBrk="1" hangingPunct="1">
              <a:spcBef>
                <a:spcPct val="20000"/>
              </a:spcBef>
            </a:pPr>
            <a:endParaRPr lang="en-US" altLang="en-US" sz="1400">
              <a:solidFill>
                <a:srgbClr val="336699"/>
              </a:solidFill>
            </a:endParaRPr>
          </a:p>
          <a:p>
            <a:pPr eaLnBrk="1" hangingPunct="1">
              <a:spcBef>
                <a:spcPct val="20000"/>
              </a:spcBef>
            </a:pPr>
            <a:endParaRPr lang="en-US" altLang="en-US" sz="1400">
              <a:solidFill>
                <a:srgbClr val="336699"/>
              </a:solidFill>
            </a:endParaRPr>
          </a:p>
        </p:txBody>
      </p:sp>
      <p:pic>
        <p:nvPicPr>
          <p:cNvPr id="150548" name="Picture 19" descr="MPj04223850000[1]">
            <a:extLst>
              <a:ext uri="{FF2B5EF4-FFF2-40B4-BE49-F238E27FC236}">
                <a16:creationId xmlns:a16="http://schemas.microsoft.com/office/drawing/2014/main" id="{63EF9F66-88A8-4F6A-B50E-3C76E4AD6D2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10200" y="5181600"/>
            <a:ext cx="1066800"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0549" name="Picture 20" descr="hra_results">
            <a:extLst>
              <a:ext uri="{FF2B5EF4-FFF2-40B4-BE49-F238E27FC236}">
                <a16:creationId xmlns:a16="http://schemas.microsoft.com/office/drawing/2014/main" id="{DF883447-4683-4821-8D84-AA6DFC281F4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086600" y="5151439"/>
            <a:ext cx="1219200" cy="725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0550" name="AutoShape 21">
            <a:extLst>
              <a:ext uri="{FF2B5EF4-FFF2-40B4-BE49-F238E27FC236}">
                <a16:creationId xmlns:a16="http://schemas.microsoft.com/office/drawing/2014/main" id="{19DDE9E9-48FB-4EEE-9122-C71A92F1DAF9}"/>
              </a:ext>
            </a:extLst>
          </p:cNvPr>
          <p:cNvSpPr>
            <a:spLocks noChangeArrowheads="1"/>
          </p:cNvSpPr>
          <p:nvPr/>
        </p:nvSpPr>
        <p:spPr bwMode="auto">
          <a:xfrm>
            <a:off x="6705601" y="5319714"/>
            <a:ext cx="214313" cy="319087"/>
          </a:xfrm>
          <a:prstGeom prst="rightArrow">
            <a:avLst>
              <a:gd name="adj1" fmla="val 55000"/>
              <a:gd name="adj2" fmla="val 45833"/>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Tree>
    <p:extLst>
      <p:ext uri="{BB962C8B-B14F-4D97-AF65-F5344CB8AC3E}">
        <p14:creationId xmlns:p14="http://schemas.microsoft.com/office/powerpoint/2010/main" val="358618130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Title 1">
            <a:extLst>
              <a:ext uri="{FF2B5EF4-FFF2-40B4-BE49-F238E27FC236}">
                <a16:creationId xmlns:a16="http://schemas.microsoft.com/office/drawing/2014/main" id="{E932B750-0C0A-48AB-8931-3A59A209B2DE}"/>
              </a:ext>
            </a:extLst>
          </p:cNvPr>
          <p:cNvSpPr>
            <a:spLocks noGrp="1" noChangeArrowheads="1"/>
          </p:cNvSpPr>
          <p:nvPr>
            <p:ph type="title"/>
          </p:nvPr>
        </p:nvSpPr>
        <p:spPr/>
        <p:txBody>
          <a:bodyPr/>
          <a:lstStyle/>
          <a:p>
            <a:endParaRPr lang="en-US" altLang="en-US"/>
          </a:p>
        </p:txBody>
      </p:sp>
      <p:sp>
        <p:nvSpPr>
          <p:cNvPr id="152579" name="Content Placeholder 2">
            <a:extLst>
              <a:ext uri="{FF2B5EF4-FFF2-40B4-BE49-F238E27FC236}">
                <a16:creationId xmlns:a16="http://schemas.microsoft.com/office/drawing/2014/main" id="{BFC07B3F-146F-49B4-9CB3-A978DF1DAF36}"/>
              </a:ext>
            </a:extLst>
          </p:cNvPr>
          <p:cNvSpPr>
            <a:spLocks noGrp="1" noChangeArrowheads="1"/>
          </p:cNvSpPr>
          <p:nvPr>
            <p:ph idx="1"/>
          </p:nvPr>
        </p:nvSpPr>
        <p:spPr bwMode="auto"/>
        <p:txBody>
          <a:bodyPr wrap="square" numCol="1" anchorCtr="0" compatLnSpc="1">
            <a:prstTxWarp prst="textNoShape">
              <a:avLst/>
            </a:prstTxWarp>
          </a:bodyPr>
          <a:lstStyle/>
          <a:p>
            <a:pPr algn="ctr"/>
            <a:endParaRPr lang="en-US" altLang="en-US"/>
          </a:p>
          <a:p>
            <a:pPr algn="ctr"/>
            <a:endParaRPr lang="en-US" altLang="en-US"/>
          </a:p>
          <a:p>
            <a:pPr algn="ctr"/>
            <a:endParaRPr lang="en-US" altLang="en-US"/>
          </a:p>
          <a:p>
            <a:pPr algn="ctr">
              <a:buFont typeface="Wingdings" panose="05000000000000000000" pitchFamily="2" charset="2"/>
              <a:buNone/>
            </a:pPr>
            <a:r>
              <a:rPr lang="en-US" altLang="en-US" sz="4000">
                <a:latin typeface="Times New Roman" panose="02020603050405020304" pitchFamily="18" charset="0"/>
                <a:cs typeface="Times New Roman" panose="02020603050405020304" pitchFamily="18" charset="0"/>
              </a:rPr>
              <a:t>End of Part II</a:t>
            </a:r>
          </a:p>
        </p:txBody>
      </p:sp>
      <p:sp>
        <p:nvSpPr>
          <p:cNvPr id="152580" name="Slide Number Placeholder 6">
            <a:extLst>
              <a:ext uri="{FF2B5EF4-FFF2-40B4-BE49-F238E27FC236}">
                <a16:creationId xmlns:a16="http://schemas.microsoft.com/office/drawing/2014/main" id="{FB23C222-4E18-4B2A-A04A-9425E500F180}"/>
              </a:ext>
            </a:extLst>
          </p:cNvPr>
          <p:cNvSpPr>
            <a:spLocks noGrp="1"/>
          </p:cNvSpPr>
          <p:nvPr>
            <p:ph type="sldNum" sz="quarter" idx="12"/>
          </p:nvPr>
        </p:nvSpPr>
        <p:spPr bwMode="auto">
          <a:xfrm>
            <a:off x="5127626" y="6602414"/>
            <a:ext cx="1692275" cy="27463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l" fontAlgn="base">
              <a:spcBef>
                <a:spcPct val="0"/>
              </a:spcBef>
              <a:spcAft>
                <a:spcPct val="0"/>
              </a:spcAft>
            </a:pPr>
            <a:fld id="{BDF307F2-528F-428B-90BA-5BCB4087EE27}" type="slidenum">
              <a:rPr lang="en-US" altLang="en-US" smtClean="0">
                <a:solidFill>
                  <a:srgbClr val="898989"/>
                </a:solidFill>
              </a:rPr>
              <a:pPr algn="l" fontAlgn="base">
                <a:spcBef>
                  <a:spcPct val="0"/>
                </a:spcBef>
                <a:spcAft>
                  <a:spcPct val="0"/>
                </a:spcAft>
              </a:pPr>
              <a:t>69</a:t>
            </a:fld>
            <a:endParaRPr lang="en-US" altLang="en-US">
              <a:solidFill>
                <a:srgbClr val="898989"/>
              </a:solidFill>
            </a:endParaRPr>
          </a:p>
        </p:txBody>
      </p:sp>
    </p:spTree>
    <p:extLst>
      <p:ext uri="{BB962C8B-B14F-4D97-AF65-F5344CB8AC3E}">
        <p14:creationId xmlns:p14="http://schemas.microsoft.com/office/powerpoint/2010/main" val="3343441392"/>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a:extLst>
              <a:ext uri="{FF2B5EF4-FFF2-40B4-BE49-F238E27FC236}">
                <a16:creationId xmlns:a16="http://schemas.microsoft.com/office/drawing/2014/main" id="{E29BACA8-5D25-4AA0-9A71-596B26332062}"/>
              </a:ext>
            </a:extLst>
          </p:cNvPr>
          <p:cNvSpPr>
            <a:spLocks noGrp="1" noChangeArrowheads="1"/>
          </p:cNvSpPr>
          <p:nvPr>
            <p:ph type="title"/>
          </p:nvPr>
        </p:nvSpPr>
        <p:spPr/>
        <p:txBody>
          <a:bodyPr/>
          <a:lstStyle/>
          <a:p>
            <a:r>
              <a:rPr lang="en-US" altLang="en-US">
                <a:cs typeface="Times New Roman" panose="02020603050405020304" pitchFamily="18" charset="0"/>
              </a:rPr>
              <a:t>Healthcare USA</a:t>
            </a:r>
          </a:p>
        </p:txBody>
      </p:sp>
      <p:sp>
        <p:nvSpPr>
          <p:cNvPr id="29699" name="Content Placeholder 2">
            <a:extLst>
              <a:ext uri="{FF2B5EF4-FFF2-40B4-BE49-F238E27FC236}">
                <a16:creationId xmlns:a16="http://schemas.microsoft.com/office/drawing/2014/main" id="{6DE97B51-F901-4458-A290-11409321280B}"/>
              </a:ext>
            </a:extLst>
          </p:cNvPr>
          <p:cNvSpPr>
            <a:spLocks noGrp="1" noChangeArrowheads="1"/>
          </p:cNvSpPr>
          <p:nvPr>
            <p:ph idx="1"/>
          </p:nvPr>
        </p:nvSpPr>
        <p:spPr bwMode="auto"/>
        <p:txBody>
          <a:bodyPr wrap="square" numCol="1" anchorCtr="0" compatLnSpc="1">
            <a:prstTxWarp prst="textNoShape">
              <a:avLst/>
            </a:prstTxWarp>
          </a:bodyPr>
          <a:lstStyle/>
          <a:p>
            <a:pPr>
              <a:buFont typeface="Wingdings" panose="05000000000000000000" pitchFamily="2" charset="2"/>
              <a:buChar char="q"/>
            </a:pPr>
            <a:r>
              <a:rPr lang="en-US" altLang="en-US" sz="2400">
                <a:latin typeface="Times New Roman" panose="02020603050405020304" pitchFamily="18" charset="0"/>
                <a:cs typeface="Times New Roman" panose="02020603050405020304" pitchFamily="18" charset="0"/>
              </a:rPr>
              <a:t>There are two key objectives of a health care delivery system: </a:t>
            </a:r>
          </a:p>
          <a:p>
            <a:pPr lvl="1">
              <a:buFont typeface="Wingdings" panose="05000000000000000000" pitchFamily="2" charset="2"/>
              <a:buChar char="q"/>
            </a:pPr>
            <a:r>
              <a:rPr lang="en-US" altLang="en-US" sz="2400">
                <a:solidFill>
                  <a:schemeClr val="tx2"/>
                </a:solidFill>
                <a:latin typeface="Book Antiqua" panose="02040602050305030304" pitchFamily="18" charset="0"/>
                <a:cs typeface="Times New Roman" panose="02020603050405020304" pitchFamily="18" charset="0"/>
              </a:rPr>
              <a:t> </a:t>
            </a:r>
            <a:r>
              <a:rPr lang="en-US" altLang="en-US" sz="2000">
                <a:latin typeface="Times New Roman" panose="02020603050405020304" pitchFamily="18" charset="0"/>
                <a:cs typeface="Times New Roman" panose="02020603050405020304" pitchFamily="18" charset="0"/>
              </a:rPr>
              <a:t>To provide  access and to deliver services  that are cost-effective.</a:t>
            </a:r>
          </a:p>
          <a:p>
            <a:pPr lvl="1">
              <a:buFont typeface="Wingdings" panose="05000000000000000000" pitchFamily="2" charset="2"/>
              <a:buChar char="q"/>
            </a:pPr>
            <a:r>
              <a:rPr lang="en-US" altLang="en-US" sz="2000">
                <a:latin typeface="Times New Roman" panose="02020603050405020304" pitchFamily="18" charset="0"/>
                <a:cs typeface="Times New Roman" panose="02020603050405020304" pitchFamily="18" charset="0"/>
              </a:rPr>
              <a:t> To meet pre-established standards of quality.</a:t>
            </a:r>
          </a:p>
          <a:p>
            <a:pPr lvl="1">
              <a:buFont typeface="Wingdings" panose="05000000000000000000" pitchFamily="2" charset="2"/>
              <a:buChar char="q"/>
            </a:pPr>
            <a:endParaRPr lang="en-US" altLang="en-US" sz="2000">
              <a:latin typeface="Times New Roman" panose="02020603050405020304" pitchFamily="18" charset="0"/>
              <a:cs typeface="Times New Roman" panose="02020603050405020304" pitchFamily="18" charset="0"/>
            </a:endParaRPr>
          </a:p>
          <a:p>
            <a:pPr>
              <a:buFont typeface="Wingdings" panose="05000000000000000000" pitchFamily="2" charset="2"/>
              <a:buChar char="q"/>
            </a:pPr>
            <a:r>
              <a:rPr lang="en-US" altLang="en-US" sz="2400">
                <a:latin typeface="Times New Roman" panose="02020603050405020304" pitchFamily="18" charset="0"/>
                <a:cs typeface="Times New Roman" panose="02020603050405020304" pitchFamily="18" charset="0"/>
              </a:rPr>
              <a:t>Health care </a:t>
            </a:r>
          </a:p>
          <a:p>
            <a:pPr lvl="1">
              <a:buFont typeface="Wingdings" panose="05000000000000000000" pitchFamily="2" charset="2"/>
              <a:buChar char="q"/>
            </a:pPr>
            <a:r>
              <a:rPr lang="en-US" altLang="en-US" sz="2000">
                <a:latin typeface="Times New Roman" panose="02020603050405020304" pitchFamily="18" charset="0"/>
                <a:cs typeface="Times New Roman" panose="02020603050405020304" pitchFamily="18" charset="0"/>
              </a:rPr>
              <a:t>Is not delivered through a standard linear system, but instead through a kaleidoscope of financing, insurance, delivery, and payment</a:t>
            </a:r>
          </a:p>
          <a:p>
            <a:pPr lvl="1">
              <a:buFont typeface="Wingdings" panose="05000000000000000000" pitchFamily="2" charset="2"/>
              <a:buChar char="q"/>
            </a:pPr>
            <a:r>
              <a:rPr lang="en-US" altLang="en-US" sz="2000">
                <a:latin typeface="Times New Roman" panose="02020603050405020304" pitchFamily="18" charset="0"/>
                <a:cs typeface="Times New Roman" panose="02020603050405020304" pitchFamily="18" charset="0"/>
              </a:rPr>
              <a:t>Mechanisms that are not standardized and are coordinately loosely.</a:t>
            </a:r>
          </a:p>
          <a:p>
            <a:pPr>
              <a:buFont typeface="Wingdings" panose="05000000000000000000" pitchFamily="2" charset="2"/>
              <a:buChar char="q"/>
            </a:pPr>
            <a:endParaRPr lang="en-US" altLang="en-US" sz="2400">
              <a:latin typeface="Times New Roman" panose="02020603050405020304" pitchFamily="18" charset="0"/>
              <a:cs typeface="Times New Roman" panose="02020603050405020304" pitchFamily="18" charset="0"/>
            </a:endParaRPr>
          </a:p>
          <a:p>
            <a:pPr lvl="1">
              <a:buFont typeface="Wingdings" panose="05000000000000000000" pitchFamily="2" charset="2"/>
              <a:buChar char="q"/>
            </a:pPr>
            <a:endParaRPr lang="en-US" altLang="en-US" sz="2000">
              <a:latin typeface="Times New Roman" panose="02020603050405020304" pitchFamily="18" charset="0"/>
              <a:cs typeface="Times New Roman" panose="02020603050405020304" pitchFamily="18" charset="0"/>
            </a:endParaRPr>
          </a:p>
          <a:p>
            <a:pPr>
              <a:buFont typeface="Arial" panose="020B0604020202020204" pitchFamily="34" charset="0"/>
              <a:buNone/>
            </a:pPr>
            <a:endParaRPr lang="en-US" altLang="en-US">
              <a:latin typeface="Times New Roman" panose="02020603050405020304" pitchFamily="18" charset="0"/>
              <a:cs typeface="Times New Roman" panose="02020603050405020304" pitchFamily="18" charset="0"/>
            </a:endParaRPr>
          </a:p>
        </p:txBody>
      </p:sp>
      <p:sp>
        <p:nvSpPr>
          <p:cNvPr id="29700" name="Slide Number Placeholder 6">
            <a:extLst>
              <a:ext uri="{FF2B5EF4-FFF2-40B4-BE49-F238E27FC236}">
                <a16:creationId xmlns:a16="http://schemas.microsoft.com/office/drawing/2014/main" id="{C67C92D4-E866-450D-B5C1-53E7603AFF10}"/>
              </a:ext>
            </a:extLst>
          </p:cNvPr>
          <p:cNvSpPr>
            <a:spLocks noGrp="1"/>
          </p:cNvSpPr>
          <p:nvPr>
            <p:ph type="sldNum" sz="quarter" idx="12"/>
          </p:nvPr>
        </p:nvSpPr>
        <p:spPr bwMode="auto">
          <a:xfrm>
            <a:off x="5127626" y="6602414"/>
            <a:ext cx="1692275" cy="27463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l" fontAlgn="base">
              <a:spcBef>
                <a:spcPct val="0"/>
              </a:spcBef>
              <a:spcAft>
                <a:spcPct val="0"/>
              </a:spcAft>
            </a:pPr>
            <a:fld id="{2126408F-B3E8-4197-B702-1775322DC4BF}" type="slidenum">
              <a:rPr lang="en-US" altLang="en-US" smtClean="0">
                <a:solidFill>
                  <a:srgbClr val="898989"/>
                </a:solidFill>
              </a:rPr>
              <a:pPr algn="l" fontAlgn="base">
                <a:spcBef>
                  <a:spcPct val="0"/>
                </a:spcBef>
                <a:spcAft>
                  <a:spcPct val="0"/>
                </a:spcAft>
              </a:pPr>
              <a:t>7</a:t>
            </a:fld>
            <a:endParaRPr lang="en-US" altLang="en-US">
              <a:solidFill>
                <a:srgbClr val="898989"/>
              </a:solidFill>
            </a:endParaRPr>
          </a:p>
        </p:txBody>
      </p:sp>
    </p:spTree>
    <p:extLst>
      <p:ext uri="{BB962C8B-B14F-4D97-AF65-F5344CB8AC3E}">
        <p14:creationId xmlns:p14="http://schemas.microsoft.com/office/powerpoint/2010/main" val="2967999226"/>
      </p:ext>
    </p:extLst>
  </p:cSld>
  <p:clrMapOvr>
    <a:masterClrMapping/>
  </p:clrMapOvr>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Title 1">
            <a:extLst>
              <a:ext uri="{FF2B5EF4-FFF2-40B4-BE49-F238E27FC236}">
                <a16:creationId xmlns:a16="http://schemas.microsoft.com/office/drawing/2014/main" id="{AA076874-4F2C-4A9E-B0D7-F7D9044A4791}"/>
              </a:ext>
            </a:extLst>
          </p:cNvPr>
          <p:cNvSpPr>
            <a:spLocks noGrp="1" noChangeArrowheads="1"/>
          </p:cNvSpPr>
          <p:nvPr>
            <p:ph type="title"/>
          </p:nvPr>
        </p:nvSpPr>
        <p:spPr>
          <a:xfrm>
            <a:off x="1752600" y="339726"/>
            <a:ext cx="8686800" cy="639763"/>
          </a:xfrm>
        </p:spPr>
        <p:txBody>
          <a:bodyPr/>
          <a:lstStyle/>
          <a:p>
            <a:r>
              <a:rPr lang="en-US" altLang="en-US"/>
              <a:t>Our Focus is Risk</a:t>
            </a:r>
          </a:p>
        </p:txBody>
      </p:sp>
      <p:graphicFrame>
        <p:nvGraphicFramePr>
          <p:cNvPr id="8" name="Content Placeholder 7">
            <a:extLst>
              <a:ext uri="{FF2B5EF4-FFF2-40B4-BE49-F238E27FC236}">
                <a16:creationId xmlns:a16="http://schemas.microsoft.com/office/drawing/2014/main" id="{7444DCFE-A698-4F28-88B3-7F5EF4356BD9}"/>
              </a:ext>
            </a:extLst>
          </p:cNvPr>
          <p:cNvGraphicFramePr>
            <a:graphicFrameLocks noGrp="1"/>
          </p:cNvGraphicFramePr>
          <p:nvPr>
            <p:ph idx="1"/>
          </p:nvPr>
        </p:nvGraphicFramePr>
        <p:xfrm>
          <a:off x="1752600" y="1665936"/>
          <a:ext cx="8686800" cy="443006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ext Placeholder 3">
            <a:extLst>
              <a:ext uri="{FF2B5EF4-FFF2-40B4-BE49-F238E27FC236}">
                <a16:creationId xmlns:a16="http://schemas.microsoft.com/office/drawing/2014/main" id="{92DEBA95-0325-4B53-97D7-ADCB73FF7811}"/>
              </a:ext>
            </a:extLst>
          </p:cNvPr>
          <p:cNvSpPr>
            <a:spLocks noGrp="1"/>
          </p:cNvSpPr>
          <p:nvPr>
            <p:ph type="body" sz="quarter" idx="13"/>
          </p:nvPr>
        </p:nvSpPr>
        <p:spPr>
          <a:xfrm>
            <a:off x="1752600" y="979488"/>
            <a:ext cx="8686800" cy="347662"/>
          </a:xfrm>
        </p:spPr>
        <p:txBody>
          <a:bodyPr/>
          <a:lstStyle/>
          <a:p>
            <a:pPr fontAlgn="auto">
              <a:spcAft>
                <a:spcPts val="0"/>
              </a:spcAft>
              <a:defRPr/>
            </a:pPr>
            <a:r>
              <a:rPr lang="en-US" sz="2000" dirty="0">
                <a:solidFill>
                  <a:srgbClr val="565A5C"/>
                </a:solidFill>
                <a:latin typeface="+mj-lt"/>
                <a:cs typeface="Arial" pitchFamily="34" charset="0"/>
              </a:rPr>
              <a:t>Enterprise Risk Management to Reduce Costs and Improve Quality of Care</a:t>
            </a:r>
          </a:p>
        </p:txBody>
      </p:sp>
      <p:sp>
        <p:nvSpPr>
          <p:cNvPr id="153605" name="Date Placeholder 4">
            <a:extLst>
              <a:ext uri="{FF2B5EF4-FFF2-40B4-BE49-F238E27FC236}">
                <a16:creationId xmlns:a16="http://schemas.microsoft.com/office/drawing/2014/main" id="{D81326F3-58DA-4B69-B8E3-A4B35536A9D1}"/>
              </a:ext>
            </a:extLst>
          </p:cNvPr>
          <p:cNvSpPr>
            <a:spLocks noGrp="1" noChangeArrowheads="1"/>
          </p:cNvSpPr>
          <p:nvPr>
            <p:ph type="dt" sz="quarter" idx="14"/>
          </p:nvPr>
        </p:nvSpPr>
        <p:spPr bwMode="auto">
          <a:xfrm>
            <a:off x="7086600" y="6765925"/>
            <a:ext cx="2133600" cy="27463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fontAlgn="base">
              <a:spcBef>
                <a:spcPct val="0"/>
              </a:spcBef>
              <a:spcAft>
                <a:spcPct val="0"/>
              </a:spcAft>
            </a:pPr>
            <a:fld id="{E0BCE644-D49E-4862-A059-8E22A342F046}" type="datetime1">
              <a:rPr lang="en-US" altLang="en-US" smtClean="0"/>
              <a:pPr fontAlgn="base">
                <a:spcBef>
                  <a:spcPct val="0"/>
                </a:spcBef>
                <a:spcAft>
                  <a:spcPct val="0"/>
                </a:spcAft>
              </a:pPr>
              <a:t>11/19/2021</a:t>
            </a:fld>
            <a:endParaRPr lang="en-US" altLang="en-US"/>
          </a:p>
        </p:txBody>
      </p:sp>
      <p:sp>
        <p:nvSpPr>
          <p:cNvPr id="153606" name="Slide Number Placeholder 5">
            <a:extLst>
              <a:ext uri="{FF2B5EF4-FFF2-40B4-BE49-F238E27FC236}">
                <a16:creationId xmlns:a16="http://schemas.microsoft.com/office/drawing/2014/main" id="{18AECB6B-1D4D-4EA1-8431-3658E5C8451C}"/>
              </a:ext>
            </a:extLst>
          </p:cNvPr>
          <p:cNvSpPr>
            <a:spLocks noGrp="1"/>
          </p:cNvSpPr>
          <p:nvPr>
            <p:ph type="sldNum" sz="quarter" idx="16"/>
          </p:nvPr>
        </p:nvSpPr>
        <p:spPr bwMode="auto">
          <a:xfrm>
            <a:off x="9726613" y="6765925"/>
            <a:ext cx="715962" cy="2746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fontAlgn="base">
              <a:spcBef>
                <a:spcPct val="0"/>
              </a:spcBef>
              <a:spcAft>
                <a:spcPct val="0"/>
              </a:spcAft>
            </a:pPr>
            <a:fld id="{F36E98FB-85D3-440B-93CD-ABC53F4578A3}" type="slidenum">
              <a:rPr lang="en-US" altLang="en-US" smtClean="0">
                <a:solidFill>
                  <a:srgbClr val="898989"/>
                </a:solidFill>
                <a:latin typeface="Calibri" panose="020F0502020204030204" pitchFamily="34" charset="0"/>
              </a:rPr>
              <a:pPr fontAlgn="base">
                <a:spcBef>
                  <a:spcPct val="0"/>
                </a:spcBef>
                <a:spcAft>
                  <a:spcPct val="0"/>
                </a:spcAft>
              </a:pPr>
              <a:t>70</a:t>
            </a:fld>
            <a:endParaRPr lang="en-US" altLang="en-US">
              <a:solidFill>
                <a:srgbClr val="898989"/>
              </a:solidFill>
              <a:latin typeface="Calibri" panose="020F0502020204030204" pitchFamily="34" charset="0"/>
            </a:endParaRPr>
          </a:p>
        </p:txBody>
      </p:sp>
      <p:sp>
        <p:nvSpPr>
          <p:cNvPr id="9" name="Left-Right Arrow 8">
            <a:extLst>
              <a:ext uri="{FF2B5EF4-FFF2-40B4-BE49-F238E27FC236}">
                <a16:creationId xmlns:a16="http://schemas.microsoft.com/office/drawing/2014/main" id="{DD88953C-07B4-4702-BC09-52C204FC9B98}"/>
              </a:ext>
            </a:extLst>
          </p:cNvPr>
          <p:cNvSpPr/>
          <p:nvPr/>
        </p:nvSpPr>
        <p:spPr>
          <a:xfrm>
            <a:off x="1752601" y="5468938"/>
            <a:ext cx="8689975" cy="1192212"/>
          </a:xfrm>
          <a:prstGeom prst="leftRightArrow">
            <a:avLst>
              <a:gd name="adj1" fmla="val 74349"/>
              <a:gd name="adj2" fmla="val 28086"/>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153608" name="TextBox 9">
            <a:extLst>
              <a:ext uri="{FF2B5EF4-FFF2-40B4-BE49-F238E27FC236}">
                <a16:creationId xmlns:a16="http://schemas.microsoft.com/office/drawing/2014/main" id="{09B03293-2456-47B1-85C0-D84FE1DDB13C}"/>
              </a:ext>
            </a:extLst>
          </p:cNvPr>
          <p:cNvSpPr txBox="1">
            <a:spLocks noChangeArrowheads="1"/>
          </p:cNvSpPr>
          <p:nvPr/>
        </p:nvSpPr>
        <p:spPr bwMode="auto">
          <a:xfrm>
            <a:off x="3810000" y="5715001"/>
            <a:ext cx="43434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ctr" eaLnBrk="1" hangingPunct="1"/>
            <a:r>
              <a:rPr lang="en-US" altLang="en-US" b="1">
                <a:solidFill>
                  <a:srgbClr val="0078AE"/>
                </a:solidFill>
                <a:cs typeface="Arial" panose="020B0604020202020204" pitchFamily="34" charset="0"/>
              </a:rPr>
              <a:t>Benchmarking &amp; Reporting</a:t>
            </a:r>
          </a:p>
          <a:p>
            <a:pPr algn="ctr" eaLnBrk="1" hangingPunct="1"/>
            <a:r>
              <a:rPr lang="en-US" altLang="en-US" b="1">
                <a:solidFill>
                  <a:srgbClr val="0078AE"/>
                </a:solidFill>
                <a:cs typeface="Arial" panose="020B0604020202020204" pitchFamily="34" charset="0"/>
              </a:rPr>
              <a:t>Data Management &amp; Aggregation</a:t>
            </a:r>
          </a:p>
        </p:txBody>
      </p:sp>
    </p:spTree>
    <p:extLst>
      <p:ext uri="{BB962C8B-B14F-4D97-AF65-F5344CB8AC3E}">
        <p14:creationId xmlns:p14="http://schemas.microsoft.com/office/powerpoint/2010/main" val="118319545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2">
            <a:extLst>
              <a:ext uri="{FF2B5EF4-FFF2-40B4-BE49-F238E27FC236}">
                <a16:creationId xmlns:a16="http://schemas.microsoft.com/office/drawing/2014/main" id="{00CF7F9D-DB21-4F4B-B8B3-3D41397452F0}"/>
              </a:ext>
            </a:extLst>
          </p:cNvPr>
          <p:cNvSpPr>
            <a:spLocks noGrp="1" noChangeArrowheads="1"/>
          </p:cNvSpPr>
          <p:nvPr>
            <p:ph type="title"/>
          </p:nvPr>
        </p:nvSpPr>
        <p:spPr/>
        <p:txBody>
          <a:bodyPr/>
          <a:lstStyle/>
          <a:p>
            <a:r>
              <a:rPr lang="en-US" altLang="en-US">
                <a:latin typeface="Times New Roman" panose="02020603050405020304" pitchFamily="18" charset="0"/>
                <a:cs typeface="Times New Roman" panose="02020603050405020304" pitchFamily="18" charset="0"/>
              </a:rPr>
              <a:t>What we do</a:t>
            </a:r>
          </a:p>
        </p:txBody>
      </p:sp>
      <p:sp>
        <p:nvSpPr>
          <p:cNvPr id="155651" name="Rectangle 3">
            <a:extLst>
              <a:ext uri="{FF2B5EF4-FFF2-40B4-BE49-F238E27FC236}">
                <a16:creationId xmlns:a16="http://schemas.microsoft.com/office/drawing/2014/main" id="{0A476C5D-CBC7-46B6-B3E3-4586F85361B5}"/>
              </a:ext>
            </a:extLst>
          </p:cNvPr>
          <p:cNvSpPr>
            <a:spLocks noGrp="1" noChangeArrowheads="1"/>
          </p:cNvSpPr>
          <p:nvPr>
            <p:ph idx="1"/>
          </p:nvPr>
        </p:nvSpPr>
        <p:spPr bwMode="auto"/>
        <p:txBody>
          <a:bodyPr wrap="square" numCol="1" anchorCtr="0" compatLnSpc="1">
            <a:prstTxWarp prst="textNoShape">
              <a:avLst/>
            </a:prstTxWarp>
          </a:bodyPr>
          <a:lstStyle/>
          <a:p>
            <a:pPr>
              <a:buFont typeface="Wingdings" panose="05000000000000000000" pitchFamily="2" charset="2"/>
              <a:buNone/>
            </a:pPr>
            <a:endParaRPr lang="en-US" altLang="en-US" sz="2400">
              <a:latin typeface="Times New Roman" panose="02020603050405020304" pitchFamily="18" charset="0"/>
              <a:cs typeface="Times New Roman" panose="02020603050405020304" pitchFamily="18" charset="0"/>
            </a:endParaRPr>
          </a:p>
        </p:txBody>
      </p:sp>
      <p:sp>
        <p:nvSpPr>
          <p:cNvPr id="155652" name="Slide Number Placeholder 48">
            <a:extLst>
              <a:ext uri="{FF2B5EF4-FFF2-40B4-BE49-F238E27FC236}">
                <a16:creationId xmlns:a16="http://schemas.microsoft.com/office/drawing/2014/main" id="{0C846AB1-1CD2-4D12-AF49-7EB6703E7529}"/>
              </a:ext>
            </a:extLst>
          </p:cNvPr>
          <p:cNvSpPr>
            <a:spLocks noGrp="1"/>
          </p:cNvSpPr>
          <p:nvPr>
            <p:ph type="sldNum" sz="quarter" idx="12"/>
          </p:nvPr>
        </p:nvSpPr>
        <p:spPr bwMode="auto">
          <a:xfrm>
            <a:off x="5127626" y="6602414"/>
            <a:ext cx="1692275" cy="27463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l" fontAlgn="base">
              <a:spcBef>
                <a:spcPct val="0"/>
              </a:spcBef>
              <a:spcAft>
                <a:spcPct val="0"/>
              </a:spcAft>
            </a:pPr>
            <a:fld id="{7CBE660E-196D-4FAD-8C96-BA9F67DD23FA}" type="slidenum">
              <a:rPr lang="en-US" altLang="en-US" smtClean="0">
                <a:solidFill>
                  <a:srgbClr val="898989"/>
                </a:solidFill>
              </a:rPr>
              <a:pPr algn="l" fontAlgn="base">
                <a:spcBef>
                  <a:spcPct val="0"/>
                </a:spcBef>
                <a:spcAft>
                  <a:spcPct val="0"/>
                </a:spcAft>
              </a:pPr>
              <a:t>71</a:t>
            </a:fld>
            <a:endParaRPr lang="en-US" altLang="en-US">
              <a:solidFill>
                <a:srgbClr val="898989"/>
              </a:solidFill>
            </a:endParaRPr>
          </a:p>
        </p:txBody>
      </p:sp>
      <p:sp>
        <p:nvSpPr>
          <p:cNvPr id="155653" name="AutoShape 4">
            <a:extLst>
              <a:ext uri="{FF2B5EF4-FFF2-40B4-BE49-F238E27FC236}">
                <a16:creationId xmlns:a16="http://schemas.microsoft.com/office/drawing/2014/main" id="{EE29FA8C-9FF8-4D8F-AC76-72900C9C2D10}"/>
              </a:ext>
            </a:extLst>
          </p:cNvPr>
          <p:cNvSpPr>
            <a:spLocks noChangeArrowheads="1"/>
          </p:cNvSpPr>
          <p:nvPr/>
        </p:nvSpPr>
        <p:spPr bwMode="auto">
          <a:xfrm>
            <a:off x="3733801" y="2057400"/>
            <a:ext cx="892175" cy="2274888"/>
          </a:xfrm>
          <a:custGeom>
            <a:avLst/>
            <a:gdLst>
              <a:gd name="T0" fmla="*/ 2147483646 w 21600"/>
              <a:gd name="T1" fmla="*/ 0 h 21600"/>
              <a:gd name="T2" fmla="*/ 0 w 21600"/>
              <a:gd name="T3" fmla="*/ 2147483646 h 21600"/>
              <a:gd name="T4" fmla="*/ 2147483646 w 21600"/>
              <a:gd name="T5" fmla="*/ 2147483646 h 21600"/>
              <a:gd name="T6" fmla="*/ 2147483646 w 21600"/>
              <a:gd name="T7" fmla="*/ 2147483646 h 21600"/>
              <a:gd name="T8" fmla="*/ 17694720 60000 65536"/>
              <a:gd name="T9" fmla="*/ 11796480 60000 65536"/>
              <a:gd name="T10" fmla="*/ 5898240 60000 65536"/>
              <a:gd name="T11" fmla="*/ 0 60000 65536"/>
              <a:gd name="T12" fmla="*/ 3375 w 21600"/>
              <a:gd name="T13" fmla="*/ 1357 h 21600"/>
              <a:gd name="T14" fmla="*/ 12133 w 21600"/>
              <a:gd name="T15" fmla="*/ 20243 h 21600"/>
            </a:gdLst>
            <a:ahLst/>
            <a:cxnLst>
              <a:cxn ang="T8">
                <a:pos x="T0" y="T1"/>
              </a:cxn>
              <a:cxn ang="T9">
                <a:pos x="T2" y="T3"/>
              </a:cxn>
              <a:cxn ang="T10">
                <a:pos x="T4" y="T5"/>
              </a:cxn>
              <a:cxn ang="T11">
                <a:pos x="T6" y="T7"/>
              </a:cxn>
            </a:cxnLst>
            <a:rect l="T12" t="T13" r="T14" b="T15"/>
            <a:pathLst>
              <a:path w="21600" h="21600">
                <a:moveTo>
                  <a:pt x="10772" y="0"/>
                </a:moveTo>
                <a:lnTo>
                  <a:pt x="10772" y="1357"/>
                </a:lnTo>
                <a:lnTo>
                  <a:pt x="3375" y="1357"/>
                </a:lnTo>
                <a:lnTo>
                  <a:pt x="3375" y="20243"/>
                </a:lnTo>
                <a:lnTo>
                  <a:pt x="10772" y="20243"/>
                </a:lnTo>
                <a:lnTo>
                  <a:pt x="10772" y="21600"/>
                </a:lnTo>
                <a:lnTo>
                  <a:pt x="21600" y="10800"/>
                </a:lnTo>
                <a:lnTo>
                  <a:pt x="10772" y="0"/>
                </a:lnTo>
                <a:close/>
              </a:path>
              <a:path w="21600" h="21600">
                <a:moveTo>
                  <a:pt x="1350" y="1357"/>
                </a:moveTo>
                <a:lnTo>
                  <a:pt x="1350" y="20243"/>
                </a:lnTo>
                <a:lnTo>
                  <a:pt x="2700" y="20243"/>
                </a:lnTo>
                <a:lnTo>
                  <a:pt x="2700" y="1357"/>
                </a:lnTo>
                <a:lnTo>
                  <a:pt x="1350" y="1357"/>
                </a:lnTo>
                <a:close/>
              </a:path>
              <a:path w="21600" h="21600">
                <a:moveTo>
                  <a:pt x="0" y="1357"/>
                </a:moveTo>
                <a:lnTo>
                  <a:pt x="0" y="20243"/>
                </a:lnTo>
                <a:lnTo>
                  <a:pt x="675" y="20243"/>
                </a:lnTo>
                <a:lnTo>
                  <a:pt x="675" y="1357"/>
                </a:lnTo>
                <a:lnTo>
                  <a:pt x="0" y="1357"/>
                </a:lnTo>
                <a:close/>
              </a:path>
            </a:pathLst>
          </a:custGeom>
          <a:solidFill>
            <a:srgbClr val="990000"/>
          </a:solidFill>
          <a:ln>
            <a:noFill/>
          </a:ln>
          <a:extLst>
            <a:ext uri="{91240B29-F687-4F45-9708-019B960494DF}">
              <a14:hiddenLine xmlns:a14="http://schemas.microsoft.com/office/drawing/2010/main" w="0">
                <a:solidFill>
                  <a:srgbClr val="000000"/>
                </a:solidFill>
                <a:miter lim="800000"/>
                <a:headEnd/>
                <a:tailEnd/>
              </a14:hiddenLine>
            </a:ext>
          </a:extLst>
        </p:spPr>
        <p:txBody>
          <a:bodyPr wrap="none" lIns="0" tIns="45714" rIns="91429" bIns="45714" anchor="ctr"/>
          <a:lstStyle/>
          <a:p>
            <a:endParaRPr lang="en-US"/>
          </a:p>
        </p:txBody>
      </p:sp>
      <p:sp>
        <p:nvSpPr>
          <p:cNvPr id="3548165" name="AutoShape 5">
            <a:extLst>
              <a:ext uri="{FF2B5EF4-FFF2-40B4-BE49-F238E27FC236}">
                <a16:creationId xmlns:a16="http://schemas.microsoft.com/office/drawing/2014/main" id="{8DB57689-24FF-4757-A20C-90C887E39B7E}"/>
              </a:ext>
            </a:extLst>
          </p:cNvPr>
          <p:cNvSpPr>
            <a:spLocks noChangeArrowheads="1"/>
          </p:cNvSpPr>
          <p:nvPr/>
        </p:nvSpPr>
        <p:spPr bwMode="auto">
          <a:xfrm>
            <a:off x="1828800" y="3298826"/>
            <a:ext cx="1722438" cy="454025"/>
          </a:xfrm>
          <a:prstGeom prst="rightArrow">
            <a:avLst>
              <a:gd name="adj1" fmla="val 65620"/>
              <a:gd name="adj2" fmla="val 39799"/>
            </a:avLst>
          </a:prstGeom>
          <a:solidFill>
            <a:srgbClr val="DDDDDD"/>
          </a:solidFill>
          <a:ln w="0">
            <a:noFill/>
            <a:miter lim="800000"/>
            <a:headEnd/>
            <a:tailEnd/>
          </a:ln>
          <a:effectLst>
            <a:outerShdw dist="35921" dir="2700000" algn="ctr" rotWithShape="0">
              <a:schemeClr val="bg2"/>
            </a:outerShdw>
          </a:effectLst>
        </p:spPr>
        <p:txBody>
          <a:bodyPr wrap="none" lIns="0" tIns="45714" rIns="91429" bIns="45714" anchor="ctr"/>
          <a:lstStyle/>
          <a:p>
            <a:pPr algn="ctr" eaLnBrk="1" fontAlgn="auto" hangingPunct="1">
              <a:spcBef>
                <a:spcPts val="0"/>
              </a:spcBef>
              <a:spcAft>
                <a:spcPts val="0"/>
              </a:spcAft>
              <a:buFont typeface="Wingdings" pitchFamily="2" charset="2"/>
              <a:buNone/>
              <a:defRPr/>
            </a:pPr>
            <a:r>
              <a:rPr lang="en-US" sz="900" dirty="0">
                <a:effectLst>
                  <a:outerShdw blurRad="38100" dist="38100" dir="2700000" algn="tl">
                    <a:srgbClr val="FFFFFF"/>
                  </a:outerShdw>
                </a:effectLst>
                <a:latin typeface="Arial" charset="0"/>
              </a:rPr>
              <a:t>Consumer Health Risk</a:t>
            </a:r>
            <a:br>
              <a:rPr lang="en-US" sz="900" dirty="0">
                <a:effectLst>
                  <a:outerShdw blurRad="38100" dist="38100" dir="2700000" algn="tl">
                    <a:srgbClr val="FFFFFF"/>
                  </a:outerShdw>
                </a:effectLst>
                <a:latin typeface="Arial" charset="0"/>
              </a:rPr>
            </a:br>
            <a:r>
              <a:rPr lang="en-US" sz="900" dirty="0">
                <a:effectLst>
                  <a:outerShdw blurRad="38100" dist="38100" dir="2700000" algn="tl">
                    <a:srgbClr val="FFFFFF"/>
                  </a:outerShdw>
                </a:effectLst>
                <a:latin typeface="Arial" charset="0"/>
              </a:rPr>
              <a:t>Assessments</a:t>
            </a:r>
          </a:p>
        </p:txBody>
      </p:sp>
      <p:sp>
        <p:nvSpPr>
          <p:cNvPr id="3548166" name="AutoShape 6">
            <a:extLst>
              <a:ext uri="{FF2B5EF4-FFF2-40B4-BE49-F238E27FC236}">
                <a16:creationId xmlns:a16="http://schemas.microsoft.com/office/drawing/2014/main" id="{8C5F60D3-B681-465F-A120-F73FA13C93CD}"/>
              </a:ext>
            </a:extLst>
          </p:cNvPr>
          <p:cNvSpPr>
            <a:spLocks noChangeArrowheads="1"/>
          </p:cNvSpPr>
          <p:nvPr/>
        </p:nvSpPr>
        <p:spPr bwMode="auto">
          <a:xfrm>
            <a:off x="1828800" y="3830638"/>
            <a:ext cx="1722438" cy="379412"/>
          </a:xfrm>
          <a:prstGeom prst="rightArrow">
            <a:avLst>
              <a:gd name="adj1" fmla="val 65620"/>
              <a:gd name="adj2" fmla="val 47625"/>
            </a:avLst>
          </a:prstGeom>
          <a:solidFill>
            <a:srgbClr val="DDDDDD"/>
          </a:solidFill>
          <a:ln w="0">
            <a:noFill/>
            <a:miter lim="800000"/>
            <a:headEnd/>
            <a:tailEnd/>
          </a:ln>
          <a:effectLst>
            <a:outerShdw dist="35921" dir="2700000" algn="ctr" rotWithShape="0">
              <a:schemeClr val="bg2"/>
            </a:outerShdw>
          </a:effectLst>
        </p:spPr>
        <p:txBody>
          <a:bodyPr wrap="none" lIns="0" tIns="45714" rIns="91429" bIns="45714" anchor="ctr"/>
          <a:lstStyle/>
          <a:p>
            <a:pPr algn="ctr" eaLnBrk="1" fontAlgn="auto" hangingPunct="1">
              <a:spcBef>
                <a:spcPts val="0"/>
              </a:spcBef>
              <a:spcAft>
                <a:spcPts val="0"/>
              </a:spcAft>
              <a:buFont typeface="Wingdings" pitchFamily="2" charset="2"/>
              <a:buNone/>
              <a:defRPr/>
            </a:pPr>
            <a:r>
              <a:rPr lang="en-US" sz="900" dirty="0">
                <a:effectLst>
                  <a:outerShdw blurRad="38100" dist="38100" dir="2700000" algn="tl">
                    <a:srgbClr val="FFFFFF"/>
                  </a:outerShdw>
                </a:effectLst>
                <a:latin typeface="Arial" charset="0"/>
              </a:rPr>
              <a:t>Other Data</a:t>
            </a:r>
          </a:p>
        </p:txBody>
      </p:sp>
      <p:sp>
        <p:nvSpPr>
          <p:cNvPr id="3548167" name="AutoShape 7">
            <a:extLst>
              <a:ext uri="{FF2B5EF4-FFF2-40B4-BE49-F238E27FC236}">
                <a16:creationId xmlns:a16="http://schemas.microsoft.com/office/drawing/2014/main" id="{F5842215-F3E4-490A-8AA0-28E101F41B2B}"/>
              </a:ext>
            </a:extLst>
          </p:cNvPr>
          <p:cNvSpPr>
            <a:spLocks noChangeArrowheads="1"/>
          </p:cNvSpPr>
          <p:nvPr/>
        </p:nvSpPr>
        <p:spPr bwMode="auto">
          <a:xfrm>
            <a:off x="1828800" y="2905126"/>
            <a:ext cx="1722438" cy="379413"/>
          </a:xfrm>
          <a:prstGeom prst="rightArrow">
            <a:avLst>
              <a:gd name="adj1" fmla="val 65620"/>
              <a:gd name="adj2" fmla="val 47625"/>
            </a:avLst>
          </a:prstGeom>
          <a:solidFill>
            <a:srgbClr val="DDDDDD"/>
          </a:solidFill>
          <a:ln w="0">
            <a:noFill/>
            <a:miter lim="800000"/>
            <a:headEnd/>
            <a:tailEnd/>
          </a:ln>
          <a:effectLst>
            <a:outerShdw dist="35921" dir="2700000" algn="ctr" rotWithShape="0">
              <a:schemeClr val="bg2"/>
            </a:outerShdw>
          </a:effectLst>
        </p:spPr>
        <p:txBody>
          <a:bodyPr wrap="none" lIns="0" tIns="45714" rIns="91429" bIns="45714" anchor="ctr"/>
          <a:lstStyle/>
          <a:p>
            <a:pPr algn="ctr" eaLnBrk="1" fontAlgn="auto" hangingPunct="1">
              <a:spcBef>
                <a:spcPts val="0"/>
              </a:spcBef>
              <a:spcAft>
                <a:spcPts val="0"/>
              </a:spcAft>
              <a:buFont typeface="Wingdings" pitchFamily="2" charset="2"/>
              <a:buNone/>
              <a:defRPr/>
            </a:pPr>
            <a:r>
              <a:rPr lang="en-US" sz="900">
                <a:effectLst>
                  <a:outerShdw blurRad="38100" dist="38100" dir="2700000" algn="tl">
                    <a:srgbClr val="FFFFFF"/>
                  </a:outerShdw>
                </a:effectLst>
                <a:latin typeface="Arial" charset="0"/>
              </a:rPr>
              <a:t>Eligibility</a:t>
            </a:r>
          </a:p>
        </p:txBody>
      </p:sp>
      <p:sp>
        <p:nvSpPr>
          <p:cNvPr id="3548168" name="AutoShape 8">
            <a:extLst>
              <a:ext uri="{FF2B5EF4-FFF2-40B4-BE49-F238E27FC236}">
                <a16:creationId xmlns:a16="http://schemas.microsoft.com/office/drawing/2014/main" id="{07DB2A77-A77C-4EC5-925A-52F733455321}"/>
              </a:ext>
            </a:extLst>
          </p:cNvPr>
          <p:cNvSpPr>
            <a:spLocks noChangeArrowheads="1"/>
          </p:cNvSpPr>
          <p:nvPr/>
        </p:nvSpPr>
        <p:spPr bwMode="auto">
          <a:xfrm>
            <a:off x="1828800" y="2511426"/>
            <a:ext cx="1722438" cy="379413"/>
          </a:xfrm>
          <a:prstGeom prst="rightArrow">
            <a:avLst>
              <a:gd name="adj1" fmla="val 65620"/>
              <a:gd name="adj2" fmla="val 47625"/>
            </a:avLst>
          </a:prstGeom>
          <a:solidFill>
            <a:srgbClr val="DDDDDD"/>
          </a:solidFill>
          <a:ln w="0">
            <a:noFill/>
            <a:miter lim="800000"/>
            <a:headEnd/>
            <a:tailEnd/>
          </a:ln>
          <a:effectLst>
            <a:outerShdw dist="35921" dir="2700000" algn="ctr" rotWithShape="0">
              <a:schemeClr val="bg2"/>
            </a:outerShdw>
          </a:effectLst>
        </p:spPr>
        <p:txBody>
          <a:bodyPr wrap="none" lIns="0" tIns="45714" rIns="91429" bIns="45714" anchor="ctr"/>
          <a:lstStyle/>
          <a:p>
            <a:pPr algn="ctr" eaLnBrk="1" fontAlgn="auto" hangingPunct="1">
              <a:spcBef>
                <a:spcPts val="0"/>
              </a:spcBef>
              <a:spcAft>
                <a:spcPts val="0"/>
              </a:spcAft>
              <a:buFont typeface="Wingdings" pitchFamily="2" charset="2"/>
              <a:buNone/>
              <a:defRPr/>
            </a:pPr>
            <a:r>
              <a:rPr lang="en-US" sz="900">
                <a:effectLst>
                  <a:outerShdw blurRad="38100" dist="38100" dir="2700000" algn="tl">
                    <a:srgbClr val="FFFFFF"/>
                  </a:outerShdw>
                </a:effectLst>
                <a:latin typeface="Arial" charset="0"/>
              </a:rPr>
              <a:t>Pharmacy Claims</a:t>
            </a:r>
          </a:p>
        </p:txBody>
      </p:sp>
      <p:sp>
        <p:nvSpPr>
          <p:cNvPr id="3548169" name="AutoShape 9">
            <a:extLst>
              <a:ext uri="{FF2B5EF4-FFF2-40B4-BE49-F238E27FC236}">
                <a16:creationId xmlns:a16="http://schemas.microsoft.com/office/drawing/2014/main" id="{65EDA869-CF83-4F92-A7DD-2074455684E1}"/>
              </a:ext>
            </a:extLst>
          </p:cNvPr>
          <p:cNvSpPr>
            <a:spLocks noChangeArrowheads="1"/>
          </p:cNvSpPr>
          <p:nvPr/>
        </p:nvSpPr>
        <p:spPr bwMode="auto">
          <a:xfrm>
            <a:off x="1828800" y="2130426"/>
            <a:ext cx="1722438" cy="379413"/>
          </a:xfrm>
          <a:prstGeom prst="rightArrow">
            <a:avLst>
              <a:gd name="adj1" fmla="val 65620"/>
              <a:gd name="adj2" fmla="val 47625"/>
            </a:avLst>
          </a:prstGeom>
          <a:solidFill>
            <a:srgbClr val="DDDDDD"/>
          </a:solidFill>
          <a:ln w="0">
            <a:noFill/>
            <a:miter lim="800000"/>
            <a:headEnd/>
            <a:tailEnd/>
          </a:ln>
          <a:effectLst>
            <a:outerShdw dist="35921" dir="2700000" algn="ctr" rotWithShape="0">
              <a:schemeClr val="bg2"/>
            </a:outerShdw>
          </a:effectLst>
        </p:spPr>
        <p:txBody>
          <a:bodyPr wrap="none" lIns="0" tIns="45714" rIns="91429" bIns="45714" anchor="ctr"/>
          <a:lstStyle/>
          <a:p>
            <a:pPr algn="ctr" eaLnBrk="1" fontAlgn="auto" hangingPunct="1">
              <a:spcBef>
                <a:spcPts val="0"/>
              </a:spcBef>
              <a:spcAft>
                <a:spcPts val="0"/>
              </a:spcAft>
              <a:buFont typeface="Wingdings" pitchFamily="2" charset="2"/>
              <a:buNone/>
              <a:defRPr/>
            </a:pPr>
            <a:r>
              <a:rPr lang="en-US" sz="900" dirty="0">
                <a:effectLst>
                  <a:outerShdw blurRad="38100" dist="38100" dir="2700000" algn="tl">
                    <a:srgbClr val="FFFFFF"/>
                  </a:outerShdw>
                </a:effectLst>
                <a:latin typeface="Arial" charset="0"/>
              </a:rPr>
              <a:t>Medical Claims</a:t>
            </a:r>
          </a:p>
        </p:txBody>
      </p:sp>
      <p:sp>
        <p:nvSpPr>
          <p:cNvPr id="155659" name="Text Box 10">
            <a:extLst>
              <a:ext uri="{FF2B5EF4-FFF2-40B4-BE49-F238E27FC236}">
                <a16:creationId xmlns:a16="http://schemas.microsoft.com/office/drawing/2014/main" id="{6856B83E-5564-4845-BC8C-A45C848966F0}"/>
              </a:ext>
            </a:extLst>
          </p:cNvPr>
          <p:cNvSpPr txBox="1">
            <a:spLocks noChangeArrowheads="1"/>
          </p:cNvSpPr>
          <p:nvPr/>
        </p:nvSpPr>
        <p:spPr bwMode="auto">
          <a:xfrm>
            <a:off x="2368551" y="1606550"/>
            <a:ext cx="177641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square" anchor="ctr" anchorCtr="1">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spcBef>
                <a:spcPct val="50000"/>
              </a:spcBef>
              <a:buFont typeface="Wingdings" panose="05000000000000000000" pitchFamily="2" charset="2"/>
              <a:buNone/>
            </a:pPr>
            <a:r>
              <a:rPr lang="en-US" altLang="en-US" sz="1400">
                <a:solidFill>
                  <a:srgbClr val="4D4D4D"/>
                </a:solidFill>
                <a:latin typeface="Times New Roman" panose="02020603050405020304" pitchFamily="18" charset="0"/>
                <a:cs typeface="Times New Roman" panose="02020603050405020304" pitchFamily="18" charset="0"/>
              </a:rPr>
              <a:t>Data Sources</a:t>
            </a:r>
          </a:p>
        </p:txBody>
      </p:sp>
      <p:sp>
        <p:nvSpPr>
          <p:cNvPr id="155660" name="AutoShape 11">
            <a:extLst>
              <a:ext uri="{FF2B5EF4-FFF2-40B4-BE49-F238E27FC236}">
                <a16:creationId xmlns:a16="http://schemas.microsoft.com/office/drawing/2014/main" id="{5AFB04B3-E80C-481D-8007-558ED8EEF4B5}"/>
              </a:ext>
            </a:extLst>
          </p:cNvPr>
          <p:cNvSpPr>
            <a:spLocks noChangeArrowheads="1"/>
          </p:cNvSpPr>
          <p:nvPr/>
        </p:nvSpPr>
        <p:spPr bwMode="auto">
          <a:xfrm>
            <a:off x="8805863" y="4379913"/>
            <a:ext cx="627062" cy="392112"/>
          </a:xfrm>
          <a:prstGeom prst="flowChartMagneticDisk">
            <a:avLst/>
          </a:prstGeom>
          <a:gradFill rotWithShape="0">
            <a:gsLst>
              <a:gs pos="0">
                <a:srgbClr val="003366"/>
              </a:gs>
              <a:gs pos="100000">
                <a:srgbClr val="0062C4"/>
              </a:gs>
            </a:gsLst>
            <a:lin ang="0" scaled="1"/>
          </a:gradFill>
          <a:ln w="3175">
            <a:solidFill>
              <a:schemeClr val="accent2"/>
            </a:solidFill>
            <a:round/>
            <a:headEnd/>
            <a:tailEnd/>
          </a:ln>
        </p:spPr>
        <p:txBody>
          <a:bodyPr wrap="none" lIns="0" tIns="45714" rIns="91429" bIns="45714"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ctr" eaLnBrk="1" hangingPunct="1"/>
            <a:endParaRPr lang="en-US" altLang="en-US"/>
          </a:p>
        </p:txBody>
      </p:sp>
      <p:sp>
        <p:nvSpPr>
          <p:cNvPr id="155661" name="AutoShape 12">
            <a:extLst>
              <a:ext uri="{FF2B5EF4-FFF2-40B4-BE49-F238E27FC236}">
                <a16:creationId xmlns:a16="http://schemas.microsoft.com/office/drawing/2014/main" id="{D7E8D162-A875-4C6D-B0D9-7D74AA04AEDA}"/>
              </a:ext>
            </a:extLst>
          </p:cNvPr>
          <p:cNvSpPr>
            <a:spLocks noChangeArrowheads="1"/>
          </p:cNvSpPr>
          <p:nvPr/>
        </p:nvSpPr>
        <p:spPr bwMode="auto">
          <a:xfrm>
            <a:off x="8261351" y="4584701"/>
            <a:ext cx="766763" cy="479425"/>
          </a:xfrm>
          <a:prstGeom prst="flowChartMagneticDisk">
            <a:avLst/>
          </a:prstGeom>
          <a:gradFill rotWithShape="0">
            <a:gsLst>
              <a:gs pos="0">
                <a:srgbClr val="003366"/>
              </a:gs>
              <a:gs pos="100000">
                <a:srgbClr val="0062C4"/>
              </a:gs>
            </a:gsLst>
            <a:lin ang="0" scaled="1"/>
          </a:gradFill>
          <a:ln w="3175">
            <a:solidFill>
              <a:schemeClr val="accent2"/>
            </a:solidFill>
            <a:round/>
            <a:headEnd/>
            <a:tailEnd/>
          </a:ln>
        </p:spPr>
        <p:txBody>
          <a:bodyPr wrap="none" lIns="0" tIns="45714" rIns="91429" bIns="45714"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ctr" eaLnBrk="1" hangingPunct="1"/>
            <a:endParaRPr lang="en-US" altLang="en-US"/>
          </a:p>
        </p:txBody>
      </p:sp>
      <p:sp>
        <p:nvSpPr>
          <p:cNvPr id="3548173" name="Text Box 13">
            <a:extLst>
              <a:ext uri="{FF2B5EF4-FFF2-40B4-BE49-F238E27FC236}">
                <a16:creationId xmlns:a16="http://schemas.microsoft.com/office/drawing/2014/main" id="{3AE955F4-06FC-4BDA-9BF7-318BFD0B9727}"/>
              </a:ext>
            </a:extLst>
          </p:cNvPr>
          <p:cNvSpPr txBox="1">
            <a:spLocks noChangeArrowheads="1"/>
          </p:cNvSpPr>
          <p:nvPr/>
        </p:nvSpPr>
        <p:spPr bwMode="auto">
          <a:xfrm>
            <a:off x="8172451" y="5106988"/>
            <a:ext cx="1939925" cy="304800"/>
          </a:xfrm>
          <a:prstGeom prst="rect">
            <a:avLst/>
          </a:prstGeom>
          <a:noFill/>
          <a:ln w="19050">
            <a:noFill/>
            <a:miter lim="800000"/>
            <a:headEnd/>
            <a:tailEnd/>
          </a:ln>
          <a:effectLst/>
        </p:spPr>
        <p:txBody>
          <a:bodyPr wrap="square" anchor="ctr" anchorCtr="1">
            <a:spAutoFit/>
          </a:bodyPr>
          <a:lstStyle/>
          <a:p>
            <a:pPr algn="ctr" eaLnBrk="1" fontAlgn="auto" hangingPunct="1">
              <a:spcBef>
                <a:spcPct val="50000"/>
              </a:spcBef>
              <a:spcAft>
                <a:spcPts val="0"/>
              </a:spcAft>
              <a:buFont typeface="Wingdings" pitchFamily="2" charset="2"/>
              <a:buNone/>
              <a:defRPr/>
            </a:pPr>
            <a:r>
              <a:rPr lang="en-US" sz="1400" dirty="0">
                <a:solidFill>
                  <a:srgbClr val="003366"/>
                </a:solidFill>
                <a:effectLst>
                  <a:outerShdw blurRad="38100" dist="38100" dir="2700000" algn="tl">
                    <a:srgbClr val="C0C0C0"/>
                  </a:outerShdw>
                </a:effectLst>
                <a:latin typeface="Arial" charset="0"/>
              </a:rPr>
              <a:t>Normative Data</a:t>
            </a:r>
          </a:p>
        </p:txBody>
      </p:sp>
      <p:sp>
        <p:nvSpPr>
          <p:cNvPr id="155663" name="AutoShape 14">
            <a:extLst>
              <a:ext uri="{FF2B5EF4-FFF2-40B4-BE49-F238E27FC236}">
                <a16:creationId xmlns:a16="http://schemas.microsoft.com/office/drawing/2014/main" id="{8A0E4FCF-7761-41BA-AE57-B561FEACBF61}"/>
              </a:ext>
            </a:extLst>
          </p:cNvPr>
          <p:cNvSpPr>
            <a:spLocks noChangeArrowheads="1"/>
          </p:cNvSpPr>
          <p:nvPr/>
        </p:nvSpPr>
        <p:spPr bwMode="auto">
          <a:xfrm>
            <a:off x="9110663" y="4584701"/>
            <a:ext cx="766762" cy="479425"/>
          </a:xfrm>
          <a:prstGeom prst="flowChartMagneticDisk">
            <a:avLst/>
          </a:prstGeom>
          <a:gradFill rotWithShape="0">
            <a:gsLst>
              <a:gs pos="0">
                <a:srgbClr val="003366"/>
              </a:gs>
              <a:gs pos="100000">
                <a:srgbClr val="0062C4"/>
              </a:gs>
            </a:gsLst>
            <a:lin ang="0" scaled="1"/>
          </a:gradFill>
          <a:ln w="3175">
            <a:solidFill>
              <a:schemeClr val="accent2"/>
            </a:solidFill>
            <a:round/>
            <a:headEnd/>
            <a:tailEnd/>
          </a:ln>
        </p:spPr>
        <p:txBody>
          <a:bodyPr wrap="none" lIns="0" tIns="45714" rIns="91429" bIns="45714"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ctr" eaLnBrk="1" hangingPunct="1"/>
            <a:endParaRPr lang="en-US" altLang="en-US"/>
          </a:p>
        </p:txBody>
      </p:sp>
      <p:sp>
        <p:nvSpPr>
          <p:cNvPr id="155664" name="Line 15">
            <a:extLst>
              <a:ext uri="{FF2B5EF4-FFF2-40B4-BE49-F238E27FC236}">
                <a16:creationId xmlns:a16="http://schemas.microsoft.com/office/drawing/2014/main" id="{F5132C29-6AFA-4ADB-AC92-69C8D9EE9E33}"/>
              </a:ext>
            </a:extLst>
          </p:cNvPr>
          <p:cNvSpPr>
            <a:spLocks noChangeShapeType="1"/>
          </p:cNvSpPr>
          <p:nvPr/>
        </p:nvSpPr>
        <p:spPr bwMode="auto">
          <a:xfrm>
            <a:off x="7154863" y="4849813"/>
            <a:ext cx="990600" cy="0"/>
          </a:xfrm>
          <a:prstGeom prst="line">
            <a:avLst/>
          </a:prstGeom>
          <a:noFill/>
          <a:ln w="4127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lIns="0" tIns="45714" rIns="91429" bIns="45714" anchor="ctr"/>
          <a:lstStyle/>
          <a:p>
            <a:endParaRPr lang="en-US"/>
          </a:p>
        </p:txBody>
      </p:sp>
      <p:grpSp>
        <p:nvGrpSpPr>
          <p:cNvPr id="155665" name="Group 16">
            <a:extLst>
              <a:ext uri="{FF2B5EF4-FFF2-40B4-BE49-F238E27FC236}">
                <a16:creationId xmlns:a16="http://schemas.microsoft.com/office/drawing/2014/main" id="{FE13862D-7F70-439E-810F-53FCE36D4385}"/>
              </a:ext>
            </a:extLst>
          </p:cNvPr>
          <p:cNvGrpSpPr>
            <a:grpSpLocks/>
          </p:cNvGrpSpPr>
          <p:nvPr/>
        </p:nvGrpSpPr>
        <p:grpSpPr bwMode="auto">
          <a:xfrm>
            <a:off x="2470150" y="5332414"/>
            <a:ext cx="7138988" cy="782637"/>
            <a:chOff x="481" y="3264"/>
            <a:chExt cx="4497" cy="493"/>
          </a:xfrm>
        </p:grpSpPr>
        <p:sp>
          <p:nvSpPr>
            <p:cNvPr id="155689" name="Line 17">
              <a:extLst>
                <a:ext uri="{FF2B5EF4-FFF2-40B4-BE49-F238E27FC236}">
                  <a16:creationId xmlns:a16="http://schemas.microsoft.com/office/drawing/2014/main" id="{E4EF7E2D-B78A-41A7-AC0F-33F9C7B0F7D2}"/>
                </a:ext>
              </a:extLst>
            </p:cNvPr>
            <p:cNvSpPr>
              <a:spLocks noChangeShapeType="1"/>
            </p:cNvSpPr>
            <p:nvPr/>
          </p:nvSpPr>
          <p:spPr bwMode="auto">
            <a:xfrm>
              <a:off x="2736" y="3264"/>
              <a:ext cx="0" cy="240"/>
            </a:xfrm>
            <a:prstGeom prst="line">
              <a:avLst/>
            </a:prstGeom>
            <a:noFill/>
            <a:ln w="19050">
              <a:solidFill>
                <a:srgbClr val="5F5F5F"/>
              </a:solidFill>
              <a:round/>
              <a:headEnd/>
              <a:tailEnd type="triangle" w="med" len="med"/>
            </a:ln>
            <a:extLst>
              <a:ext uri="{909E8E84-426E-40DD-AFC4-6F175D3DCCD1}">
                <a14:hiddenFill xmlns:a14="http://schemas.microsoft.com/office/drawing/2010/main">
                  <a:noFill/>
                </a14:hiddenFill>
              </a:ext>
            </a:extLst>
          </p:spPr>
          <p:txBody>
            <a:bodyPr wrap="none" lIns="0" tIns="45714" rIns="91429" bIns="45714" anchor="ctr"/>
            <a:lstStyle/>
            <a:p>
              <a:endParaRPr lang="en-US"/>
            </a:p>
          </p:txBody>
        </p:sp>
        <p:sp>
          <p:nvSpPr>
            <p:cNvPr id="155690" name="AutoShape 18">
              <a:extLst>
                <a:ext uri="{FF2B5EF4-FFF2-40B4-BE49-F238E27FC236}">
                  <a16:creationId xmlns:a16="http://schemas.microsoft.com/office/drawing/2014/main" id="{C9142329-368C-4772-AD89-C4D7F8FB3E23}"/>
                </a:ext>
              </a:extLst>
            </p:cNvPr>
            <p:cNvSpPr>
              <a:spLocks noChangeArrowheads="1"/>
            </p:cNvSpPr>
            <p:nvPr/>
          </p:nvSpPr>
          <p:spPr bwMode="auto">
            <a:xfrm>
              <a:off x="2009" y="3553"/>
              <a:ext cx="1449" cy="204"/>
            </a:xfrm>
            <a:prstGeom prst="flowChartAlternateProcess">
              <a:avLst/>
            </a:prstGeom>
            <a:solidFill>
              <a:srgbClr val="EAEAEA"/>
            </a:solidFill>
            <a:ln w="9525">
              <a:miter lim="800000"/>
              <a:headEnd/>
              <a:tailEnd/>
            </a:ln>
            <a:scene3d>
              <a:camera prst="legacyObliqueTopRight"/>
              <a:lightRig rig="legacyFlat3" dir="b"/>
            </a:scene3d>
            <a:sp3d extrusionH="163500" prstMaterial="legacyMatte">
              <a:bevelT w="13500" h="13500" prst="angle"/>
              <a:bevelB w="13500" h="13500" prst="angle"/>
              <a:extrusionClr>
                <a:srgbClr val="EAEAEA"/>
              </a:extrusionClr>
              <a:contourClr>
                <a:srgbClr val="EAEAEA"/>
              </a:contourClr>
            </a:sp3d>
          </p:spPr>
          <p:txBody>
            <a:bodyPr wrap="none" lIns="0" tIns="45714" rIns="91429" bIns="45714" anchor="ctr">
              <a:flatTx/>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ctr" eaLnBrk="1" hangingPunct="1">
                <a:buFont typeface="Wingdings" panose="05000000000000000000" pitchFamily="2" charset="2"/>
                <a:buNone/>
              </a:pPr>
              <a:r>
                <a:rPr lang="en-US" altLang="en-US" sz="1200">
                  <a:solidFill>
                    <a:srgbClr val="003366"/>
                  </a:solidFill>
                  <a:latin typeface="Times New Roman" panose="02020603050405020304" pitchFamily="18" charset="0"/>
                  <a:cs typeface="Times New Roman" panose="02020603050405020304" pitchFamily="18" charset="0"/>
                </a:rPr>
                <a:t>Reporting Tools</a:t>
              </a:r>
            </a:p>
          </p:txBody>
        </p:sp>
        <p:sp>
          <p:nvSpPr>
            <p:cNvPr id="155691" name="AutoShape 19">
              <a:extLst>
                <a:ext uri="{FF2B5EF4-FFF2-40B4-BE49-F238E27FC236}">
                  <a16:creationId xmlns:a16="http://schemas.microsoft.com/office/drawing/2014/main" id="{4FC8AEE0-B9D8-49E2-A159-CD6F7C4D1341}"/>
                </a:ext>
              </a:extLst>
            </p:cNvPr>
            <p:cNvSpPr>
              <a:spLocks noChangeArrowheads="1"/>
            </p:cNvSpPr>
            <p:nvPr/>
          </p:nvSpPr>
          <p:spPr bwMode="auto">
            <a:xfrm>
              <a:off x="3529" y="3553"/>
              <a:ext cx="1449" cy="204"/>
            </a:xfrm>
            <a:prstGeom prst="flowChartAlternateProcess">
              <a:avLst/>
            </a:prstGeom>
            <a:solidFill>
              <a:srgbClr val="EAEAEA"/>
            </a:solidFill>
            <a:ln w="9525">
              <a:miter lim="800000"/>
              <a:headEnd/>
              <a:tailEnd/>
            </a:ln>
            <a:scene3d>
              <a:camera prst="legacyObliqueTopRight"/>
              <a:lightRig rig="legacyFlat3" dir="b"/>
            </a:scene3d>
            <a:sp3d extrusionH="163500" prstMaterial="legacyMatte">
              <a:bevelT w="13500" h="13500" prst="angle"/>
              <a:bevelB w="13500" h="13500" prst="angle"/>
              <a:extrusionClr>
                <a:srgbClr val="EAEAEA"/>
              </a:extrusionClr>
              <a:contourClr>
                <a:srgbClr val="EAEAEA"/>
              </a:contourClr>
            </a:sp3d>
          </p:spPr>
          <p:txBody>
            <a:bodyPr wrap="none" lIns="0" tIns="45714" rIns="91429" bIns="45714" anchor="ctr">
              <a:flatTx/>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ctr" eaLnBrk="1" hangingPunct="1">
                <a:buFont typeface="Wingdings" panose="05000000000000000000" pitchFamily="2" charset="2"/>
                <a:buNone/>
              </a:pPr>
              <a:r>
                <a:rPr lang="en-US" altLang="en-US" sz="1200">
                  <a:solidFill>
                    <a:srgbClr val="003366"/>
                  </a:solidFill>
                  <a:latin typeface="Times New Roman" panose="02020603050405020304" pitchFamily="18" charset="0"/>
                  <a:cs typeface="Times New Roman" panose="02020603050405020304" pitchFamily="18" charset="0"/>
                </a:rPr>
                <a:t>Stratifier</a:t>
              </a:r>
            </a:p>
          </p:txBody>
        </p:sp>
        <p:sp>
          <p:nvSpPr>
            <p:cNvPr id="155692" name="AutoShape 20">
              <a:extLst>
                <a:ext uri="{FF2B5EF4-FFF2-40B4-BE49-F238E27FC236}">
                  <a16:creationId xmlns:a16="http://schemas.microsoft.com/office/drawing/2014/main" id="{0C485940-B0B8-4D5F-8246-BD8742F5A99D}"/>
                </a:ext>
              </a:extLst>
            </p:cNvPr>
            <p:cNvSpPr>
              <a:spLocks noChangeArrowheads="1"/>
            </p:cNvSpPr>
            <p:nvPr/>
          </p:nvSpPr>
          <p:spPr bwMode="auto">
            <a:xfrm>
              <a:off x="481" y="3553"/>
              <a:ext cx="1449" cy="204"/>
            </a:xfrm>
            <a:prstGeom prst="flowChartAlternateProcess">
              <a:avLst/>
            </a:prstGeom>
            <a:solidFill>
              <a:srgbClr val="EAEAEA"/>
            </a:solidFill>
            <a:ln w="9525">
              <a:miter lim="800000"/>
              <a:headEnd/>
              <a:tailEnd/>
            </a:ln>
            <a:scene3d>
              <a:camera prst="legacyObliqueTopRight"/>
              <a:lightRig rig="legacyFlat3" dir="b"/>
            </a:scene3d>
            <a:sp3d extrusionH="163500" prstMaterial="legacyMatte">
              <a:bevelT w="13500" h="13500" prst="angle"/>
              <a:bevelB w="13500" h="13500" prst="angle"/>
              <a:extrusionClr>
                <a:srgbClr val="EAEAEA"/>
              </a:extrusionClr>
              <a:contourClr>
                <a:srgbClr val="EAEAEA"/>
              </a:contourClr>
            </a:sp3d>
          </p:spPr>
          <p:txBody>
            <a:bodyPr wrap="none" lIns="0" tIns="45714" rIns="91429" bIns="45714" anchor="ctr">
              <a:flatTx/>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ctr" eaLnBrk="1" hangingPunct="1">
                <a:buFont typeface="Wingdings" panose="05000000000000000000" pitchFamily="2" charset="2"/>
                <a:buNone/>
              </a:pPr>
              <a:r>
                <a:rPr lang="en-US" altLang="en-US" sz="1200">
                  <a:solidFill>
                    <a:srgbClr val="003366"/>
                  </a:solidFill>
                  <a:latin typeface="Times New Roman" panose="02020603050405020304" pitchFamily="18" charset="0"/>
                  <a:cs typeface="Times New Roman" panose="02020603050405020304" pitchFamily="18" charset="0"/>
                </a:rPr>
                <a:t>Virtual Medical Record</a:t>
              </a:r>
            </a:p>
          </p:txBody>
        </p:sp>
        <p:sp>
          <p:nvSpPr>
            <p:cNvPr id="155693" name="Line 21">
              <a:extLst>
                <a:ext uri="{FF2B5EF4-FFF2-40B4-BE49-F238E27FC236}">
                  <a16:creationId xmlns:a16="http://schemas.microsoft.com/office/drawing/2014/main" id="{D41ADAE4-79BC-4807-B7BC-50BBCEF0D7E1}"/>
                </a:ext>
              </a:extLst>
            </p:cNvPr>
            <p:cNvSpPr>
              <a:spLocks noChangeShapeType="1"/>
            </p:cNvSpPr>
            <p:nvPr/>
          </p:nvSpPr>
          <p:spPr bwMode="auto">
            <a:xfrm>
              <a:off x="1136" y="3360"/>
              <a:ext cx="0" cy="144"/>
            </a:xfrm>
            <a:prstGeom prst="line">
              <a:avLst/>
            </a:prstGeom>
            <a:noFill/>
            <a:ln w="19050">
              <a:solidFill>
                <a:srgbClr val="5F5F5F"/>
              </a:solidFill>
              <a:round/>
              <a:headEnd/>
              <a:tailEnd type="triangle" w="med" len="med"/>
            </a:ln>
            <a:extLst>
              <a:ext uri="{909E8E84-426E-40DD-AFC4-6F175D3DCCD1}">
                <a14:hiddenFill xmlns:a14="http://schemas.microsoft.com/office/drawing/2010/main">
                  <a:noFill/>
                </a14:hiddenFill>
              </a:ext>
            </a:extLst>
          </p:spPr>
          <p:txBody>
            <a:bodyPr wrap="none" lIns="0" tIns="45714" rIns="91429" bIns="45714" anchor="ctr"/>
            <a:lstStyle/>
            <a:p>
              <a:endParaRPr lang="en-US"/>
            </a:p>
          </p:txBody>
        </p:sp>
        <p:sp>
          <p:nvSpPr>
            <p:cNvPr id="155694" name="Line 22">
              <a:extLst>
                <a:ext uri="{FF2B5EF4-FFF2-40B4-BE49-F238E27FC236}">
                  <a16:creationId xmlns:a16="http://schemas.microsoft.com/office/drawing/2014/main" id="{E528B03C-194D-46AB-8A58-9F6573428464}"/>
                </a:ext>
              </a:extLst>
            </p:cNvPr>
            <p:cNvSpPr>
              <a:spLocks noChangeShapeType="1"/>
            </p:cNvSpPr>
            <p:nvPr/>
          </p:nvSpPr>
          <p:spPr bwMode="auto">
            <a:xfrm>
              <a:off x="4320" y="3360"/>
              <a:ext cx="0" cy="144"/>
            </a:xfrm>
            <a:prstGeom prst="line">
              <a:avLst/>
            </a:prstGeom>
            <a:noFill/>
            <a:ln w="19050">
              <a:solidFill>
                <a:srgbClr val="5F5F5F"/>
              </a:solidFill>
              <a:round/>
              <a:headEnd/>
              <a:tailEnd type="triangle" w="med" len="med"/>
            </a:ln>
            <a:extLst>
              <a:ext uri="{909E8E84-426E-40DD-AFC4-6F175D3DCCD1}">
                <a14:hiddenFill xmlns:a14="http://schemas.microsoft.com/office/drawing/2010/main">
                  <a:noFill/>
                </a14:hiddenFill>
              </a:ext>
            </a:extLst>
          </p:spPr>
          <p:txBody>
            <a:bodyPr wrap="none" lIns="0" tIns="45714" rIns="91429" bIns="45714" anchor="ctr"/>
            <a:lstStyle/>
            <a:p>
              <a:endParaRPr lang="en-US"/>
            </a:p>
          </p:txBody>
        </p:sp>
        <p:sp>
          <p:nvSpPr>
            <p:cNvPr id="155695" name="Line 23">
              <a:extLst>
                <a:ext uri="{FF2B5EF4-FFF2-40B4-BE49-F238E27FC236}">
                  <a16:creationId xmlns:a16="http://schemas.microsoft.com/office/drawing/2014/main" id="{01C658FB-C5C3-4936-B09A-F98B7B08BAB0}"/>
                </a:ext>
              </a:extLst>
            </p:cNvPr>
            <p:cNvSpPr>
              <a:spLocks noChangeShapeType="1"/>
            </p:cNvSpPr>
            <p:nvPr/>
          </p:nvSpPr>
          <p:spPr bwMode="auto">
            <a:xfrm>
              <a:off x="1136" y="3360"/>
              <a:ext cx="3192" cy="0"/>
            </a:xfrm>
            <a:prstGeom prst="line">
              <a:avLst/>
            </a:prstGeom>
            <a:noFill/>
            <a:ln w="19050">
              <a:solidFill>
                <a:srgbClr val="5F5F5F"/>
              </a:solidFill>
              <a:round/>
              <a:headEnd/>
              <a:tailEnd/>
            </a:ln>
            <a:extLst>
              <a:ext uri="{909E8E84-426E-40DD-AFC4-6F175D3DCCD1}">
                <a14:hiddenFill xmlns:a14="http://schemas.microsoft.com/office/drawing/2010/main">
                  <a:noFill/>
                </a14:hiddenFill>
              </a:ext>
            </a:extLst>
          </p:spPr>
          <p:txBody>
            <a:bodyPr wrap="none" lIns="0" tIns="45714" rIns="91429" bIns="45714" anchor="ctr"/>
            <a:lstStyle/>
            <a:p>
              <a:endParaRPr lang="en-US"/>
            </a:p>
          </p:txBody>
        </p:sp>
      </p:grpSp>
      <p:sp>
        <p:nvSpPr>
          <p:cNvPr id="155666" name="Text Box 24">
            <a:extLst>
              <a:ext uri="{FF2B5EF4-FFF2-40B4-BE49-F238E27FC236}">
                <a16:creationId xmlns:a16="http://schemas.microsoft.com/office/drawing/2014/main" id="{D5637B87-0EB8-49EB-BDA0-07CE00CDAD11}"/>
              </a:ext>
            </a:extLst>
          </p:cNvPr>
          <p:cNvSpPr txBox="1">
            <a:spLocks noChangeArrowheads="1"/>
          </p:cNvSpPr>
          <p:nvPr/>
        </p:nvSpPr>
        <p:spPr bwMode="auto">
          <a:xfrm>
            <a:off x="5006975" y="1604963"/>
            <a:ext cx="21097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square" anchor="ctr" anchorCtr="1">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ctr" eaLnBrk="1" hangingPunct="1">
              <a:spcBef>
                <a:spcPct val="50000"/>
              </a:spcBef>
              <a:buFont typeface="Wingdings" panose="05000000000000000000" pitchFamily="2" charset="2"/>
              <a:buNone/>
            </a:pPr>
            <a:r>
              <a:rPr lang="en-US" altLang="en-US" sz="1400">
                <a:solidFill>
                  <a:srgbClr val="4D4D4D"/>
                </a:solidFill>
                <a:latin typeface="Times New Roman" panose="02020603050405020304" pitchFamily="18" charset="0"/>
                <a:cs typeface="Times New Roman" panose="02020603050405020304" pitchFamily="18" charset="0"/>
              </a:rPr>
              <a:t>Data Preparation</a:t>
            </a:r>
          </a:p>
        </p:txBody>
      </p:sp>
      <p:grpSp>
        <p:nvGrpSpPr>
          <p:cNvPr id="155667" name="Group 25">
            <a:extLst>
              <a:ext uri="{FF2B5EF4-FFF2-40B4-BE49-F238E27FC236}">
                <a16:creationId xmlns:a16="http://schemas.microsoft.com/office/drawing/2014/main" id="{A1914BA6-1509-487E-8F89-BE9D2F7C02B2}"/>
              </a:ext>
            </a:extLst>
          </p:cNvPr>
          <p:cNvGrpSpPr>
            <a:grpSpLocks/>
          </p:cNvGrpSpPr>
          <p:nvPr/>
        </p:nvGrpSpPr>
        <p:grpSpPr bwMode="auto">
          <a:xfrm>
            <a:off x="4805363" y="2259014"/>
            <a:ext cx="2349500" cy="3121025"/>
            <a:chOff x="1928" y="1328"/>
            <a:chExt cx="1480" cy="1966"/>
          </a:xfrm>
        </p:grpSpPr>
        <p:sp>
          <p:nvSpPr>
            <p:cNvPr id="155682" name="AutoShape 26">
              <a:extLst>
                <a:ext uri="{FF2B5EF4-FFF2-40B4-BE49-F238E27FC236}">
                  <a16:creationId xmlns:a16="http://schemas.microsoft.com/office/drawing/2014/main" id="{92BF39EE-B949-4CDA-AE90-79921E69DB2F}"/>
                </a:ext>
              </a:extLst>
            </p:cNvPr>
            <p:cNvSpPr>
              <a:spLocks noChangeArrowheads="1"/>
            </p:cNvSpPr>
            <p:nvPr/>
          </p:nvSpPr>
          <p:spPr bwMode="auto">
            <a:xfrm>
              <a:off x="2030" y="2802"/>
              <a:ext cx="1354" cy="492"/>
            </a:xfrm>
            <a:prstGeom prst="flowChartMagneticDisk">
              <a:avLst/>
            </a:prstGeom>
            <a:gradFill rotWithShape="0">
              <a:gsLst>
                <a:gs pos="0">
                  <a:srgbClr val="003366"/>
                </a:gs>
                <a:gs pos="100000">
                  <a:srgbClr val="0062C4"/>
                </a:gs>
              </a:gsLst>
              <a:lin ang="0" scaled="1"/>
            </a:gradFill>
            <a:ln w="3175">
              <a:solidFill>
                <a:schemeClr val="bg1"/>
              </a:solidFill>
              <a:round/>
              <a:headEnd/>
              <a:tailEnd/>
            </a:ln>
          </p:spPr>
          <p:txBody>
            <a:bodyPr wrap="none" lIns="0" tIns="45714" rIns="91429" bIns="45714"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ctr" eaLnBrk="1" hangingPunct="1"/>
              <a:endParaRPr lang="en-US" altLang="en-US" sz="2000">
                <a:latin typeface="Times New Roman" panose="02020603050405020304" pitchFamily="18" charset="0"/>
                <a:cs typeface="Times New Roman" panose="02020603050405020304" pitchFamily="18" charset="0"/>
              </a:endParaRPr>
            </a:p>
          </p:txBody>
        </p:sp>
        <p:sp>
          <p:nvSpPr>
            <p:cNvPr id="155683" name="Text Box 27">
              <a:extLst>
                <a:ext uri="{FF2B5EF4-FFF2-40B4-BE49-F238E27FC236}">
                  <a16:creationId xmlns:a16="http://schemas.microsoft.com/office/drawing/2014/main" id="{1512C5CA-695E-474E-B2BC-453756122623}"/>
                </a:ext>
              </a:extLst>
            </p:cNvPr>
            <p:cNvSpPr txBox="1">
              <a:spLocks noChangeArrowheads="1"/>
            </p:cNvSpPr>
            <p:nvPr/>
          </p:nvSpPr>
          <p:spPr bwMode="auto">
            <a:xfrm>
              <a:off x="2090" y="2859"/>
              <a:ext cx="1222"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anchor="ctr" anchorCtr="1">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ctr" eaLnBrk="1" hangingPunct="1">
                <a:spcBef>
                  <a:spcPct val="50000"/>
                </a:spcBef>
                <a:buFont typeface="Wingdings" panose="05000000000000000000" pitchFamily="2" charset="2"/>
                <a:buNone/>
              </a:pPr>
              <a:endParaRPr lang="en-US" altLang="en-US" sz="900">
                <a:solidFill>
                  <a:schemeClr val="bg1"/>
                </a:solidFill>
                <a:latin typeface="Times New Roman" panose="02020603050405020304" pitchFamily="18" charset="0"/>
                <a:cs typeface="Times New Roman" panose="02020603050405020304" pitchFamily="18" charset="0"/>
              </a:endParaRPr>
            </a:p>
            <a:p>
              <a:pPr algn="ctr" eaLnBrk="1" hangingPunct="1">
                <a:spcBef>
                  <a:spcPct val="50000"/>
                </a:spcBef>
                <a:buFont typeface="Wingdings" panose="05000000000000000000" pitchFamily="2" charset="2"/>
                <a:buNone/>
              </a:pPr>
              <a:r>
                <a:rPr lang="en-US" altLang="en-US" sz="1200">
                  <a:solidFill>
                    <a:schemeClr val="bg1"/>
                  </a:solidFill>
                  <a:latin typeface="Times New Roman" panose="02020603050405020304" pitchFamily="18" charset="0"/>
                  <a:cs typeface="Times New Roman" panose="02020603050405020304" pitchFamily="18" charset="0"/>
                </a:rPr>
                <a:t>Secure Data Bases</a:t>
              </a:r>
            </a:p>
          </p:txBody>
        </p:sp>
        <p:grpSp>
          <p:nvGrpSpPr>
            <p:cNvPr id="155684" name="Group 28">
              <a:extLst>
                <a:ext uri="{FF2B5EF4-FFF2-40B4-BE49-F238E27FC236}">
                  <a16:creationId xmlns:a16="http://schemas.microsoft.com/office/drawing/2014/main" id="{5C7274F4-C61A-4BD0-A12C-C7AD60175BF0}"/>
                </a:ext>
              </a:extLst>
            </p:cNvPr>
            <p:cNvGrpSpPr>
              <a:grpSpLocks/>
            </p:cNvGrpSpPr>
            <p:nvPr/>
          </p:nvGrpSpPr>
          <p:grpSpPr bwMode="auto">
            <a:xfrm>
              <a:off x="1928" y="1328"/>
              <a:ext cx="1480" cy="936"/>
              <a:chOff x="1664" y="1328"/>
              <a:chExt cx="1480" cy="936"/>
            </a:xfrm>
          </p:grpSpPr>
          <p:sp>
            <p:nvSpPr>
              <p:cNvPr id="155687" name="AutoShape 29">
                <a:extLst>
                  <a:ext uri="{FF2B5EF4-FFF2-40B4-BE49-F238E27FC236}">
                    <a16:creationId xmlns:a16="http://schemas.microsoft.com/office/drawing/2014/main" id="{F0D87806-EF98-4889-A151-6980C9CC1017}"/>
                  </a:ext>
                </a:extLst>
              </p:cNvPr>
              <p:cNvSpPr>
                <a:spLocks noChangeArrowheads="1"/>
              </p:cNvSpPr>
              <p:nvPr/>
            </p:nvSpPr>
            <p:spPr bwMode="auto">
              <a:xfrm>
                <a:off x="1664" y="1328"/>
                <a:ext cx="1480" cy="936"/>
              </a:xfrm>
              <a:prstGeom prst="roundRect">
                <a:avLst>
                  <a:gd name="adj" fmla="val 16667"/>
                </a:avLst>
              </a:prstGeom>
              <a:solidFill>
                <a:schemeClr val="bg1"/>
              </a:solidFill>
              <a:ln w="0">
                <a:solidFill>
                  <a:srgbClr val="58726A"/>
                </a:solidFill>
                <a:round/>
                <a:headEnd/>
                <a:tailEnd/>
              </a:ln>
            </p:spPr>
            <p:txBody>
              <a:bodyPr wrap="none" lIns="0" tIns="45714" rIns="91429" bIns="45714" anchor="ctr"/>
              <a:lstStyle>
                <a:lvl1pPr marL="114300" indent="-114300" defTabSz="708025">
                  <a:defRPr>
                    <a:solidFill>
                      <a:schemeClr val="tx1"/>
                    </a:solidFill>
                    <a:latin typeface="Arial" panose="020B0604020202020204" pitchFamily="34" charset="0"/>
                  </a:defRPr>
                </a:lvl1pPr>
                <a:lvl2pPr marL="742950" indent="-285750" defTabSz="708025">
                  <a:defRPr>
                    <a:solidFill>
                      <a:schemeClr val="tx1"/>
                    </a:solidFill>
                    <a:latin typeface="Arial" panose="020B0604020202020204" pitchFamily="34" charset="0"/>
                  </a:defRPr>
                </a:lvl2pPr>
                <a:lvl3pPr marL="1143000" indent="-228600" defTabSz="708025">
                  <a:defRPr>
                    <a:solidFill>
                      <a:schemeClr val="tx1"/>
                    </a:solidFill>
                    <a:latin typeface="Arial" panose="020B0604020202020204" pitchFamily="34" charset="0"/>
                  </a:defRPr>
                </a:lvl3pPr>
                <a:lvl4pPr marL="1600200" indent="-228600" defTabSz="708025">
                  <a:defRPr>
                    <a:solidFill>
                      <a:schemeClr val="tx1"/>
                    </a:solidFill>
                    <a:latin typeface="Arial" panose="020B0604020202020204" pitchFamily="34" charset="0"/>
                  </a:defRPr>
                </a:lvl4pPr>
                <a:lvl5pPr marL="2057400" indent="-228600" defTabSz="708025">
                  <a:defRPr>
                    <a:solidFill>
                      <a:schemeClr val="tx1"/>
                    </a:solidFill>
                    <a:latin typeface="Arial" panose="020B0604020202020204" pitchFamily="34" charset="0"/>
                  </a:defRPr>
                </a:lvl5pPr>
                <a:lvl6pPr marL="2514600" indent="-228600" defTabSz="708025" fontAlgn="base">
                  <a:spcBef>
                    <a:spcPct val="0"/>
                  </a:spcBef>
                  <a:spcAft>
                    <a:spcPct val="0"/>
                  </a:spcAft>
                  <a:defRPr>
                    <a:solidFill>
                      <a:schemeClr val="tx1"/>
                    </a:solidFill>
                    <a:latin typeface="Arial" panose="020B0604020202020204" pitchFamily="34" charset="0"/>
                  </a:defRPr>
                </a:lvl6pPr>
                <a:lvl7pPr marL="2971800" indent="-228600" defTabSz="708025" fontAlgn="base">
                  <a:spcBef>
                    <a:spcPct val="0"/>
                  </a:spcBef>
                  <a:spcAft>
                    <a:spcPct val="0"/>
                  </a:spcAft>
                  <a:defRPr>
                    <a:solidFill>
                      <a:schemeClr val="tx1"/>
                    </a:solidFill>
                    <a:latin typeface="Arial" panose="020B0604020202020204" pitchFamily="34" charset="0"/>
                  </a:defRPr>
                </a:lvl7pPr>
                <a:lvl8pPr marL="3429000" indent="-228600" defTabSz="708025" fontAlgn="base">
                  <a:spcBef>
                    <a:spcPct val="0"/>
                  </a:spcBef>
                  <a:spcAft>
                    <a:spcPct val="0"/>
                  </a:spcAft>
                  <a:defRPr>
                    <a:solidFill>
                      <a:schemeClr val="tx1"/>
                    </a:solidFill>
                    <a:latin typeface="Arial" panose="020B0604020202020204" pitchFamily="34" charset="0"/>
                  </a:defRPr>
                </a:lvl8pPr>
                <a:lvl9pPr marL="3886200" indent="-228600" defTabSz="708025" fontAlgn="base">
                  <a:spcBef>
                    <a:spcPct val="0"/>
                  </a:spcBef>
                  <a:spcAft>
                    <a:spcPct val="0"/>
                  </a:spcAft>
                  <a:defRPr>
                    <a:solidFill>
                      <a:schemeClr val="tx1"/>
                    </a:solidFill>
                    <a:latin typeface="Arial" panose="020B0604020202020204" pitchFamily="34" charset="0"/>
                  </a:defRPr>
                </a:lvl9pPr>
              </a:lstStyle>
              <a:p>
                <a:pPr eaLnBrk="1" hangingPunct="1">
                  <a:lnSpc>
                    <a:spcPct val="190000"/>
                  </a:lnSpc>
                  <a:buSzPct val="160000"/>
                </a:pPr>
                <a:endParaRPr lang="en-US" altLang="en-US" sz="1000">
                  <a:latin typeface="Times New Roman" panose="02020603050405020304" pitchFamily="18" charset="0"/>
                  <a:cs typeface="Times New Roman" panose="02020603050405020304" pitchFamily="18" charset="0"/>
                </a:endParaRPr>
              </a:p>
            </p:txBody>
          </p:sp>
          <p:sp>
            <p:nvSpPr>
              <p:cNvPr id="155688" name="AutoShape 30">
                <a:extLst>
                  <a:ext uri="{FF2B5EF4-FFF2-40B4-BE49-F238E27FC236}">
                    <a16:creationId xmlns:a16="http://schemas.microsoft.com/office/drawing/2014/main" id="{B77A29D5-D556-489A-ABEA-F036B2BDA3B3}"/>
                  </a:ext>
                </a:extLst>
              </p:cNvPr>
              <p:cNvSpPr>
                <a:spLocks noChangeArrowheads="1"/>
              </p:cNvSpPr>
              <p:nvPr/>
            </p:nvSpPr>
            <p:spPr bwMode="auto">
              <a:xfrm>
                <a:off x="1680" y="1328"/>
                <a:ext cx="1440" cy="936"/>
              </a:xfrm>
              <a:prstGeom prst="roundRect">
                <a:avLst>
                  <a:gd name="adj" fmla="val 16667"/>
                </a:avLst>
              </a:prstGeom>
              <a:solidFill>
                <a:srgbClr val="EAEAEA"/>
              </a:solidFill>
              <a:ln>
                <a:noFill/>
              </a:ln>
              <a:extLst>
                <a:ext uri="{91240B29-F687-4F45-9708-019B960494DF}">
                  <a14:hiddenLine xmlns:a14="http://schemas.microsoft.com/office/drawing/2010/main" w="0">
                    <a:solidFill>
                      <a:srgbClr val="000000"/>
                    </a:solidFill>
                    <a:round/>
                    <a:headEnd/>
                    <a:tailEnd/>
                  </a14:hiddenLine>
                </a:ext>
              </a:extLst>
            </p:spPr>
            <p:txBody>
              <a:bodyPr wrap="none" lIns="0" tIns="45714" rIns="91429" bIns="45714" anchor="ctr"/>
              <a:lstStyle>
                <a:lvl1pPr marL="114300" indent="-114300" defTabSz="708025">
                  <a:defRPr>
                    <a:solidFill>
                      <a:schemeClr val="tx1"/>
                    </a:solidFill>
                    <a:latin typeface="Arial" panose="020B0604020202020204" pitchFamily="34" charset="0"/>
                  </a:defRPr>
                </a:lvl1pPr>
                <a:lvl2pPr marL="742950" indent="-285750" defTabSz="708025">
                  <a:defRPr>
                    <a:solidFill>
                      <a:schemeClr val="tx1"/>
                    </a:solidFill>
                    <a:latin typeface="Arial" panose="020B0604020202020204" pitchFamily="34" charset="0"/>
                  </a:defRPr>
                </a:lvl2pPr>
                <a:lvl3pPr marL="1143000" indent="-228600" defTabSz="708025">
                  <a:defRPr>
                    <a:solidFill>
                      <a:schemeClr val="tx1"/>
                    </a:solidFill>
                    <a:latin typeface="Arial" panose="020B0604020202020204" pitchFamily="34" charset="0"/>
                  </a:defRPr>
                </a:lvl3pPr>
                <a:lvl4pPr marL="1600200" indent="-228600" defTabSz="708025">
                  <a:defRPr>
                    <a:solidFill>
                      <a:schemeClr val="tx1"/>
                    </a:solidFill>
                    <a:latin typeface="Arial" panose="020B0604020202020204" pitchFamily="34" charset="0"/>
                  </a:defRPr>
                </a:lvl4pPr>
                <a:lvl5pPr marL="2057400" indent="-228600" defTabSz="708025">
                  <a:defRPr>
                    <a:solidFill>
                      <a:schemeClr val="tx1"/>
                    </a:solidFill>
                    <a:latin typeface="Arial" panose="020B0604020202020204" pitchFamily="34" charset="0"/>
                  </a:defRPr>
                </a:lvl5pPr>
                <a:lvl6pPr marL="2514600" indent="-228600" defTabSz="708025" fontAlgn="base">
                  <a:spcBef>
                    <a:spcPct val="0"/>
                  </a:spcBef>
                  <a:spcAft>
                    <a:spcPct val="0"/>
                  </a:spcAft>
                  <a:defRPr>
                    <a:solidFill>
                      <a:schemeClr val="tx1"/>
                    </a:solidFill>
                    <a:latin typeface="Arial" panose="020B0604020202020204" pitchFamily="34" charset="0"/>
                  </a:defRPr>
                </a:lvl6pPr>
                <a:lvl7pPr marL="2971800" indent="-228600" defTabSz="708025" fontAlgn="base">
                  <a:spcBef>
                    <a:spcPct val="0"/>
                  </a:spcBef>
                  <a:spcAft>
                    <a:spcPct val="0"/>
                  </a:spcAft>
                  <a:defRPr>
                    <a:solidFill>
                      <a:schemeClr val="tx1"/>
                    </a:solidFill>
                    <a:latin typeface="Arial" panose="020B0604020202020204" pitchFamily="34" charset="0"/>
                  </a:defRPr>
                </a:lvl7pPr>
                <a:lvl8pPr marL="3429000" indent="-228600" defTabSz="708025" fontAlgn="base">
                  <a:spcBef>
                    <a:spcPct val="0"/>
                  </a:spcBef>
                  <a:spcAft>
                    <a:spcPct val="0"/>
                  </a:spcAft>
                  <a:defRPr>
                    <a:solidFill>
                      <a:schemeClr val="tx1"/>
                    </a:solidFill>
                    <a:latin typeface="Arial" panose="020B0604020202020204" pitchFamily="34" charset="0"/>
                  </a:defRPr>
                </a:lvl8pPr>
                <a:lvl9pPr marL="3886200" indent="-228600" defTabSz="708025" fontAlgn="base">
                  <a:spcBef>
                    <a:spcPct val="0"/>
                  </a:spcBef>
                  <a:spcAft>
                    <a:spcPct val="0"/>
                  </a:spcAft>
                  <a:defRPr>
                    <a:solidFill>
                      <a:schemeClr val="tx1"/>
                    </a:solidFill>
                    <a:latin typeface="Arial" panose="020B0604020202020204" pitchFamily="34" charset="0"/>
                  </a:defRPr>
                </a:lvl9pPr>
              </a:lstStyle>
              <a:p>
                <a:pPr eaLnBrk="1" hangingPunct="1">
                  <a:lnSpc>
                    <a:spcPct val="190000"/>
                  </a:lnSpc>
                  <a:buSzPct val="160000"/>
                </a:pPr>
                <a:endParaRPr lang="en-US" altLang="en-US" sz="1000">
                  <a:latin typeface="Times New Roman" panose="02020603050405020304" pitchFamily="18" charset="0"/>
                  <a:cs typeface="Times New Roman" panose="02020603050405020304" pitchFamily="18" charset="0"/>
                </a:endParaRPr>
              </a:p>
            </p:txBody>
          </p:sp>
        </p:grpSp>
        <p:sp>
          <p:nvSpPr>
            <p:cNvPr id="3548191" name="AutoShape 31">
              <a:extLst>
                <a:ext uri="{FF2B5EF4-FFF2-40B4-BE49-F238E27FC236}">
                  <a16:creationId xmlns:a16="http://schemas.microsoft.com/office/drawing/2014/main" id="{0AB3DA5A-70B4-484A-9F84-C3CC01D3110D}"/>
                </a:ext>
              </a:extLst>
            </p:cNvPr>
            <p:cNvSpPr>
              <a:spLocks noChangeArrowheads="1"/>
            </p:cNvSpPr>
            <p:nvPr/>
          </p:nvSpPr>
          <p:spPr bwMode="auto">
            <a:xfrm>
              <a:off x="2000" y="1328"/>
              <a:ext cx="1336" cy="936"/>
            </a:xfrm>
            <a:prstGeom prst="roundRect">
              <a:avLst>
                <a:gd name="adj" fmla="val 16667"/>
              </a:avLst>
            </a:prstGeom>
            <a:solidFill>
              <a:srgbClr val="DDDDDD"/>
            </a:solidFill>
            <a:ln w="0">
              <a:noFill/>
              <a:round/>
              <a:headEnd/>
              <a:tailEnd/>
            </a:ln>
            <a:effectLst/>
          </p:spPr>
          <p:txBody>
            <a:bodyPr wrap="none" lIns="0" tIns="45714" rIns="91429" bIns="45714" anchor="ctr"/>
            <a:lstStyle/>
            <a:p>
              <a:pPr marL="342900" indent="-114300" defTabSz="708025" eaLnBrk="1" fontAlgn="auto" hangingPunct="1">
                <a:lnSpc>
                  <a:spcPct val="190000"/>
                </a:lnSpc>
                <a:spcBef>
                  <a:spcPts val="0"/>
                </a:spcBef>
                <a:spcAft>
                  <a:spcPts val="0"/>
                </a:spcAft>
                <a:buSzPct val="160000"/>
                <a:buFontTx/>
                <a:buBlip>
                  <a:blip r:embed="rId3"/>
                </a:buBlip>
                <a:defRPr/>
              </a:pPr>
              <a:r>
                <a:rPr lang="en-US" sz="1000" dirty="0">
                  <a:latin typeface="Times New Roman" pitchFamily="18" charset="0"/>
                  <a:cs typeface="Times New Roman" pitchFamily="18" charset="0"/>
                </a:rPr>
                <a:t>  </a:t>
              </a:r>
              <a:r>
                <a:rPr lang="en-US" sz="1200" dirty="0">
                  <a:effectLst>
                    <a:outerShdw blurRad="38100" dist="38100" dir="2700000" algn="tl">
                      <a:srgbClr val="FFFFFF"/>
                    </a:outerShdw>
                  </a:effectLst>
                  <a:latin typeface="Times New Roman" pitchFamily="18" charset="0"/>
                  <a:cs typeface="Times New Roman" pitchFamily="18" charset="0"/>
                </a:rPr>
                <a:t>Aggregation</a:t>
              </a:r>
            </a:p>
            <a:p>
              <a:pPr marL="342900" indent="-114300" defTabSz="708025" eaLnBrk="1" fontAlgn="auto" hangingPunct="1">
                <a:lnSpc>
                  <a:spcPct val="190000"/>
                </a:lnSpc>
                <a:spcBef>
                  <a:spcPts val="0"/>
                </a:spcBef>
                <a:spcAft>
                  <a:spcPts val="0"/>
                </a:spcAft>
                <a:buSzPct val="160000"/>
                <a:buFontTx/>
                <a:buBlip>
                  <a:blip r:embed="rId3"/>
                </a:buBlip>
                <a:defRPr/>
              </a:pPr>
              <a:r>
                <a:rPr lang="en-US" sz="1200" dirty="0">
                  <a:effectLst>
                    <a:outerShdw blurRad="38100" dist="38100" dir="2700000" algn="tl">
                      <a:srgbClr val="FFFFFF"/>
                    </a:outerShdw>
                  </a:effectLst>
                  <a:latin typeface="Times New Roman" pitchFamily="18" charset="0"/>
                  <a:cs typeface="Times New Roman" pitchFamily="18" charset="0"/>
                </a:rPr>
                <a:t>  Scrubbing </a:t>
              </a:r>
            </a:p>
            <a:p>
              <a:pPr marL="342900" indent="-114300" defTabSz="708025" eaLnBrk="1" fontAlgn="auto" hangingPunct="1">
                <a:lnSpc>
                  <a:spcPct val="190000"/>
                </a:lnSpc>
                <a:spcBef>
                  <a:spcPts val="0"/>
                </a:spcBef>
                <a:spcAft>
                  <a:spcPts val="0"/>
                </a:spcAft>
                <a:buSzPct val="160000"/>
                <a:buFontTx/>
                <a:buBlip>
                  <a:blip r:embed="rId3"/>
                </a:buBlip>
                <a:defRPr/>
              </a:pPr>
              <a:r>
                <a:rPr lang="en-US" sz="1200" dirty="0">
                  <a:effectLst>
                    <a:outerShdw blurRad="38100" dist="38100" dir="2700000" algn="tl">
                      <a:srgbClr val="FFFFFF"/>
                    </a:outerShdw>
                  </a:effectLst>
                  <a:latin typeface="Times New Roman" pitchFamily="18" charset="0"/>
                  <a:cs typeface="Times New Roman" pitchFamily="18" charset="0"/>
                </a:rPr>
                <a:t>  Normalization</a:t>
              </a:r>
            </a:p>
          </p:txBody>
        </p:sp>
        <p:sp>
          <p:nvSpPr>
            <p:cNvPr id="155686" name="AutoShape 32">
              <a:extLst>
                <a:ext uri="{FF2B5EF4-FFF2-40B4-BE49-F238E27FC236}">
                  <a16:creationId xmlns:a16="http://schemas.microsoft.com/office/drawing/2014/main" id="{977F9A34-C79D-412D-AEAF-68958F8E7745}"/>
                </a:ext>
              </a:extLst>
            </p:cNvPr>
            <p:cNvSpPr>
              <a:spLocks noChangeArrowheads="1"/>
            </p:cNvSpPr>
            <p:nvPr/>
          </p:nvSpPr>
          <p:spPr bwMode="auto">
            <a:xfrm rot="5400000">
              <a:off x="2492" y="1956"/>
              <a:ext cx="410" cy="1176"/>
            </a:xfrm>
            <a:custGeom>
              <a:avLst/>
              <a:gdLst>
                <a:gd name="T0" fmla="*/ 0 w 21600"/>
                <a:gd name="T1" fmla="*/ 0 h 21600"/>
                <a:gd name="T2" fmla="*/ 0 w 21600"/>
                <a:gd name="T3" fmla="*/ 0 h 21600"/>
                <a:gd name="T4" fmla="*/ 0 w 21600"/>
                <a:gd name="T5" fmla="*/ 0 h 21600"/>
                <a:gd name="T6" fmla="*/ 0 w 21600"/>
                <a:gd name="T7" fmla="*/ 0 h 21600"/>
                <a:gd name="T8" fmla="*/ 17694720 60000 65536"/>
                <a:gd name="T9" fmla="*/ 11796480 60000 65536"/>
                <a:gd name="T10" fmla="*/ 5898240 60000 65536"/>
                <a:gd name="T11" fmla="*/ 0 60000 65536"/>
                <a:gd name="T12" fmla="*/ 3372 w 21600"/>
                <a:gd name="T13" fmla="*/ 1359 h 21600"/>
                <a:gd name="T14" fmla="*/ 14014 w 21600"/>
                <a:gd name="T15" fmla="*/ 20241 h 21600"/>
              </a:gdLst>
              <a:ahLst/>
              <a:cxnLst>
                <a:cxn ang="T8">
                  <a:pos x="T0" y="T1"/>
                </a:cxn>
                <a:cxn ang="T9">
                  <a:pos x="T2" y="T3"/>
                </a:cxn>
                <a:cxn ang="T10">
                  <a:pos x="T4" y="T5"/>
                </a:cxn>
                <a:cxn ang="T11">
                  <a:pos x="T6" y="T7"/>
                </a:cxn>
              </a:cxnLst>
              <a:rect l="T12" t="T13" r="T14" b="T15"/>
              <a:pathLst>
                <a:path w="21600" h="21600">
                  <a:moveTo>
                    <a:pt x="12913" y="0"/>
                  </a:moveTo>
                  <a:lnTo>
                    <a:pt x="12913" y="1359"/>
                  </a:lnTo>
                  <a:lnTo>
                    <a:pt x="3375" y="1359"/>
                  </a:lnTo>
                  <a:lnTo>
                    <a:pt x="3375" y="20241"/>
                  </a:lnTo>
                  <a:lnTo>
                    <a:pt x="12913" y="20241"/>
                  </a:lnTo>
                  <a:lnTo>
                    <a:pt x="12913" y="21600"/>
                  </a:lnTo>
                  <a:lnTo>
                    <a:pt x="21600" y="10800"/>
                  </a:lnTo>
                  <a:lnTo>
                    <a:pt x="12913" y="0"/>
                  </a:lnTo>
                  <a:close/>
                </a:path>
                <a:path w="21600" h="21600">
                  <a:moveTo>
                    <a:pt x="1350" y="1359"/>
                  </a:moveTo>
                  <a:lnTo>
                    <a:pt x="1350" y="20241"/>
                  </a:lnTo>
                  <a:lnTo>
                    <a:pt x="2700" y="20241"/>
                  </a:lnTo>
                  <a:lnTo>
                    <a:pt x="2700" y="1359"/>
                  </a:lnTo>
                  <a:lnTo>
                    <a:pt x="1350" y="1359"/>
                  </a:lnTo>
                  <a:close/>
                </a:path>
                <a:path w="21600" h="21600">
                  <a:moveTo>
                    <a:pt x="0" y="1359"/>
                  </a:moveTo>
                  <a:lnTo>
                    <a:pt x="0" y="20241"/>
                  </a:lnTo>
                  <a:lnTo>
                    <a:pt x="675" y="20241"/>
                  </a:lnTo>
                  <a:lnTo>
                    <a:pt x="675" y="1359"/>
                  </a:lnTo>
                  <a:lnTo>
                    <a:pt x="0" y="1359"/>
                  </a:lnTo>
                  <a:close/>
                </a:path>
              </a:pathLst>
            </a:custGeom>
            <a:solidFill>
              <a:srgbClr val="990000"/>
            </a:solidFill>
            <a:ln>
              <a:noFill/>
            </a:ln>
            <a:extLst>
              <a:ext uri="{91240B29-F687-4F45-9708-019B960494DF}">
                <a14:hiddenLine xmlns:a14="http://schemas.microsoft.com/office/drawing/2010/main" w="0">
                  <a:solidFill>
                    <a:srgbClr val="000000"/>
                  </a:solidFill>
                  <a:miter lim="800000"/>
                  <a:headEnd/>
                  <a:tailEnd/>
                </a14:hiddenLine>
              </a:ext>
            </a:extLst>
          </p:spPr>
          <p:txBody>
            <a:bodyPr wrap="none" lIns="0" tIns="45714" rIns="91429" bIns="45714" anchor="ctr"/>
            <a:lstStyle/>
            <a:p>
              <a:endParaRPr lang="en-US"/>
            </a:p>
          </p:txBody>
        </p:sp>
      </p:grpSp>
      <p:grpSp>
        <p:nvGrpSpPr>
          <p:cNvPr id="155668" name="Group 33">
            <a:extLst>
              <a:ext uri="{FF2B5EF4-FFF2-40B4-BE49-F238E27FC236}">
                <a16:creationId xmlns:a16="http://schemas.microsoft.com/office/drawing/2014/main" id="{73CFC642-3255-48D4-89E1-8CE5C3168D93}"/>
              </a:ext>
            </a:extLst>
          </p:cNvPr>
          <p:cNvGrpSpPr>
            <a:grpSpLocks/>
          </p:cNvGrpSpPr>
          <p:nvPr/>
        </p:nvGrpSpPr>
        <p:grpSpPr bwMode="auto">
          <a:xfrm>
            <a:off x="7008814" y="1524000"/>
            <a:ext cx="3132137" cy="3024188"/>
            <a:chOff x="3340" y="865"/>
            <a:chExt cx="1973" cy="1905"/>
          </a:xfrm>
        </p:grpSpPr>
        <p:sp>
          <p:nvSpPr>
            <p:cNvPr id="155669" name="Text Box 34">
              <a:extLst>
                <a:ext uri="{FF2B5EF4-FFF2-40B4-BE49-F238E27FC236}">
                  <a16:creationId xmlns:a16="http://schemas.microsoft.com/office/drawing/2014/main" id="{B33AE80A-E90A-40F9-9DD4-F8BF9D690F2B}"/>
                </a:ext>
              </a:extLst>
            </p:cNvPr>
            <p:cNvSpPr txBox="1">
              <a:spLocks noChangeArrowheads="1"/>
            </p:cNvSpPr>
            <p:nvPr/>
          </p:nvSpPr>
          <p:spPr bwMode="auto">
            <a:xfrm>
              <a:off x="3648" y="865"/>
              <a:ext cx="1665"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anchor="ctr" anchorCtr="1">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ctr" eaLnBrk="1" hangingPunct="1">
                <a:spcBef>
                  <a:spcPct val="50000"/>
                </a:spcBef>
                <a:buFont typeface="Wingdings" panose="05000000000000000000" pitchFamily="2" charset="2"/>
                <a:buNone/>
              </a:pPr>
              <a:r>
                <a:rPr lang="en-US" altLang="en-US" sz="1400">
                  <a:solidFill>
                    <a:srgbClr val="4D4D4D"/>
                  </a:solidFill>
                  <a:latin typeface="Times New Roman" panose="02020603050405020304" pitchFamily="18" charset="0"/>
                  <a:cs typeface="Times New Roman" panose="02020603050405020304" pitchFamily="18" charset="0"/>
                </a:rPr>
                <a:t>Medical Intelligence &amp; Predictive Models</a:t>
              </a:r>
            </a:p>
          </p:txBody>
        </p:sp>
        <p:grpSp>
          <p:nvGrpSpPr>
            <p:cNvPr id="155670" name="Group 35">
              <a:extLst>
                <a:ext uri="{FF2B5EF4-FFF2-40B4-BE49-F238E27FC236}">
                  <a16:creationId xmlns:a16="http://schemas.microsoft.com/office/drawing/2014/main" id="{0E09FC8F-2A41-45B0-BB4C-A16BAF383878}"/>
                </a:ext>
              </a:extLst>
            </p:cNvPr>
            <p:cNvGrpSpPr>
              <a:grpSpLocks/>
            </p:cNvGrpSpPr>
            <p:nvPr/>
          </p:nvGrpSpPr>
          <p:grpSpPr bwMode="auto">
            <a:xfrm>
              <a:off x="3340" y="1288"/>
              <a:ext cx="1713" cy="1482"/>
              <a:chOff x="3340" y="1288"/>
              <a:chExt cx="1713" cy="1482"/>
            </a:xfrm>
          </p:grpSpPr>
          <p:sp>
            <p:nvSpPr>
              <p:cNvPr id="155671" name="AutoShape 36">
                <a:extLst>
                  <a:ext uri="{FF2B5EF4-FFF2-40B4-BE49-F238E27FC236}">
                    <a16:creationId xmlns:a16="http://schemas.microsoft.com/office/drawing/2014/main" id="{6BE78ECF-DB64-41B2-AB7B-C66D82988AFC}"/>
                  </a:ext>
                </a:extLst>
              </p:cNvPr>
              <p:cNvSpPr>
                <a:spLocks noChangeArrowheads="1"/>
              </p:cNvSpPr>
              <p:nvPr/>
            </p:nvSpPr>
            <p:spPr bwMode="auto">
              <a:xfrm>
                <a:off x="3945" y="1288"/>
                <a:ext cx="1108" cy="1056"/>
              </a:xfrm>
              <a:prstGeom prst="flowChartProcess">
                <a:avLst/>
              </a:prstGeom>
              <a:solidFill>
                <a:srgbClr val="C0C0C0"/>
              </a:solidFill>
              <a:ln w="9525">
                <a:miter lim="800000"/>
                <a:headEnd/>
                <a:tailEnd/>
              </a:ln>
              <a:scene3d>
                <a:camera prst="legacyObliqueTopRight"/>
                <a:lightRig rig="legacyFlat3" dir="b"/>
              </a:scene3d>
              <a:sp3d extrusionH="100000" prstMaterial="legacyMatte">
                <a:bevelT w="13500" h="13500" prst="angle"/>
                <a:bevelB w="13500" h="13500" prst="angle"/>
                <a:extrusionClr>
                  <a:srgbClr val="C0C0C0"/>
                </a:extrusionClr>
                <a:contourClr>
                  <a:srgbClr val="C0C0C0"/>
                </a:contourClr>
              </a:sp3d>
            </p:spPr>
            <p:txBody>
              <a:bodyPr wrap="none" lIns="0" tIns="45714" rIns="91429" bIns="45714" anchor="ctr">
                <a:flatTx/>
              </a:bodyPr>
              <a:lstStyle>
                <a:lvl1pPr indent="115888">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ctr" eaLnBrk="1" hangingPunct="1">
                  <a:buFont typeface="Wingdings" panose="05000000000000000000" pitchFamily="2" charset="2"/>
                  <a:buNone/>
                </a:pPr>
                <a:r>
                  <a:rPr lang="en-US" altLang="en-US" sz="1000">
                    <a:solidFill>
                      <a:schemeClr val="bg1"/>
                    </a:solidFill>
                    <a:latin typeface="Times New Roman" panose="02020603050405020304" pitchFamily="18" charset="0"/>
                    <a:cs typeface="Times New Roman" panose="02020603050405020304" pitchFamily="18" charset="0"/>
                  </a:rPr>
                  <a:t>D2Hawkeye </a:t>
                </a:r>
              </a:p>
              <a:p>
                <a:pPr algn="ctr" eaLnBrk="1" hangingPunct="1">
                  <a:buFont typeface="Wingdings" panose="05000000000000000000" pitchFamily="2" charset="2"/>
                  <a:buNone/>
                </a:pPr>
                <a:r>
                  <a:rPr lang="en-US" altLang="en-US" sz="1000">
                    <a:solidFill>
                      <a:schemeClr val="bg1"/>
                    </a:solidFill>
                    <a:latin typeface="Times New Roman" panose="02020603050405020304" pitchFamily="18" charset="0"/>
                    <a:cs typeface="Times New Roman" panose="02020603050405020304" pitchFamily="18" charset="0"/>
                  </a:rPr>
                  <a:t>Rules Library</a:t>
                </a:r>
              </a:p>
              <a:p>
                <a:pPr algn="ctr" eaLnBrk="1" hangingPunct="1"/>
                <a:endParaRPr lang="en-US" altLang="en-US" sz="1000">
                  <a:solidFill>
                    <a:schemeClr val="bg1"/>
                  </a:solidFill>
                  <a:latin typeface="Times New Roman" panose="02020603050405020304" pitchFamily="18" charset="0"/>
                  <a:cs typeface="Times New Roman" panose="02020603050405020304" pitchFamily="18" charset="0"/>
                </a:endParaRPr>
              </a:p>
              <a:p>
                <a:pPr algn="ctr" eaLnBrk="1" hangingPunct="1"/>
                <a:endParaRPr lang="en-US" altLang="en-US" sz="1000">
                  <a:solidFill>
                    <a:schemeClr val="bg1"/>
                  </a:solidFill>
                  <a:latin typeface="Times New Roman" panose="02020603050405020304" pitchFamily="18" charset="0"/>
                  <a:cs typeface="Times New Roman" panose="02020603050405020304" pitchFamily="18" charset="0"/>
                </a:endParaRPr>
              </a:p>
              <a:p>
                <a:pPr algn="ctr" eaLnBrk="1" hangingPunct="1"/>
                <a:endParaRPr lang="en-US" altLang="en-US" sz="1000">
                  <a:solidFill>
                    <a:schemeClr val="bg1"/>
                  </a:solidFill>
                  <a:latin typeface="Times New Roman" panose="02020603050405020304" pitchFamily="18" charset="0"/>
                  <a:cs typeface="Times New Roman" panose="02020603050405020304" pitchFamily="18" charset="0"/>
                </a:endParaRPr>
              </a:p>
              <a:p>
                <a:pPr algn="ctr" eaLnBrk="1" hangingPunct="1"/>
                <a:endParaRPr lang="en-US" altLang="en-US" sz="1000">
                  <a:solidFill>
                    <a:schemeClr val="bg1"/>
                  </a:solidFill>
                  <a:latin typeface="Times New Roman" panose="02020603050405020304" pitchFamily="18" charset="0"/>
                  <a:cs typeface="Times New Roman" panose="02020603050405020304" pitchFamily="18" charset="0"/>
                </a:endParaRPr>
              </a:p>
              <a:p>
                <a:pPr algn="ctr" eaLnBrk="1" hangingPunct="1"/>
                <a:endParaRPr lang="en-US" altLang="en-US" sz="1000">
                  <a:solidFill>
                    <a:schemeClr val="bg1"/>
                  </a:solidFill>
                  <a:latin typeface="Times New Roman" panose="02020603050405020304" pitchFamily="18" charset="0"/>
                  <a:cs typeface="Times New Roman" panose="02020603050405020304" pitchFamily="18" charset="0"/>
                </a:endParaRPr>
              </a:p>
              <a:p>
                <a:pPr algn="ctr" eaLnBrk="1" hangingPunct="1"/>
                <a:endParaRPr lang="en-US" altLang="en-US" sz="1000">
                  <a:solidFill>
                    <a:schemeClr val="bg1"/>
                  </a:solidFill>
                  <a:latin typeface="Times New Roman" panose="02020603050405020304" pitchFamily="18" charset="0"/>
                  <a:cs typeface="Times New Roman" panose="02020603050405020304" pitchFamily="18" charset="0"/>
                </a:endParaRPr>
              </a:p>
              <a:p>
                <a:pPr algn="ctr" eaLnBrk="1" hangingPunct="1"/>
                <a:endParaRPr lang="en-US" altLang="en-US" sz="1000">
                  <a:solidFill>
                    <a:schemeClr val="bg1"/>
                  </a:solidFill>
                  <a:latin typeface="Times New Roman" panose="02020603050405020304" pitchFamily="18" charset="0"/>
                  <a:cs typeface="Times New Roman" panose="02020603050405020304" pitchFamily="18" charset="0"/>
                </a:endParaRPr>
              </a:p>
            </p:txBody>
          </p:sp>
          <p:sp>
            <p:nvSpPr>
              <p:cNvPr id="155672" name="AutoShape 37">
                <a:extLst>
                  <a:ext uri="{FF2B5EF4-FFF2-40B4-BE49-F238E27FC236}">
                    <a16:creationId xmlns:a16="http://schemas.microsoft.com/office/drawing/2014/main" id="{1E30400B-F030-4EB0-A68E-516D4256A4F6}"/>
                  </a:ext>
                </a:extLst>
              </p:cNvPr>
              <p:cNvSpPr>
                <a:spLocks noChangeArrowheads="1"/>
              </p:cNvSpPr>
              <p:nvPr/>
            </p:nvSpPr>
            <p:spPr bwMode="auto">
              <a:xfrm>
                <a:off x="3939" y="1624"/>
                <a:ext cx="120" cy="672"/>
              </a:xfrm>
              <a:prstGeom prst="flowChartProcess">
                <a:avLst/>
              </a:prstGeom>
              <a:solidFill>
                <a:srgbClr val="78A593"/>
              </a:solidFill>
              <a:ln w="9525">
                <a:miter lim="800000"/>
                <a:headEnd/>
                <a:tailEnd/>
              </a:ln>
              <a:scene3d>
                <a:camera prst="legacyObliqueTopRight"/>
                <a:lightRig rig="legacyFlat3" dir="b"/>
              </a:scene3d>
              <a:sp3d extrusionH="100000" prstMaterial="legacyMatte">
                <a:bevelT w="13500" h="13500" prst="angle"/>
                <a:bevelB w="13500" h="13500" prst="angle"/>
                <a:extrusionClr>
                  <a:srgbClr val="78A593"/>
                </a:extrusionClr>
                <a:contourClr>
                  <a:srgbClr val="78A593"/>
                </a:contourClr>
              </a:sp3d>
            </p:spPr>
            <p:txBody>
              <a:bodyPr wrap="none" lIns="0" tIns="45714" rIns="91429" bIns="45714" anchor="ctr">
                <a:flatTx/>
              </a:bodyPr>
              <a:lstStyle>
                <a:lvl1pPr indent="115888">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ctr" eaLnBrk="1" hangingPunct="1"/>
                <a:endParaRPr lang="en-US" altLang="en-US" sz="1000">
                  <a:latin typeface="Times New Roman" panose="02020603050405020304" pitchFamily="18" charset="0"/>
                  <a:cs typeface="Times New Roman" panose="02020603050405020304" pitchFamily="18" charset="0"/>
                </a:endParaRPr>
              </a:p>
            </p:txBody>
          </p:sp>
          <p:sp>
            <p:nvSpPr>
              <p:cNvPr id="155673" name="AutoShape 38">
                <a:extLst>
                  <a:ext uri="{FF2B5EF4-FFF2-40B4-BE49-F238E27FC236}">
                    <a16:creationId xmlns:a16="http://schemas.microsoft.com/office/drawing/2014/main" id="{9352A164-4190-4152-B881-0916323155A2}"/>
                  </a:ext>
                </a:extLst>
              </p:cNvPr>
              <p:cNvSpPr>
                <a:spLocks noChangeArrowheads="1"/>
              </p:cNvSpPr>
              <p:nvPr/>
            </p:nvSpPr>
            <p:spPr bwMode="auto">
              <a:xfrm>
                <a:off x="4059" y="1624"/>
                <a:ext cx="120" cy="672"/>
              </a:xfrm>
              <a:prstGeom prst="flowChartProcess">
                <a:avLst/>
              </a:prstGeom>
              <a:solidFill>
                <a:srgbClr val="78A593"/>
              </a:solidFill>
              <a:ln w="9525">
                <a:miter lim="800000"/>
                <a:headEnd/>
                <a:tailEnd/>
              </a:ln>
              <a:scene3d>
                <a:camera prst="legacyObliqueTopRight"/>
                <a:lightRig rig="legacyFlat3" dir="b"/>
              </a:scene3d>
              <a:sp3d extrusionH="100000" prstMaterial="legacyMatte">
                <a:bevelT w="13500" h="13500" prst="angle"/>
                <a:bevelB w="13500" h="13500" prst="angle"/>
                <a:extrusionClr>
                  <a:srgbClr val="78A593"/>
                </a:extrusionClr>
                <a:contourClr>
                  <a:srgbClr val="78A593"/>
                </a:contourClr>
              </a:sp3d>
            </p:spPr>
            <p:txBody>
              <a:bodyPr wrap="none" lIns="0" tIns="45714" rIns="91429" bIns="45714" anchor="ctr">
                <a:flatTx/>
              </a:bodyPr>
              <a:lstStyle>
                <a:lvl1pPr indent="115888">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ctr" eaLnBrk="1" hangingPunct="1"/>
                <a:endParaRPr lang="en-US" altLang="en-US" sz="1000">
                  <a:latin typeface="Times New Roman" panose="02020603050405020304" pitchFamily="18" charset="0"/>
                  <a:cs typeface="Times New Roman" panose="02020603050405020304" pitchFamily="18" charset="0"/>
                </a:endParaRPr>
              </a:p>
            </p:txBody>
          </p:sp>
          <p:sp>
            <p:nvSpPr>
              <p:cNvPr id="155674" name="AutoShape 39">
                <a:extLst>
                  <a:ext uri="{FF2B5EF4-FFF2-40B4-BE49-F238E27FC236}">
                    <a16:creationId xmlns:a16="http://schemas.microsoft.com/office/drawing/2014/main" id="{68AC9632-1503-4561-A940-AA69D9F76EF3}"/>
                  </a:ext>
                </a:extLst>
              </p:cNvPr>
              <p:cNvSpPr>
                <a:spLocks noChangeArrowheads="1"/>
              </p:cNvSpPr>
              <p:nvPr/>
            </p:nvSpPr>
            <p:spPr bwMode="auto">
              <a:xfrm>
                <a:off x="4179" y="1624"/>
                <a:ext cx="120" cy="672"/>
              </a:xfrm>
              <a:prstGeom prst="flowChartProcess">
                <a:avLst/>
              </a:prstGeom>
              <a:solidFill>
                <a:srgbClr val="78A593"/>
              </a:solidFill>
              <a:ln w="9525">
                <a:miter lim="800000"/>
                <a:headEnd/>
                <a:tailEnd/>
              </a:ln>
              <a:scene3d>
                <a:camera prst="legacyObliqueTopRight"/>
                <a:lightRig rig="legacyFlat3" dir="b"/>
              </a:scene3d>
              <a:sp3d extrusionH="100000" prstMaterial="legacyMatte">
                <a:bevelT w="13500" h="13500" prst="angle"/>
                <a:bevelB w="13500" h="13500" prst="angle"/>
                <a:extrusionClr>
                  <a:srgbClr val="78A593"/>
                </a:extrusionClr>
                <a:contourClr>
                  <a:srgbClr val="78A593"/>
                </a:contourClr>
              </a:sp3d>
            </p:spPr>
            <p:txBody>
              <a:bodyPr wrap="none" lIns="0" tIns="45714" rIns="91429" bIns="45714" anchor="ctr">
                <a:flatTx/>
              </a:bodyPr>
              <a:lstStyle>
                <a:lvl1pPr indent="115888">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ctr" eaLnBrk="1" hangingPunct="1"/>
                <a:endParaRPr lang="en-US" altLang="en-US" sz="1000">
                  <a:latin typeface="Times New Roman" panose="02020603050405020304" pitchFamily="18" charset="0"/>
                  <a:cs typeface="Times New Roman" panose="02020603050405020304" pitchFamily="18" charset="0"/>
                </a:endParaRPr>
              </a:p>
            </p:txBody>
          </p:sp>
          <p:sp>
            <p:nvSpPr>
              <p:cNvPr id="155675" name="AutoShape 40">
                <a:extLst>
                  <a:ext uri="{FF2B5EF4-FFF2-40B4-BE49-F238E27FC236}">
                    <a16:creationId xmlns:a16="http://schemas.microsoft.com/office/drawing/2014/main" id="{67DB6EFE-C8B8-4A3E-B68F-1DFB7E2E17B3}"/>
                  </a:ext>
                </a:extLst>
              </p:cNvPr>
              <p:cNvSpPr>
                <a:spLocks noChangeArrowheads="1"/>
              </p:cNvSpPr>
              <p:nvPr/>
            </p:nvSpPr>
            <p:spPr bwMode="auto">
              <a:xfrm>
                <a:off x="4299" y="1624"/>
                <a:ext cx="120" cy="672"/>
              </a:xfrm>
              <a:prstGeom prst="flowChartProcess">
                <a:avLst/>
              </a:prstGeom>
              <a:solidFill>
                <a:srgbClr val="78A593"/>
              </a:solidFill>
              <a:ln w="9525">
                <a:miter lim="800000"/>
                <a:headEnd/>
                <a:tailEnd/>
              </a:ln>
              <a:scene3d>
                <a:camera prst="legacyObliqueTopRight"/>
                <a:lightRig rig="legacyFlat3" dir="b"/>
              </a:scene3d>
              <a:sp3d extrusionH="100000" prstMaterial="legacyMatte">
                <a:bevelT w="13500" h="13500" prst="angle"/>
                <a:bevelB w="13500" h="13500" prst="angle"/>
                <a:extrusionClr>
                  <a:srgbClr val="78A593"/>
                </a:extrusionClr>
                <a:contourClr>
                  <a:srgbClr val="78A593"/>
                </a:contourClr>
              </a:sp3d>
            </p:spPr>
            <p:txBody>
              <a:bodyPr wrap="none" lIns="0" tIns="45714" rIns="91429" bIns="45714" anchor="ctr">
                <a:flatTx/>
              </a:bodyPr>
              <a:lstStyle>
                <a:lvl1pPr indent="115888">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ctr" eaLnBrk="1" hangingPunct="1"/>
                <a:endParaRPr lang="en-US" altLang="en-US" sz="1000">
                  <a:latin typeface="Times New Roman" panose="02020603050405020304" pitchFamily="18" charset="0"/>
                  <a:cs typeface="Times New Roman" panose="02020603050405020304" pitchFamily="18" charset="0"/>
                </a:endParaRPr>
              </a:p>
            </p:txBody>
          </p:sp>
          <p:sp>
            <p:nvSpPr>
              <p:cNvPr id="155676" name="AutoShape 41">
                <a:extLst>
                  <a:ext uri="{FF2B5EF4-FFF2-40B4-BE49-F238E27FC236}">
                    <a16:creationId xmlns:a16="http://schemas.microsoft.com/office/drawing/2014/main" id="{05A74D9D-8045-4A74-AA37-ECEE963B7AC5}"/>
                  </a:ext>
                </a:extLst>
              </p:cNvPr>
              <p:cNvSpPr>
                <a:spLocks noChangeArrowheads="1"/>
              </p:cNvSpPr>
              <p:nvPr/>
            </p:nvSpPr>
            <p:spPr bwMode="auto">
              <a:xfrm>
                <a:off x="4419" y="1624"/>
                <a:ext cx="120" cy="672"/>
              </a:xfrm>
              <a:prstGeom prst="flowChartProcess">
                <a:avLst/>
              </a:prstGeom>
              <a:solidFill>
                <a:srgbClr val="78A593"/>
              </a:solidFill>
              <a:ln w="9525">
                <a:miter lim="800000"/>
                <a:headEnd/>
                <a:tailEnd/>
              </a:ln>
              <a:scene3d>
                <a:camera prst="legacyObliqueTopRight"/>
                <a:lightRig rig="legacyFlat3" dir="b"/>
              </a:scene3d>
              <a:sp3d extrusionH="100000" prstMaterial="legacyMatte">
                <a:bevelT w="13500" h="13500" prst="angle"/>
                <a:bevelB w="13500" h="13500" prst="angle"/>
                <a:extrusionClr>
                  <a:srgbClr val="78A593"/>
                </a:extrusionClr>
                <a:contourClr>
                  <a:srgbClr val="78A593"/>
                </a:contourClr>
              </a:sp3d>
            </p:spPr>
            <p:txBody>
              <a:bodyPr wrap="none" lIns="0" tIns="45714" rIns="91429" bIns="45714" anchor="ctr">
                <a:flatTx/>
              </a:bodyPr>
              <a:lstStyle>
                <a:lvl1pPr indent="115888">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ctr" eaLnBrk="1" hangingPunct="1"/>
                <a:endParaRPr lang="en-US" altLang="en-US" sz="1000">
                  <a:latin typeface="Times New Roman" panose="02020603050405020304" pitchFamily="18" charset="0"/>
                  <a:cs typeface="Times New Roman" panose="02020603050405020304" pitchFamily="18" charset="0"/>
                </a:endParaRPr>
              </a:p>
            </p:txBody>
          </p:sp>
          <p:sp>
            <p:nvSpPr>
              <p:cNvPr id="155677" name="AutoShape 42">
                <a:extLst>
                  <a:ext uri="{FF2B5EF4-FFF2-40B4-BE49-F238E27FC236}">
                    <a16:creationId xmlns:a16="http://schemas.microsoft.com/office/drawing/2014/main" id="{A865E79D-9955-4013-BCDE-B90DA702534E}"/>
                  </a:ext>
                </a:extLst>
              </p:cNvPr>
              <p:cNvSpPr>
                <a:spLocks noChangeArrowheads="1"/>
              </p:cNvSpPr>
              <p:nvPr/>
            </p:nvSpPr>
            <p:spPr bwMode="auto">
              <a:xfrm>
                <a:off x="4539" y="1624"/>
                <a:ext cx="120" cy="672"/>
              </a:xfrm>
              <a:prstGeom prst="flowChartProcess">
                <a:avLst/>
              </a:prstGeom>
              <a:solidFill>
                <a:srgbClr val="78A593"/>
              </a:solidFill>
              <a:ln w="9525">
                <a:miter lim="800000"/>
                <a:headEnd/>
                <a:tailEnd/>
              </a:ln>
              <a:scene3d>
                <a:camera prst="legacyObliqueTopRight"/>
                <a:lightRig rig="legacyFlat3" dir="b"/>
              </a:scene3d>
              <a:sp3d extrusionH="100000" prstMaterial="legacyMatte">
                <a:bevelT w="13500" h="13500" prst="angle"/>
                <a:bevelB w="13500" h="13500" prst="angle"/>
                <a:extrusionClr>
                  <a:srgbClr val="78A593"/>
                </a:extrusionClr>
                <a:contourClr>
                  <a:srgbClr val="78A593"/>
                </a:contourClr>
              </a:sp3d>
            </p:spPr>
            <p:txBody>
              <a:bodyPr wrap="none" lIns="0" tIns="45714" rIns="91429" bIns="45714" anchor="ctr">
                <a:flatTx/>
              </a:bodyPr>
              <a:lstStyle>
                <a:lvl1pPr indent="115888">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ctr" eaLnBrk="1" hangingPunct="1"/>
                <a:endParaRPr lang="en-US" altLang="en-US" sz="1000">
                  <a:latin typeface="Times New Roman" panose="02020603050405020304" pitchFamily="18" charset="0"/>
                  <a:cs typeface="Times New Roman" panose="02020603050405020304" pitchFamily="18" charset="0"/>
                </a:endParaRPr>
              </a:p>
            </p:txBody>
          </p:sp>
          <p:sp>
            <p:nvSpPr>
              <p:cNvPr id="155678" name="AutoShape 43">
                <a:extLst>
                  <a:ext uri="{FF2B5EF4-FFF2-40B4-BE49-F238E27FC236}">
                    <a16:creationId xmlns:a16="http://schemas.microsoft.com/office/drawing/2014/main" id="{AE526740-BBD2-4524-BA5E-8363DC40D983}"/>
                  </a:ext>
                </a:extLst>
              </p:cNvPr>
              <p:cNvSpPr>
                <a:spLocks noChangeArrowheads="1"/>
              </p:cNvSpPr>
              <p:nvPr/>
            </p:nvSpPr>
            <p:spPr bwMode="auto">
              <a:xfrm>
                <a:off x="4660" y="1624"/>
                <a:ext cx="120" cy="672"/>
              </a:xfrm>
              <a:prstGeom prst="flowChartProcess">
                <a:avLst/>
              </a:prstGeom>
              <a:solidFill>
                <a:srgbClr val="78A593"/>
              </a:solidFill>
              <a:ln w="9525">
                <a:miter lim="800000"/>
                <a:headEnd/>
                <a:tailEnd/>
              </a:ln>
              <a:scene3d>
                <a:camera prst="legacyObliqueTopRight"/>
                <a:lightRig rig="legacyFlat3" dir="b"/>
              </a:scene3d>
              <a:sp3d extrusionH="100000" prstMaterial="legacyMatte">
                <a:bevelT w="13500" h="13500" prst="angle"/>
                <a:bevelB w="13500" h="13500" prst="angle"/>
                <a:extrusionClr>
                  <a:srgbClr val="78A593"/>
                </a:extrusionClr>
                <a:contourClr>
                  <a:srgbClr val="78A593"/>
                </a:contourClr>
              </a:sp3d>
            </p:spPr>
            <p:txBody>
              <a:bodyPr wrap="none" lIns="0" tIns="45714" rIns="91429" bIns="45714" anchor="ctr">
                <a:flatTx/>
              </a:bodyPr>
              <a:lstStyle>
                <a:lvl1pPr indent="115888">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ctr" eaLnBrk="1" hangingPunct="1"/>
                <a:endParaRPr lang="en-US" altLang="en-US" sz="1000">
                  <a:latin typeface="Times New Roman" panose="02020603050405020304" pitchFamily="18" charset="0"/>
                  <a:cs typeface="Times New Roman" panose="02020603050405020304" pitchFamily="18" charset="0"/>
                </a:endParaRPr>
              </a:p>
            </p:txBody>
          </p:sp>
          <p:sp>
            <p:nvSpPr>
              <p:cNvPr id="155679" name="AutoShape 44">
                <a:extLst>
                  <a:ext uri="{FF2B5EF4-FFF2-40B4-BE49-F238E27FC236}">
                    <a16:creationId xmlns:a16="http://schemas.microsoft.com/office/drawing/2014/main" id="{43AAA5C1-C565-4B4D-8234-983E3F5390D9}"/>
                  </a:ext>
                </a:extLst>
              </p:cNvPr>
              <p:cNvSpPr>
                <a:spLocks noChangeArrowheads="1"/>
              </p:cNvSpPr>
              <p:nvPr/>
            </p:nvSpPr>
            <p:spPr bwMode="auto">
              <a:xfrm>
                <a:off x="4780" y="1624"/>
                <a:ext cx="120" cy="672"/>
              </a:xfrm>
              <a:prstGeom prst="flowChartProcess">
                <a:avLst/>
              </a:prstGeom>
              <a:solidFill>
                <a:srgbClr val="78A593"/>
              </a:solidFill>
              <a:ln w="9525">
                <a:miter lim="800000"/>
                <a:headEnd/>
                <a:tailEnd/>
              </a:ln>
              <a:scene3d>
                <a:camera prst="legacyObliqueTopRight"/>
                <a:lightRig rig="legacyFlat3" dir="b"/>
              </a:scene3d>
              <a:sp3d extrusionH="100000" prstMaterial="legacyMatte">
                <a:bevelT w="13500" h="13500" prst="angle"/>
                <a:bevelB w="13500" h="13500" prst="angle"/>
                <a:extrusionClr>
                  <a:srgbClr val="78A593"/>
                </a:extrusionClr>
                <a:contourClr>
                  <a:srgbClr val="78A593"/>
                </a:contourClr>
              </a:sp3d>
            </p:spPr>
            <p:txBody>
              <a:bodyPr wrap="none" lIns="0" tIns="45714" rIns="91429" bIns="45714" anchor="ctr">
                <a:flatTx/>
              </a:bodyPr>
              <a:lstStyle>
                <a:lvl1pPr indent="115888">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ctr" eaLnBrk="1" hangingPunct="1"/>
                <a:endParaRPr lang="en-US" altLang="en-US" sz="1000">
                  <a:latin typeface="Times New Roman" panose="02020603050405020304" pitchFamily="18" charset="0"/>
                  <a:cs typeface="Times New Roman" panose="02020603050405020304" pitchFamily="18" charset="0"/>
                </a:endParaRPr>
              </a:p>
            </p:txBody>
          </p:sp>
          <p:sp>
            <p:nvSpPr>
              <p:cNvPr id="155680" name="AutoShape 45">
                <a:extLst>
                  <a:ext uri="{FF2B5EF4-FFF2-40B4-BE49-F238E27FC236}">
                    <a16:creationId xmlns:a16="http://schemas.microsoft.com/office/drawing/2014/main" id="{4614483C-1CDB-4E1E-94A2-75E18779ADCF}"/>
                  </a:ext>
                </a:extLst>
              </p:cNvPr>
              <p:cNvSpPr>
                <a:spLocks noChangeArrowheads="1"/>
              </p:cNvSpPr>
              <p:nvPr/>
            </p:nvSpPr>
            <p:spPr bwMode="auto">
              <a:xfrm>
                <a:off x="4900" y="1624"/>
                <a:ext cx="120" cy="672"/>
              </a:xfrm>
              <a:prstGeom prst="flowChartProcess">
                <a:avLst/>
              </a:prstGeom>
              <a:solidFill>
                <a:srgbClr val="78A593"/>
              </a:solidFill>
              <a:ln w="9525">
                <a:miter lim="800000"/>
                <a:headEnd/>
                <a:tailEnd/>
              </a:ln>
              <a:scene3d>
                <a:camera prst="legacyObliqueTopRight"/>
                <a:lightRig rig="legacyFlat3" dir="b"/>
              </a:scene3d>
              <a:sp3d extrusionH="100000" prstMaterial="legacyMatte">
                <a:bevelT w="13500" h="13500" prst="angle"/>
                <a:bevelB w="13500" h="13500" prst="angle"/>
                <a:extrusionClr>
                  <a:srgbClr val="78A593"/>
                </a:extrusionClr>
                <a:contourClr>
                  <a:srgbClr val="78A593"/>
                </a:contourClr>
              </a:sp3d>
            </p:spPr>
            <p:txBody>
              <a:bodyPr wrap="none" lIns="0" tIns="45714" rIns="91429" bIns="45714" anchor="ctr">
                <a:flatTx/>
              </a:bodyPr>
              <a:lstStyle>
                <a:lvl1pPr indent="115888">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ctr" eaLnBrk="1" hangingPunct="1"/>
                <a:endParaRPr lang="en-US" altLang="en-US" sz="1000">
                  <a:latin typeface="Times New Roman" panose="02020603050405020304" pitchFamily="18" charset="0"/>
                  <a:cs typeface="Times New Roman" panose="02020603050405020304" pitchFamily="18" charset="0"/>
                </a:endParaRPr>
              </a:p>
            </p:txBody>
          </p:sp>
          <p:sp>
            <p:nvSpPr>
              <p:cNvPr id="155681" name="Line 46">
                <a:extLst>
                  <a:ext uri="{FF2B5EF4-FFF2-40B4-BE49-F238E27FC236}">
                    <a16:creationId xmlns:a16="http://schemas.microsoft.com/office/drawing/2014/main" id="{B932C55E-54CE-4215-BA14-900B6D9E3A8A}"/>
                  </a:ext>
                </a:extLst>
              </p:cNvPr>
              <p:cNvSpPr>
                <a:spLocks noChangeShapeType="1"/>
              </p:cNvSpPr>
              <p:nvPr/>
            </p:nvSpPr>
            <p:spPr bwMode="auto">
              <a:xfrm flipH="1">
                <a:off x="3340" y="1970"/>
                <a:ext cx="800" cy="800"/>
              </a:xfrm>
              <a:prstGeom prst="line">
                <a:avLst/>
              </a:prstGeom>
              <a:noFill/>
              <a:ln w="4127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lIns="0" tIns="45714" rIns="91429" bIns="45714" anchor="ctr"/>
              <a:lstStyle/>
              <a:p>
                <a:endParaRPr lang="en-US"/>
              </a:p>
            </p:txBody>
          </p:sp>
        </p:grpSp>
      </p:grpSp>
    </p:spTree>
    <p:extLst>
      <p:ext uri="{BB962C8B-B14F-4D97-AF65-F5344CB8AC3E}">
        <p14:creationId xmlns:p14="http://schemas.microsoft.com/office/powerpoint/2010/main" val="474751577"/>
      </p:ext>
    </p:extLst>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Title 1">
            <a:extLst>
              <a:ext uri="{FF2B5EF4-FFF2-40B4-BE49-F238E27FC236}">
                <a16:creationId xmlns:a16="http://schemas.microsoft.com/office/drawing/2014/main" id="{00B24D02-C24B-4544-82E1-5847277C24D8}"/>
              </a:ext>
            </a:extLst>
          </p:cNvPr>
          <p:cNvSpPr>
            <a:spLocks noGrp="1" noChangeArrowheads="1"/>
          </p:cNvSpPr>
          <p:nvPr>
            <p:ph type="title"/>
          </p:nvPr>
        </p:nvSpPr>
        <p:spPr/>
        <p:txBody>
          <a:bodyPr/>
          <a:lstStyle/>
          <a:p>
            <a:r>
              <a:rPr lang="en-US" altLang="en-US"/>
              <a:t>Data Aggregation Process Overview</a:t>
            </a:r>
          </a:p>
        </p:txBody>
      </p:sp>
      <p:pic>
        <p:nvPicPr>
          <p:cNvPr id="157699" name="Picture 9">
            <a:extLst>
              <a:ext uri="{FF2B5EF4-FFF2-40B4-BE49-F238E27FC236}">
                <a16:creationId xmlns:a16="http://schemas.microsoft.com/office/drawing/2014/main" id="{DA7DCAF2-4AB2-45B7-8697-7B5942CC8EE9}"/>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933576" y="1905000"/>
            <a:ext cx="8505825" cy="4038600"/>
          </a:xfrm>
        </p:spPr>
      </p:pic>
      <p:sp>
        <p:nvSpPr>
          <p:cNvPr id="157700" name="Slide Number Placeholder 4">
            <a:extLst>
              <a:ext uri="{FF2B5EF4-FFF2-40B4-BE49-F238E27FC236}">
                <a16:creationId xmlns:a16="http://schemas.microsoft.com/office/drawing/2014/main" id="{06DC7AF2-B761-47F3-8AF8-D106368B87D7}"/>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fontAlgn="base">
              <a:spcBef>
                <a:spcPct val="0"/>
              </a:spcBef>
              <a:spcAft>
                <a:spcPct val="0"/>
              </a:spcAft>
            </a:pPr>
            <a:fld id="{CDDB4211-0CD4-4918-924F-AB134CA4A74C}" type="slidenum">
              <a:rPr lang="en-US" altLang="en-US" smtClean="0">
                <a:solidFill>
                  <a:srgbClr val="898989"/>
                </a:solidFill>
                <a:latin typeface="Calibri" panose="020F0502020204030204" pitchFamily="34" charset="0"/>
              </a:rPr>
              <a:pPr fontAlgn="base">
                <a:spcBef>
                  <a:spcPct val="0"/>
                </a:spcBef>
                <a:spcAft>
                  <a:spcPct val="0"/>
                </a:spcAft>
              </a:pPr>
              <a:t>72</a:t>
            </a:fld>
            <a:endParaRPr lang="en-US" altLang="en-US">
              <a:solidFill>
                <a:srgbClr val="898989"/>
              </a:solidFill>
              <a:latin typeface="Calibri" panose="020F0502020204030204" pitchFamily="34" charset="0"/>
            </a:endParaRPr>
          </a:p>
        </p:txBody>
      </p:sp>
    </p:spTree>
    <p:extLst>
      <p:ext uri="{BB962C8B-B14F-4D97-AF65-F5344CB8AC3E}">
        <p14:creationId xmlns:p14="http://schemas.microsoft.com/office/powerpoint/2010/main" val="154064811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Title 1">
            <a:extLst>
              <a:ext uri="{FF2B5EF4-FFF2-40B4-BE49-F238E27FC236}">
                <a16:creationId xmlns:a16="http://schemas.microsoft.com/office/drawing/2014/main" id="{56A154D9-14F6-4458-A9A3-429CB95718AF}"/>
              </a:ext>
            </a:extLst>
          </p:cNvPr>
          <p:cNvSpPr>
            <a:spLocks noGrp="1" noChangeArrowheads="1"/>
          </p:cNvSpPr>
          <p:nvPr>
            <p:ph type="title"/>
          </p:nvPr>
        </p:nvSpPr>
        <p:spPr>
          <a:xfrm>
            <a:off x="1752600" y="66676"/>
            <a:ext cx="8686800" cy="1152525"/>
          </a:xfrm>
        </p:spPr>
        <p:txBody>
          <a:bodyPr/>
          <a:lstStyle/>
          <a:p>
            <a:r>
              <a:rPr lang="en-US" altLang="en-US">
                <a:latin typeface="Times New Roman" panose="02020603050405020304" pitchFamily="18" charset="0"/>
                <a:cs typeface="Times New Roman" panose="02020603050405020304" pitchFamily="18" charset="0"/>
              </a:rPr>
              <a:t>Raw files from client</a:t>
            </a:r>
          </a:p>
        </p:txBody>
      </p:sp>
      <p:pic>
        <p:nvPicPr>
          <p:cNvPr id="159747" name="Content Placeholder 6" descr="Raw_File_Claims.JPG">
            <a:extLst>
              <a:ext uri="{FF2B5EF4-FFF2-40B4-BE49-F238E27FC236}">
                <a16:creationId xmlns:a16="http://schemas.microsoft.com/office/drawing/2014/main" id="{C654DEE5-5308-44BB-96D3-09F0DBB30B4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057400" y="1143000"/>
            <a:ext cx="8229600" cy="4800600"/>
          </a:xfrm>
        </p:spPr>
      </p:pic>
      <p:sp>
        <p:nvSpPr>
          <p:cNvPr id="159748" name="Slide Number Placeholder 7">
            <a:extLst>
              <a:ext uri="{FF2B5EF4-FFF2-40B4-BE49-F238E27FC236}">
                <a16:creationId xmlns:a16="http://schemas.microsoft.com/office/drawing/2014/main" id="{2838A6ED-E3E3-460B-B8F0-D864D79E806A}"/>
              </a:ext>
            </a:extLst>
          </p:cNvPr>
          <p:cNvSpPr>
            <a:spLocks noGrp="1"/>
          </p:cNvSpPr>
          <p:nvPr>
            <p:ph type="sldNum" sz="quarter" idx="12"/>
          </p:nvPr>
        </p:nvSpPr>
        <p:spPr bwMode="auto">
          <a:xfrm>
            <a:off x="5127626" y="6602414"/>
            <a:ext cx="1692275" cy="27463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l" fontAlgn="base">
              <a:spcBef>
                <a:spcPct val="0"/>
              </a:spcBef>
              <a:spcAft>
                <a:spcPct val="0"/>
              </a:spcAft>
            </a:pPr>
            <a:fld id="{C97DADD2-1406-42D6-B356-CC7EC8AE4582}" type="slidenum">
              <a:rPr lang="en-US" altLang="en-US" smtClean="0">
                <a:solidFill>
                  <a:srgbClr val="898989"/>
                </a:solidFill>
              </a:rPr>
              <a:pPr algn="l" fontAlgn="base">
                <a:spcBef>
                  <a:spcPct val="0"/>
                </a:spcBef>
                <a:spcAft>
                  <a:spcPct val="0"/>
                </a:spcAft>
              </a:pPr>
              <a:t>73</a:t>
            </a:fld>
            <a:endParaRPr lang="en-US" altLang="en-US">
              <a:solidFill>
                <a:srgbClr val="898989"/>
              </a:solidFill>
            </a:endParaRPr>
          </a:p>
        </p:txBody>
      </p:sp>
      <p:sp>
        <p:nvSpPr>
          <p:cNvPr id="159749" name="TextBox 6">
            <a:extLst>
              <a:ext uri="{FF2B5EF4-FFF2-40B4-BE49-F238E27FC236}">
                <a16:creationId xmlns:a16="http://schemas.microsoft.com/office/drawing/2014/main" id="{3991E22F-C9D8-4160-8B4D-D712F99D8407}"/>
              </a:ext>
            </a:extLst>
          </p:cNvPr>
          <p:cNvSpPr txBox="1">
            <a:spLocks noChangeArrowheads="1"/>
          </p:cNvSpPr>
          <p:nvPr/>
        </p:nvSpPr>
        <p:spPr bwMode="auto">
          <a:xfrm>
            <a:off x="1905000" y="5867400"/>
            <a:ext cx="4191000" cy="230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buFont typeface="Wingdings" panose="05000000000000000000" pitchFamily="2" charset="2"/>
              <a:buNone/>
            </a:pPr>
            <a:r>
              <a:rPr lang="en-US" altLang="en-US" sz="900">
                <a:hlinkClick r:id="rId3" action="ppaction://hlinkfile"/>
              </a:rPr>
              <a:t>Ref: Claims File</a:t>
            </a:r>
            <a:endParaRPr lang="en-US" altLang="en-US" sz="900"/>
          </a:p>
        </p:txBody>
      </p:sp>
    </p:spTree>
    <p:extLst>
      <p:ext uri="{BB962C8B-B14F-4D97-AF65-F5344CB8AC3E}">
        <p14:creationId xmlns:p14="http://schemas.microsoft.com/office/powerpoint/2010/main" val="3725126577"/>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Title 1">
            <a:extLst>
              <a:ext uri="{FF2B5EF4-FFF2-40B4-BE49-F238E27FC236}">
                <a16:creationId xmlns:a16="http://schemas.microsoft.com/office/drawing/2014/main" id="{F314AFB0-F835-478A-B2B8-8F813BF15A68}"/>
              </a:ext>
            </a:extLst>
          </p:cNvPr>
          <p:cNvSpPr>
            <a:spLocks noGrp="1" noChangeArrowheads="1"/>
          </p:cNvSpPr>
          <p:nvPr>
            <p:ph type="title"/>
          </p:nvPr>
        </p:nvSpPr>
        <p:spPr>
          <a:xfrm>
            <a:off x="1752600" y="76201"/>
            <a:ext cx="8686800" cy="1152525"/>
          </a:xfrm>
        </p:spPr>
        <p:txBody>
          <a:bodyPr/>
          <a:lstStyle/>
          <a:p>
            <a:r>
              <a:rPr lang="en-US" altLang="en-US">
                <a:latin typeface="Times New Roman" panose="02020603050405020304" pitchFamily="18" charset="0"/>
                <a:cs typeface="Times New Roman" panose="02020603050405020304" pitchFamily="18" charset="0"/>
              </a:rPr>
              <a:t>Data Dictionary and Layout</a:t>
            </a:r>
          </a:p>
        </p:txBody>
      </p:sp>
      <p:pic>
        <p:nvPicPr>
          <p:cNvPr id="160771" name="Content Placeholder 6" descr="Claims_Layout_Snapshot.JPG">
            <a:extLst>
              <a:ext uri="{FF2B5EF4-FFF2-40B4-BE49-F238E27FC236}">
                <a16:creationId xmlns:a16="http://schemas.microsoft.com/office/drawing/2014/main" id="{13FE3360-22E6-4533-8E7C-334D2B456A4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106614" y="1066800"/>
            <a:ext cx="8180387" cy="4800600"/>
          </a:xfrm>
        </p:spPr>
      </p:pic>
      <p:sp>
        <p:nvSpPr>
          <p:cNvPr id="160772" name="Date Placeholder 3">
            <a:extLst>
              <a:ext uri="{FF2B5EF4-FFF2-40B4-BE49-F238E27FC236}">
                <a16:creationId xmlns:a16="http://schemas.microsoft.com/office/drawing/2014/main" id="{062A72C0-369D-4E72-834F-D2966D430746}"/>
              </a:ext>
            </a:extLst>
          </p:cNvPr>
          <p:cNvSpPr>
            <a:spLocks noGrp="1" noChangeArrowheads="1"/>
          </p:cNvSpPr>
          <p:nvPr>
            <p:ph type="dt" sz="quarter" idx="10"/>
          </p:nvPr>
        </p:nvSpPr>
        <p:spPr bwMode="auto">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fontAlgn="base">
              <a:spcBef>
                <a:spcPct val="0"/>
              </a:spcBef>
              <a:spcAft>
                <a:spcPct val="0"/>
              </a:spcAft>
            </a:pPr>
            <a:fld id="{7D0EEBD8-AAF3-483B-A104-A30516841212}" type="datetime5">
              <a:rPr lang="en-US" altLang="en-US" smtClean="0"/>
              <a:pPr fontAlgn="base">
                <a:spcBef>
                  <a:spcPct val="0"/>
                </a:spcBef>
                <a:spcAft>
                  <a:spcPct val="0"/>
                </a:spcAft>
              </a:pPr>
              <a:t>19-Nov-21</a:t>
            </a:fld>
            <a:endParaRPr lang="en-US" altLang="en-US"/>
          </a:p>
        </p:txBody>
      </p:sp>
      <p:sp>
        <p:nvSpPr>
          <p:cNvPr id="160773" name="Slide Number Placeholder 7">
            <a:extLst>
              <a:ext uri="{FF2B5EF4-FFF2-40B4-BE49-F238E27FC236}">
                <a16:creationId xmlns:a16="http://schemas.microsoft.com/office/drawing/2014/main" id="{802D3648-B984-4456-BCF4-A014F539279F}"/>
              </a:ext>
            </a:extLst>
          </p:cNvPr>
          <p:cNvSpPr>
            <a:spLocks noGrp="1"/>
          </p:cNvSpPr>
          <p:nvPr>
            <p:ph type="sldNum" sz="quarter" idx="12"/>
          </p:nvPr>
        </p:nvSpPr>
        <p:spPr bwMode="auto">
          <a:xfrm>
            <a:off x="5127626" y="6602414"/>
            <a:ext cx="1692275" cy="27463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l" fontAlgn="base">
              <a:spcBef>
                <a:spcPct val="0"/>
              </a:spcBef>
              <a:spcAft>
                <a:spcPct val="0"/>
              </a:spcAft>
            </a:pPr>
            <a:fld id="{91F2F1E4-130D-4AF7-8336-BA48FE09629D}" type="slidenum">
              <a:rPr lang="en-US" altLang="en-US" smtClean="0">
                <a:solidFill>
                  <a:srgbClr val="898989"/>
                </a:solidFill>
              </a:rPr>
              <a:pPr algn="l" fontAlgn="base">
                <a:spcBef>
                  <a:spcPct val="0"/>
                </a:spcBef>
                <a:spcAft>
                  <a:spcPct val="0"/>
                </a:spcAft>
              </a:pPr>
              <a:t>74</a:t>
            </a:fld>
            <a:endParaRPr lang="en-US" altLang="en-US">
              <a:solidFill>
                <a:srgbClr val="898989"/>
              </a:solidFill>
            </a:endParaRPr>
          </a:p>
        </p:txBody>
      </p:sp>
      <p:sp>
        <p:nvSpPr>
          <p:cNvPr id="160774" name="TextBox 6">
            <a:extLst>
              <a:ext uri="{FF2B5EF4-FFF2-40B4-BE49-F238E27FC236}">
                <a16:creationId xmlns:a16="http://schemas.microsoft.com/office/drawing/2014/main" id="{CDDF0869-D556-4CE6-8DDA-D47FB1CB61F8}"/>
              </a:ext>
            </a:extLst>
          </p:cNvPr>
          <p:cNvSpPr txBox="1">
            <a:spLocks noChangeArrowheads="1"/>
          </p:cNvSpPr>
          <p:nvPr/>
        </p:nvSpPr>
        <p:spPr bwMode="auto">
          <a:xfrm>
            <a:off x="2057400" y="5943600"/>
            <a:ext cx="4191000" cy="230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buFont typeface="Wingdings" panose="05000000000000000000" pitchFamily="2" charset="2"/>
              <a:buNone/>
            </a:pPr>
            <a:r>
              <a:rPr lang="en-US" altLang="en-US" sz="900">
                <a:hlinkClick r:id="rId3" action="ppaction://hlinkfile"/>
              </a:rPr>
              <a:t>Ref: Layout</a:t>
            </a:r>
            <a:endParaRPr lang="en-US" altLang="en-US" sz="900"/>
          </a:p>
        </p:txBody>
      </p:sp>
    </p:spTree>
    <p:extLst>
      <p:ext uri="{BB962C8B-B14F-4D97-AF65-F5344CB8AC3E}">
        <p14:creationId xmlns:p14="http://schemas.microsoft.com/office/powerpoint/2010/main" val="2622533526"/>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Title 1">
            <a:extLst>
              <a:ext uri="{FF2B5EF4-FFF2-40B4-BE49-F238E27FC236}">
                <a16:creationId xmlns:a16="http://schemas.microsoft.com/office/drawing/2014/main" id="{C786AA72-A1E2-4B92-8D66-8DA529B93715}"/>
              </a:ext>
            </a:extLst>
          </p:cNvPr>
          <p:cNvSpPr>
            <a:spLocks noGrp="1" noChangeArrowheads="1"/>
          </p:cNvSpPr>
          <p:nvPr>
            <p:ph type="title"/>
          </p:nvPr>
        </p:nvSpPr>
        <p:spPr>
          <a:xfrm>
            <a:off x="1752600" y="66676"/>
            <a:ext cx="8686800" cy="1152525"/>
          </a:xfrm>
        </p:spPr>
        <p:txBody>
          <a:bodyPr/>
          <a:lstStyle/>
          <a:p>
            <a:r>
              <a:rPr lang="en-US" altLang="en-US">
                <a:latin typeface="Times New Roman" panose="02020603050405020304" pitchFamily="18" charset="0"/>
                <a:cs typeface="Times New Roman" panose="02020603050405020304" pitchFamily="18" charset="0"/>
              </a:rPr>
              <a:t>Import Script Preparation -I</a:t>
            </a:r>
          </a:p>
        </p:txBody>
      </p:sp>
      <p:pic>
        <p:nvPicPr>
          <p:cNvPr id="161795" name="Content Placeholder 6" descr="Import1_Snapshot.JPG">
            <a:extLst>
              <a:ext uri="{FF2B5EF4-FFF2-40B4-BE49-F238E27FC236}">
                <a16:creationId xmlns:a16="http://schemas.microsoft.com/office/drawing/2014/main" id="{8C24FD38-BC20-4E5C-82BC-591A0BD53AB2}"/>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349500" y="1150938"/>
            <a:ext cx="7645400" cy="4525962"/>
          </a:xfrm>
        </p:spPr>
      </p:pic>
      <p:sp>
        <p:nvSpPr>
          <p:cNvPr id="161796" name="Slide Number Placeholder 6">
            <a:extLst>
              <a:ext uri="{FF2B5EF4-FFF2-40B4-BE49-F238E27FC236}">
                <a16:creationId xmlns:a16="http://schemas.microsoft.com/office/drawing/2014/main" id="{41000784-6B2D-4BDE-9105-C3FB572BDCD9}"/>
              </a:ext>
            </a:extLst>
          </p:cNvPr>
          <p:cNvSpPr>
            <a:spLocks noGrp="1"/>
          </p:cNvSpPr>
          <p:nvPr>
            <p:ph type="sldNum" sz="quarter" idx="12"/>
          </p:nvPr>
        </p:nvSpPr>
        <p:spPr bwMode="auto">
          <a:xfrm>
            <a:off x="5127626" y="6602414"/>
            <a:ext cx="1692275" cy="27463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l" fontAlgn="base">
              <a:spcBef>
                <a:spcPct val="0"/>
              </a:spcBef>
              <a:spcAft>
                <a:spcPct val="0"/>
              </a:spcAft>
            </a:pPr>
            <a:fld id="{50147288-03BB-4CA7-BAD5-E00856CAC5D0}" type="slidenum">
              <a:rPr lang="en-US" altLang="en-US" smtClean="0">
                <a:solidFill>
                  <a:srgbClr val="898989"/>
                </a:solidFill>
              </a:rPr>
              <a:pPr algn="l" fontAlgn="base">
                <a:spcBef>
                  <a:spcPct val="0"/>
                </a:spcBef>
                <a:spcAft>
                  <a:spcPct val="0"/>
                </a:spcAft>
              </a:pPr>
              <a:t>75</a:t>
            </a:fld>
            <a:endParaRPr lang="en-US" altLang="en-US">
              <a:solidFill>
                <a:srgbClr val="898989"/>
              </a:solidFill>
            </a:endParaRPr>
          </a:p>
        </p:txBody>
      </p:sp>
    </p:spTree>
    <p:extLst>
      <p:ext uri="{BB962C8B-B14F-4D97-AF65-F5344CB8AC3E}">
        <p14:creationId xmlns:p14="http://schemas.microsoft.com/office/powerpoint/2010/main" val="2362226475"/>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Title 1">
            <a:extLst>
              <a:ext uri="{FF2B5EF4-FFF2-40B4-BE49-F238E27FC236}">
                <a16:creationId xmlns:a16="http://schemas.microsoft.com/office/drawing/2014/main" id="{235DF7C4-223A-44D4-8319-36D37EA709A9}"/>
              </a:ext>
            </a:extLst>
          </p:cNvPr>
          <p:cNvSpPr>
            <a:spLocks noGrp="1" noChangeArrowheads="1"/>
          </p:cNvSpPr>
          <p:nvPr>
            <p:ph type="title"/>
          </p:nvPr>
        </p:nvSpPr>
        <p:spPr/>
        <p:txBody>
          <a:bodyPr/>
          <a:lstStyle/>
          <a:p>
            <a:r>
              <a:rPr lang="en-US" altLang="en-US"/>
              <a:t>Terms and Terminologies I</a:t>
            </a:r>
          </a:p>
        </p:txBody>
      </p:sp>
      <p:sp>
        <p:nvSpPr>
          <p:cNvPr id="3" name="Content Placeholder 2">
            <a:extLst>
              <a:ext uri="{FF2B5EF4-FFF2-40B4-BE49-F238E27FC236}">
                <a16:creationId xmlns:a16="http://schemas.microsoft.com/office/drawing/2014/main" id="{DD5E6B42-60F7-4CC3-8D08-627AB3160EAB}"/>
              </a:ext>
            </a:extLst>
          </p:cNvPr>
          <p:cNvSpPr>
            <a:spLocks noGrp="1"/>
          </p:cNvSpPr>
          <p:nvPr>
            <p:ph idx="1"/>
          </p:nvPr>
        </p:nvSpPr>
        <p:spPr/>
        <p:txBody>
          <a:bodyPr>
            <a:normAutofit/>
          </a:bodyPr>
          <a:lstStyle/>
          <a:p>
            <a:pPr marL="285750" lvl="1" indent="-308610" fontAlgn="auto">
              <a:spcAft>
                <a:spcPts val="0"/>
              </a:spcAft>
              <a:buClr>
                <a:srgbClr val="FF8230"/>
              </a:buClr>
              <a:buSzPct val="125000"/>
              <a:buFont typeface="Wingdings" pitchFamily="2" charset="2"/>
              <a:buChar char="q"/>
              <a:defRPr/>
            </a:pPr>
            <a:r>
              <a:rPr lang="en-US" sz="2000" b="1" dirty="0">
                <a:solidFill>
                  <a:schemeClr val="accent1"/>
                </a:solidFill>
                <a:latin typeface="Times New Roman" pitchFamily="18" charset="0"/>
                <a:cs typeface="Times New Roman" pitchFamily="18" charset="0"/>
              </a:rPr>
              <a:t>ASO (Administrative Services Only) :</a:t>
            </a:r>
            <a:r>
              <a:rPr lang="en-US" sz="2000" dirty="0">
                <a:solidFill>
                  <a:schemeClr val="accent1"/>
                </a:solidFill>
                <a:latin typeface="Times New Roman" pitchFamily="18" charset="0"/>
                <a:cs typeface="Times New Roman" pitchFamily="18" charset="0"/>
              </a:rPr>
              <a:t> An arrangement whereby an insurer agrees to provide services to a self-insured entity, such as providing printed claim forms, and processing and auditing claims. The insurer does not assume any insurance risk under an ASO arrangement. TPA who don’t provide CM/DM services are ASO organizations</a:t>
            </a:r>
          </a:p>
          <a:p>
            <a:pPr marL="646430" lvl="1" indent="-308610" fontAlgn="auto">
              <a:spcAft>
                <a:spcPts val="0"/>
              </a:spcAft>
              <a:buFont typeface="Arial" panose="020B0604020202020204" pitchFamily="34" charset="0"/>
              <a:buNone/>
              <a:defRPr/>
            </a:pPr>
            <a:r>
              <a:rPr lang="en-US" sz="2000" b="1" dirty="0">
                <a:solidFill>
                  <a:schemeClr val="accent1"/>
                </a:solidFill>
                <a:latin typeface="Times New Roman" pitchFamily="18" charset="0"/>
                <a:cs typeface="Times New Roman" pitchFamily="18" charset="0"/>
              </a:rPr>
              <a:t>COBRA (Consolidated Omnibus Budget Reconciliation Act) </a:t>
            </a:r>
          </a:p>
          <a:p>
            <a:pPr marL="646430" lvl="1" indent="-308610" fontAlgn="auto">
              <a:spcAft>
                <a:spcPts val="0"/>
              </a:spcAft>
              <a:buFont typeface="Courier New"/>
              <a:buChar char="o"/>
              <a:defRPr/>
            </a:pPr>
            <a:r>
              <a:rPr lang="en-US" sz="2000" b="1" dirty="0">
                <a:solidFill>
                  <a:schemeClr val="accent1"/>
                </a:solidFill>
                <a:latin typeface="Times New Roman" pitchFamily="18" charset="0"/>
                <a:cs typeface="Times New Roman" pitchFamily="18" charset="0"/>
              </a:rPr>
              <a:t>Federal act:</a:t>
            </a:r>
            <a:r>
              <a:rPr lang="en-US" sz="2000" dirty="0">
                <a:solidFill>
                  <a:schemeClr val="accent1"/>
                </a:solidFill>
                <a:latin typeface="Times New Roman" pitchFamily="18" charset="0"/>
                <a:cs typeface="Times New Roman" pitchFamily="18" charset="0"/>
              </a:rPr>
              <a:t>  which requires each group health plan to allow employees and certain dependents to continue their group coverage for a stated period of time following a qualifying event that causes the loss of group health coverage. </a:t>
            </a:r>
          </a:p>
          <a:p>
            <a:pPr marL="646430" lvl="1" indent="-308610" fontAlgn="auto">
              <a:spcAft>
                <a:spcPts val="0"/>
              </a:spcAft>
              <a:buFont typeface="Courier New"/>
              <a:buChar char="o"/>
              <a:defRPr/>
            </a:pPr>
            <a:r>
              <a:rPr lang="en-US" sz="2000" dirty="0">
                <a:solidFill>
                  <a:schemeClr val="accent1"/>
                </a:solidFill>
                <a:latin typeface="Times New Roman" pitchFamily="18" charset="0"/>
                <a:cs typeface="Times New Roman" pitchFamily="18" charset="0"/>
              </a:rPr>
              <a:t>Qualifying events include reduced work hours, death or divorce of a covered employee, and termination of employment. </a:t>
            </a:r>
          </a:p>
          <a:p>
            <a:pPr marL="285750" lvl="1" indent="-308610" fontAlgn="auto">
              <a:spcAft>
                <a:spcPts val="0"/>
              </a:spcAft>
              <a:buClr>
                <a:srgbClr val="FF8230"/>
              </a:buClr>
              <a:buSzPct val="125000"/>
              <a:buFont typeface="Wingdings" pitchFamily="2" charset="2"/>
              <a:buChar char="q"/>
              <a:defRPr/>
            </a:pPr>
            <a:endParaRPr lang="en-US" sz="2000" dirty="0">
              <a:latin typeface="Times New Roman" pitchFamily="18" charset="0"/>
              <a:cs typeface="Times New Roman" pitchFamily="18" charset="0"/>
            </a:endParaRPr>
          </a:p>
          <a:p>
            <a:pPr fontAlgn="auto">
              <a:spcAft>
                <a:spcPts val="0"/>
              </a:spcAft>
              <a:defRPr/>
            </a:pPr>
            <a:endParaRPr lang="en-US" sz="1400" dirty="0"/>
          </a:p>
        </p:txBody>
      </p:sp>
      <p:sp>
        <p:nvSpPr>
          <p:cNvPr id="162820" name="Footer Placeholder 4">
            <a:extLst>
              <a:ext uri="{FF2B5EF4-FFF2-40B4-BE49-F238E27FC236}">
                <a16:creationId xmlns:a16="http://schemas.microsoft.com/office/drawing/2014/main" id="{4B7BC31C-3709-4563-B7BE-29EB3BC57D41}"/>
              </a:ext>
            </a:extLst>
          </p:cNvPr>
          <p:cNvSpPr>
            <a:spLocks noGrp="1" noChangeArrowheads="1"/>
          </p:cNvSpPr>
          <p:nvPr>
            <p:ph type="ftr" sz="quarter" idx="11"/>
          </p:nvPr>
        </p:nvSpPr>
        <p:spPr bwMode="auto">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fontAlgn="base">
              <a:spcBef>
                <a:spcPct val="0"/>
              </a:spcBef>
              <a:spcAft>
                <a:spcPct val="0"/>
              </a:spcAft>
            </a:pPr>
            <a:r>
              <a:rPr lang="en-US" altLang="en-US"/>
              <a:t>© Verisk Health, Inc.</a:t>
            </a:r>
          </a:p>
        </p:txBody>
      </p:sp>
      <p:sp>
        <p:nvSpPr>
          <p:cNvPr id="162821" name="Slide Number Placeholder 3">
            <a:extLst>
              <a:ext uri="{FF2B5EF4-FFF2-40B4-BE49-F238E27FC236}">
                <a16:creationId xmlns:a16="http://schemas.microsoft.com/office/drawing/2014/main" id="{9F818F2D-5256-4475-9B19-D5B9034162AB}"/>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fontAlgn="base">
              <a:spcBef>
                <a:spcPct val="0"/>
              </a:spcBef>
              <a:spcAft>
                <a:spcPct val="0"/>
              </a:spcAft>
            </a:pPr>
            <a:fld id="{6B5D2ED9-E6D4-4889-ADD9-B3FB2EEFC81B}" type="slidenum">
              <a:rPr lang="en-US" altLang="en-US" smtClean="0">
                <a:solidFill>
                  <a:srgbClr val="898989"/>
                </a:solidFill>
                <a:latin typeface="Calibri" panose="020F0502020204030204" pitchFamily="34" charset="0"/>
              </a:rPr>
              <a:pPr fontAlgn="base">
                <a:spcBef>
                  <a:spcPct val="0"/>
                </a:spcBef>
                <a:spcAft>
                  <a:spcPct val="0"/>
                </a:spcAft>
              </a:pPr>
              <a:t>76</a:t>
            </a:fld>
            <a:endParaRPr lang="en-US" altLang="en-US">
              <a:solidFill>
                <a:srgbClr val="898989"/>
              </a:solidFill>
              <a:latin typeface="Calibri" panose="020F0502020204030204" pitchFamily="34" charset="0"/>
            </a:endParaRPr>
          </a:p>
        </p:txBody>
      </p:sp>
    </p:spTree>
    <p:extLst>
      <p:ext uri="{BB962C8B-B14F-4D97-AF65-F5344CB8AC3E}">
        <p14:creationId xmlns:p14="http://schemas.microsoft.com/office/powerpoint/2010/main" val="386912124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Title 1">
            <a:extLst>
              <a:ext uri="{FF2B5EF4-FFF2-40B4-BE49-F238E27FC236}">
                <a16:creationId xmlns:a16="http://schemas.microsoft.com/office/drawing/2014/main" id="{A66768BF-54F0-487B-ADB1-821F972C7108}"/>
              </a:ext>
            </a:extLst>
          </p:cNvPr>
          <p:cNvSpPr>
            <a:spLocks noGrp="1" noChangeArrowheads="1"/>
          </p:cNvSpPr>
          <p:nvPr>
            <p:ph type="title"/>
          </p:nvPr>
        </p:nvSpPr>
        <p:spPr/>
        <p:txBody>
          <a:bodyPr/>
          <a:lstStyle/>
          <a:p>
            <a:r>
              <a:rPr lang="en-US" altLang="en-US">
                <a:latin typeface="Times New Roman" panose="02020603050405020304" pitchFamily="18" charset="0"/>
                <a:cs typeface="Times New Roman" panose="02020603050405020304" pitchFamily="18" charset="0"/>
              </a:rPr>
              <a:t>Terms and terminologies II</a:t>
            </a:r>
          </a:p>
        </p:txBody>
      </p:sp>
      <p:sp>
        <p:nvSpPr>
          <p:cNvPr id="40963" name="Content Placeholder 2">
            <a:extLst>
              <a:ext uri="{FF2B5EF4-FFF2-40B4-BE49-F238E27FC236}">
                <a16:creationId xmlns:a16="http://schemas.microsoft.com/office/drawing/2014/main" id="{9DD4BB79-6C67-4B4B-B814-FBA44E9F4450}"/>
              </a:ext>
            </a:extLst>
          </p:cNvPr>
          <p:cNvSpPr>
            <a:spLocks noGrp="1"/>
          </p:cNvSpPr>
          <p:nvPr>
            <p:ph sz="half" idx="1"/>
          </p:nvPr>
        </p:nvSpPr>
        <p:spPr>
          <a:xfrm>
            <a:off x="2057400" y="1150938"/>
            <a:ext cx="7924800" cy="4945062"/>
          </a:xfrm>
        </p:spPr>
        <p:txBody>
          <a:bodyPr>
            <a:normAutofit/>
          </a:bodyPr>
          <a:lstStyle/>
          <a:p>
            <a:pPr marL="0" indent="0" fontAlgn="auto">
              <a:spcBef>
                <a:spcPts val="0"/>
              </a:spcBef>
              <a:spcAft>
                <a:spcPts val="0"/>
              </a:spcAft>
              <a:buFont typeface="Wingdings" pitchFamily="2" charset="2"/>
              <a:buNone/>
              <a:defRPr/>
            </a:pPr>
            <a:endParaRPr lang="en-US" sz="2000" dirty="0">
              <a:latin typeface="Times New Roman" pitchFamily="18" charset="0"/>
              <a:cs typeface="Times New Roman" pitchFamily="18" charset="0"/>
            </a:endParaRPr>
          </a:p>
          <a:p>
            <a:pPr marL="0" indent="0" fontAlgn="auto">
              <a:spcBef>
                <a:spcPts val="0"/>
              </a:spcBef>
              <a:spcAft>
                <a:spcPts val="0"/>
              </a:spcAft>
              <a:buFont typeface="Wingdings" pitchFamily="2" charset="2"/>
              <a:buNone/>
              <a:defRPr/>
            </a:pPr>
            <a:endParaRPr lang="en-US" sz="2000" dirty="0">
              <a:latin typeface="Times New Roman" pitchFamily="18" charset="0"/>
              <a:cs typeface="Times New Roman" pitchFamily="18" charset="0"/>
            </a:endParaRPr>
          </a:p>
          <a:p>
            <a:pPr marL="0" indent="0" fontAlgn="auto">
              <a:spcBef>
                <a:spcPts val="0"/>
              </a:spcBef>
              <a:spcAft>
                <a:spcPts val="0"/>
              </a:spcAft>
              <a:buFont typeface="Wingdings" pitchFamily="2" charset="2"/>
              <a:buNone/>
              <a:defRPr/>
            </a:pPr>
            <a:r>
              <a:rPr lang="en-US" sz="2000" b="1" dirty="0">
                <a:latin typeface="Times New Roman" pitchFamily="18" charset="0"/>
                <a:cs typeface="Times New Roman" pitchFamily="18" charset="0"/>
              </a:rPr>
              <a:t>Member Month:</a:t>
            </a:r>
            <a:r>
              <a:rPr lang="en-US" sz="2000" dirty="0">
                <a:latin typeface="Times New Roman" pitchFamily="18" charset="0"/>
                <a:cs typeface="Times New Roman" pitchFamily="18" charset="0"/>
              </a:rPr>
              <a:t> is defined as the number of months members are eligible in a plan within a given cycle period. The calculation is based on effective and termination dates provided in eligibility data within the cycle period.  The following calculation applies to member months:</a:t>
            </a:r>
          </a:p>
          <a:p>
            <a:pPr fontAlgn="auto">
              <a:spcAft>
                <a:spcPts val="0"/>
              </a:spcAft>
              <a:defRPr/>
            </a:pPr>
            <a:r>
              <a:rPr lang="en-US" dirty="0">
                <a:latin typeface="Times New Roman" pitchFamily="18" charset="0"/>
                <a:cs typeface="Times New Roman" pitchFamily="18" charset="0"/>
              </a:rPr>
              <a:t>If a member is eligible in a month, one member month is counted for that member for that month.</a:t>
            </a:r>
          </a:p>
          <a:p>
            <a:pPr fontAlgn="auto">
              <a:spcAft>
                <a:spcPts val="0"/>
              </a:spcAft>
              <a:defRPr/>
            </a:pPr>
            <a:r>
              <a:rPr lang="en-US" dirty="0">
                <a:latin typeface="Times New Roman" pitchFamily="18" charset="0"/>
                <a:cs typeface="Times New Roman" pitchFamily="18" charset="0"/>
              </a:rPr>
              <a:t>The total number of member months for a member is the sum of the member months for all months within the cycle period for which the member is in eligibility.</a:t>
            </a:r>
          </a:p>
          <a:p>
            <a:pPr fontAlgn="auto">
              <a:spcAft>
                <a:spcPts val="0"/>
              </a:spcAft>
              <a:defRPr/>
            </a:pPr>
            <a:r>
              <a:rPr lang="en-US" dirty="0">
                <a:latin typeface="Times New Roman" pitchFamily="18" charset="0"/>
                <a:cs typeface="Times New Roman" pitchFamily="18" charset="0"/>
              </a:rPr>
              <a:t>The total number of member months for a plan is then the sum of member months for all members. </a:t>
            </a:r>
          </a:p>
          <a:p>
            <a:pPr fontAlgn="auto">
              <a:spcAft>
                <a:spcPts val="0"/>
              </a:spcAft>
              <a:buFont typeface="Arial" charset="0"/>
              <a:buChar char="•"/>
              <a:defRPr/>
            </a:pPr>
            <a:endParaRPr lang="en-US" sz="1400" u="sng" dirty="0">
              <a:hlinkClick r:id="rId2"/>
            </a:endParaRPr>
          </a:p>
          <a:p>
            <a:pPr fontAlgn="auto">
              <a:spcAft>
                <a:spcPts val="0"/>
              </a:spcAft>
              <a:buFont typeface="Arial" charset="0"/>
              <a:buChar char="•"/>
              <a:defRPr/>
            </a:pPr>
            <a:endParaRPr lang="en-US" sz="1400" u="sng" dirty="0">
              <a:hlinkClick r:id="rId2"/>
            </a:endParaRPr>
          </a:p>
          <a:p>
            <a:pPr fontAlgn="auto">
              <a:spcAft>
                <a:spcPts val="0"/>
              </a:spcAft>
              <a:buFont typeface="Arial" charset="0"/>
              <a:buChar char="•"/>
              <a:defRPr/>
            </a:pPr>
            <a:endParaRPr lang="en-US" sz="1400" u="sng" dirty="0">
              <a:hlinkClick r:id="rId2"/>
            </a:endParaRPr>
          </a:p>
        </p:txBody>
      </p:sp>
      <p:sp>
        <p:nvSpPr>
          <p:cNvPr id="163844" name="Slide Number Placeholder 6">
            <a:extLst>
              <a:ext uri="{FF2B5EF4-FFF2-40B4-BE49-F238E27FC236}">
                <a16:creationId xmlns:a16="http://schemas.microsoft.com/office/drawing/2014/main" id="{36F30F24-1E20-45CD-A383-EAD10779D746}"/>
              </a:ext>
            </a:extLst>
          </p:cNvPr>
          <p:cNvSpPr>
            <a:spLocks noGrp="1"/>
          </p:cNvSpPr>
          <p:nvPr>
            <p:ph type="sldNum" sz="quarter" idx="12"/>
          </p:nvPr>
        </p:nvSpPr>
        <p:spPr bwMode="auto">
          <a:xfrm>
            <a:off x="5127626" y="6602414"/>
            <a:ext cx="1692275" cy="27463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l" fontAlgn="base">
              <a:spcBef>
                <a:spcPct val="0"/>
              </a:spcBef>
              <a:spcAft>
                <a:spcPct val="0"/>
              </a:spcAft>
            </a:pPr>
            <a:fld id="{B6C95239-2267-4779-A707-458858714FEA}" type="slidenum">
              <a:rPr lang="en-US" altLang="en-US" smtClean="0">
                <a:solidFill>
                  <a:srgbClr val="898989"/>
                </a:solidFill>
              </a:rPr>
              <a:pPr algn="l" fontAlgn="base">
                <a:spcBef>
                  <a:spcPct val="0"/>
                </a:spcBef>
                <a:spcAft>
                  <a:spcPct val="0"/>
                </a:spcAft>
              </a:pPr>
              <a:t>77</a:t>
            </a:fld>
            <a:endParaRPr lang="en-US" altLang="en-US">
              <a:solidFill>
                <a:srgbClr val="898989"/>
              </a:solidFill>
            </a:endParaRPr>
          </a:p>
        </p:txBody>
      </p:sp>
    </p:spTree>
    <p:extLst>
      <p:ext uri="{BB962C8B-B14F-4D97-AF65-F5344CB8AC3E}">
        <p14:creationId xmlns:p14="http://schemas.microsoft.com/office/powerpoint/2010/main" val="4068555570"/>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Title 1">
            <a:extLst>
              <a:ext uri="{FF2B5EF4-FFF2-40B4-BE49-F238E27FC236}">
                <a16:creationId xmlns:a16="http://schemas.microsoft.com/office/drawing/2014/main" id="{93DA7A34-B132-473A-83D0-6C9777911DA7}"/>
              </a:ext>
            </a:extLst>
          </p:cNvPr>
          <p:cNvSpPr>
            <a:spLocks noGrp="1" noChangeArrowheads="1"/>
          </p:cNvSpPr>
          <p:nvPr>
            <p:ph type="title"/>
          </p:nvPr>
        </p:nvSpPr>
        <p:spPr/>
        <p:txBody>
          <a:bodyPr/>
          <a:lstStyle/>
          <a:p>
            <a:r>
              <a:rPr lang="en-US" altLang="en-US">
                <a:latin typeface="Times New Roman" panose="02020603050405020304" pitchFamily="18" charset="0"/>
                <a:cs typeface="Times New Roman" panose="02020603050405020304" pitchFamily="18" charset="0"/>
              </a:rPr>
              <a:t>Terms and terminologies III</a:t>
            </a:r>
            <a:endParaRPr lang="en-US" altLang="en-US"/>
          </a:p>
        </p:txBody>
      </p:sp>
      <p:sp>
        <p:nvSpPr>
          <p:cNvPr id="3" name="Content Placeholder 2">
            <a:extLst>
              <a:ext uri="{FF2B5EF4-FFF2-40B4-BE49-F238E27FC236}">
                <a16:creationId xmlns:a16="http://schemas.microsoft.com/office/drawing/2014/main" id="{0F6EE76F-9F1E-4827-8B38-430E99A75EDA}"/>
              </a:ext>
            </a:extLst>
          </p:cNvPr>
          <p:cNvSpPr>
            <a:spLocks noGrp="1"/>
          </p:cNvSpPr>
          <p:nvPr>
            <p:ph sz="half" idx="1"/>
          </p:nvPr>
        </p:nvSpPr>
        <p:spPr>
          <a:xfrm>
            <a:off x="1905000" y="1492251"/>
            <a:ext cx="8229600" cy="4525963"/>
          </a:xfrm>
        </p:spPr>
        <p:txBody>
          <a:bodyPr>
            <a:normAutofit/>
          </a:bodyPr>
          <a:lstStyle/>
          <a:p>
            <a:pPr marL="0" indent="0" fontAlgn="auto">
              <a:spcBef>
                <a:spcPts val="0"/>
              </a:spcBef>
              <a:spcAft>
                <a:spcPts val="0"/>
              </a:spcAft>
              <a:buFont typeface="Wingdings" pitchFamily="2" charset="2"/>
              <a:buNone/>
              <a:defRPr/>
            </a:pPr>
            <a:endParaRPr lang="en-US" sz="2000" dirty="0">
              <a:latin typeface="Times New Roman" pitchFamily="18" charset="0"/>
              <a:cs typeface="Times New Roman" pitchFamily="18" charset="0"/>
            </a:endParaRPr>
          </a:p>
          <a:p>
            <a:pPr marL="0" indent="0" fontAlgn="auto">
              <a:spcBef>
                <a:spcPts val="0"/>
              </a:spcBef>
              <a:spcAft>
                <a:spcPts val="0"/>
              </a:spcAft>
              <a:buFont typeface="Wingdings" pitchFamily="2" charset="2"/>
              <a:buNone/>
              <a:defRPr/>
            </a:pPr>
            <a:r>
              <a:rPr lang="en-US" sz="2000" b="1" dirty="0">
                <a:latin typeface="Times New Roman" pitchFamily="18" charset="0"/>
                <a:cs typeface="Times New Roman" pitchFamily="18" charset="0"/>
              </a:rPr>
              <a:t>Place of Service </a:t>
            </a:r>
            <a:r>
              <a:rPr lang="en-US" sz="2000" dirty="0">
                <a:latin typeface="Times New Roman" pitchFamily="18" charset="0"/>
                <a:cs typeface="Times New Roman" pitchFamily="18" charset="0"/>
              </a:rPr>
              <a:t>: This field specifies what location or type of environment where the service is provided. For example it can be office, inpatient, outpatient etc each represented by a particular standard code. Often the codes provided in the source may not comply with that of the industry standard codes and hence an intermediate rules table is prepared to map the source codes with the standard codes, better known as </a:t>
            </a:r>
            <a:r>
              <a:rPr lang="en-US" sz="2000" dirty="0" err="1">
                <a:latin typeface="Times New Roman" pitchFamily="18" charset="0"/>
                <a:cs typeface="Times New Roman" pitchFamily="18" charset="0"/>
              </a:rPr>
              <a:t>HCFAPOSCode</a:t>
            </a:r>
            <a:r>
              <a:rPr lang="en-US" sz="2000" dirty="0">
                <a:latin typeface="Times New Roman" pitchFamily="18" charset="0"/>
                <a:cs typeface="Times New Roman" pitchFamily="18" charset="0"/>
              </a:rPr>
              <a:t>.</a:t>
            </a:r>
          </a:p>
          <a:p>
            <a:pPr marL="0" indent="0" fontAlgn="auto">
              <a:spcBef>
                <a:spcPts val="0"/>
              </a:spcBef>
              <a:spcAft>
                <a:spcPts val="0"/>
              </a:spcAft>
              <a:buFont typeface="Wingdings" pitchFamily="2" charset="2"/>
              <a:buNone/>
              <a:defRPr/>
            </a:pPr>
            <a:endParaRPr lang="en-US" sz="2000" dirty="0">
              <a:latin typeface="Times New Roman" pitchFamily="18" charset="0"/>
              <a:cs typeface="Times New Roman" pitchFamily="18" charset="0"/>
              <a:hlinkClick r:id="rId2"/>
            </a:endParaRPr>
          </a:p>
          <a:p>
            <a:pPr marL="0" indent="0" fontAlgn="auto">
              <a:spcBef>
                <a:spcPts val="0"/>
              </a:spcBef>
              <a:spcAft>
                <a:spcPts val="0"/>
              </a:spcAft>
              <a:buFont typeface="Wingdings" pitchFamily="2" charset="2"/>
              <a:buNone/>
              <a:defRPr/>
            </a:pPr>
            <a:endParaRPr lang="en-US" sz="2000" dirty="0">
              <a:solidFill>
                <a:schemeClr val="bg2">
                  <a:lumMod val="50000"/>
                </a:schemeClr>
              </a:solidFill>
              <a:latin typeface="Times New Roman" pitchFamily="18" charset="0"/>
              <a:cs typeface="Times New Roman" pitchFamily="18" charset="0"/>
              <a:hlinkClick r:id="rId2"/>
            </a:endParaRPr>
          </a:p>
          <a:p>
            <a:pPr marL="0" indent="0" fontAlgn="auto">
              <a:spcBef>
                <a:spcPts val="0"/>
              </a:spcBef>
              <a:spcAft>
                <a:spcPts val="0"/>
              </a:spcAft>
              <a:buFont typeface="Wingdings" pitchFamily="2" charset="2"/>
              <a:buNone/>
              <a:defRPr/>
            </a:pPr>
            <a:endParaRPr lang="en-US" sz="2000" dirty="0">
              <a:solidFill>
                <a:schemeClr val="bg2">
                  <a:lumMod val="50000"/>
                </a:schemeClr>
              </a:solidFill>
              <a:latin typeface="Times New Roman" pitchFamily="18" charset="0"/>
              <a:cs typeface="Times New Roman" pitchFamily="18" charset="0"/>
              <a:hlinkClick r:id="rId2"/>
            </a:endParaRPr>
          </a:p>
          <a:p>
            <a:pPr marL="0" indent="0" fontAlgn="auto">
              <a:spcBef>
                <a:spcPts val="0"/>
              </a:spcBef>
              <a:spcAft>
                <a:spcPts val="0"/>
              </a:spcAft>
              <a:buFont typeface="Wingdings" pitchFamily="2" charset="2"/>
              <a:buNone/>
              <a:defRPr/>
            </a:pPr>
            <a:endParaRPr lang="en-US" sz="2000" dirty="0">
              <a:solidFill>
                <a:schemeClr val="bg2">
                  <a:lumMod val="50000"/>
                </a:schemeClr>
              </a:solidFill>
              <a:latin typeface="Times New Roman" pitchFamily="18" charset="0"/>
              <a:cs typeface="Times New Roman" pitchFamily="18" charset="0"/>
              <a:hlinkClick r:id="rId2"/>
            </a:endParaRPr>
          </a:p>
          <a:p>
            <a:pPr marL="0" indent="0" fontAlgn="auto">
              <a:spcBef>
                <a:spcPts val="0"/>
              </a:spcBef>
              <a:spcAft>
                <a:spcPts val="0"/>
              </a:spcAft>
              <a:buFont typeface="Wingdings" pitchFamily="2" charset="2"/>
              <a:buNone/>
              <a:defRPr/>
            </a:pPr>
            <a:endParaRPr lang="en-US" sz="2000" dirty="0">
              <a:solidFill>
                <a:schemeClr val="bg2">
                  <a:lumMod val="50000"/>
                </a:schemeClr>
              </a:solidFill>
              <a:latin typeface="Times New Roman" pitchFamily="18" charset="0"/>
              <a:cs typeface="Times New Roman" pitchFamily="18" charset="0"/>
              <a:hlinkClick r:id="rId2"/>
            </a:endParaRPr>
          </a:p>
          <a:p>
            <a:pPr marL="0" indent="0" fontAlgn="auto">
              <a:spcBef>
                <a:spcPts val="0"/>
              </a:spcBef>
              <a:spcAft>
                <a:spcPts val="0"/>
              </a:spcAft>
              <a:buFont typeface="Wingdings" pitchFamily="2" charset="2"/>
              <a:buNone/>
              <a:defRPr/>
            </a:pPr>
            <a:endParaRPr lang="en-US" sz="1500" dirty="0">
              <a:solidFill>
                <a:schemeClr val="bg2">
                  <a:lumMod val="50000"/>
                </a:schemeClr>
              </a:solidFill>
              <a:latin typeface="Times New Roman" pitchFamily="18" charset="0"/>
              <a:cs typeface="Times New Roman" pitchFamily="18" charset="0"/>
              <a:hlinkClick r:id="rId2"/>
            </a:endParaRPr>
          </a:p>
          <a:p>
            <a:pPr marL="0" indent="0" fontAlgn="auto">
              <a:spcBef>
                <a:spcPts val="0"/>
              </a:spcBef>
              <a:spcAft>
                <a:spcPts val="0"/>
              </a:spcAft>
              <a:buFont typeface="Wingdings" pitchFamily="2" charset="2"/>
              <a:buNone/>
              <a:defRPr/>
            </a:pPr>
            <a:endParaRPr lang="en-US" sz="1500" dirty="0">
              <a:latin typeface="Times New Roman" pitchFamily="18" charset="0"/>
              <a:cs typeface="Times New Roman" pitchFamily="18" charset="0"/>
            </a:endParaRPr>
          </a:p>
          <a:p>
            <a:pPr fontAlgn="auto">
              <a:spcAft>
                <a:spcPts val="0"/>
              </a:spcAft>
              <a:buFont typeface="Arial" charset="0"/>
              <a:buChar char="•"/>
              <a:defRPr/>
            </a:pPr>
            <a:endParaRPr lang="en-US" dirty="0"/>
          </a:p>
        </p:txBody>
      </p:sp>
      <p:sp>
        <p:nvSpPr>
          <p:cNvPr id="164868" name="Slide Number Placeholder 6">
            <a:extLst>
              <a:ext uri="{FF2B5EF4-FFF2-40B4-BE49-F238E27FC236}">
                <a16:creationId xmlns:a16="http://schemas.microsoft.com/office/drawing/2014/main" id="{2189CFE6-C785-48B3-9867-0A2DD9808DAC}"/>
              </a:ext>
            </a:extLst>
          </p:cNvPr>
          <p:cNvSpPr>
            <a:spLocks noGrp="1"/>
          </p:cNvSpPr>
          <p:nvPr>
            <p:ph type="sldNum" sz="quarter" idx="12"/>
          </p:nvPr>
        </p:nvSpPr>
        <p:spPr bwMode="auto">
          <a:xfrm>
            <a:off x="5127626" y="6602414"/>
            <a:ext cx="1692275" cy="27463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l" fontAlgn="base">
              <a:spcBef>
                <a:spcPct val="0"/>
              </a:spcBef>
              <a:spcAft>
                <a:spcPct val="0"/>
              </a:spcAft>
            </a:pPr>
            <a:fld id="{1476B570-E4E2-4F60-8AF5-BC5BF28A116F}" type="slidenum">
              <a:rPr lang="en-US" altLang="en-US" smtClean="0">
                <a:solidFill>
                  <a:srgbClr val="898989"/>
                </a:solidFill>
              </a:rPr>
              <a:pPr algn="l" fontAlgn="base">
                <a:spcBef>
                  <a:spcPct val="0"/>
                </a:spcBef>
                <a:spcAft>
                  <a:spcPct val="0"/>
                </a:spcAft>
              </a:pPr>
              <a:t>78</a:t>
            </a:fld>
            <a:endParaRPr lang="en-US" altLang="en-US">
              <a:solidFill>
                <a:srgbClr val="898989"/>
              </a:solidFill>
            </a:endParaRPr>
          </a:p>
        </p:txBody>
      </p:sp>
    </p:spTree>
    <p:extLst>
      <p:ext uri="{BB962C8B-B14F-4D97-AF65-F5344CB8AC3E}">
        <p14:creationId xmlns:p14="http://schemas.microsoft.com/office/powerpoint/2010/main" val="2208091331"/>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Title 1">
            <a:extLst>
              <a:ext uri="{FF2B5EF4-FFF2-40B4-BE49-F238E27FC236}">
                <a16:creationId xmlns:a16="http://schemas.microsoft.com/office/drawing/2014/main" id="{F1EBD2A2-C22F-4CD2-8393-8E8F1B67F999}"/>
              </a:ext>
            </a:extLst>
          </p:cNvPr>
          <p:cNvSpPr>
            <a:spLocks noGrp="1" noChangeArrowheads="1"/>
          </p:cNvSpPr>
          <p:nvPr>
            <p:ph type="title"/>
          </p:nvPr>
        </p:nvSpPr>
        <p:spPr/>
        <p:txBody>
          <a:bodyPr/>
          <a:lstStyle/>
          <a:p>
            <a:r>
              <a:rPr lang="en-US" altLang="en-US">
                <a:latin typeface="Times New Roman" panose="02020603050405020304" pitchFamily="18" charset="0"/>
                <a:cs typeface="Times New Roman" panose="02020603050405020304" pitchFamily="18" charset="0"/>
              </a:rPr>
              <a:t>Terms and terminologies IV</a:t>
            </a:r>
          </a:p>
        </p:txBody>
      </p:sp>
      <p:sp>
        <p:nvSpPr>
          <p:cNvPr id="41987" name="Content Placeholder 2">
            <a:extLst>
              <a:ext uri="{FF2B5EF4-FFF2-40B4-BE49-F238E27FC236}">
                <a16:creationId xmlns:a16="http://schemas.microsoft.com/office/drawing/2014/main" id="{30296054-C2E9-487F-AD36-C3D9A67DEB09}"/>
              </a:ext>
            </a:extLst>
          </p:cNvPr>
          <p:cNvSpPr>
            <a:spLocks noGrp="1"/>
          </p:cNvSpPr>
          <p:nvPr>
            <p:ph sz="half" idx="1"/>
          </p:nvPr>
        </p:nvSpPr>
        <p:spPr>
          <a:xfrm>
            <a:off x="2057400" y="1492251"/>
            <a:ext cx="8229600" cy="4525963"/>
          </a:xfrm>
        </p:spPr>
        <p:txBody>
          <a:bodyPr>
            <a:normAutofit/>
          </a:bodyPr>
          <a:lstStyle/>
          <a:p>
            <a:pPr marL="0" indent="0" fontAlgn="auto">
              <a:spcBef>
                <a:spcPts val="0"/>
              </a:spcBef>
              <a:spcAft>
                <a:spcPts val="0"/>
              </a:spcAft>
              <a:buFont typeface="Wingdings" pitchFamily="2" charset="2"/>
              <a:buNone/>
              <a:defRPr/>
            </a:pPr>
            <a:endParaRPr lang="en-US" sz="1600" dirty="0">
              <a:latin typeface="Times New Roman" pitchFamily="18" charset="0"/>
              <a:cs typeface="Times New Roman" pitchFamily="18" charset="0"/>
            </a:endParaRPr>
          </a:p>
          <a:p>
            <a:pPr marL="0" indent="0" fontAlgn="auto">
              <a:spcBef>
                <a:spcPts val="0"/>
              </a:spcBef>
              <a:spcAft>
                <a:spcPts val="0"/>
              </a:spcAft>
              <a:buFont typeface="Wingdings" pitchFamily="2" charset="2"/>
              <a:buNone/>
              <a:defRPr/>
            </a:pPr>
            <a:r>
              <a:rPr lang="en-US" sz="2000" b="1" dirty="0">
                <a:latin typeface="Times New Roman" pitchFamily="18" charset="0"/>
                <a:cs typeface="Times New Roman" pitchFamily="18" charset="0"/>
              </a:rPr>
              <a:t>Procedure Codes</a:t>
            </a:r>
            <a:r>
              <a:rPr lang="en-US" sz="1600" b="1" dirty="0">
                <a:latin typeface="Times New Roman" pitchFamily="18" charset="0"/>
                <a:cs typeface="Times New Roman" pitchFamily="18" charset="0"/>
              </a:rPr>
              <a:t>: </a:t>
            </a:r>
            <a:r>
              <a:rPr lang="en-US" dirty="0">
                <a:latin typeface="Times New Roman" pitchFamily="18" charset="0"/>
                <a:cs typeface="Times New Roman" pitchFamily="18" charset="0"/>
              </a:rPr>
              <a:t>It defines the code for medical procedure performed. Typical standards are as follows: CPT-4, HCPCS, Revenue codes, ICD-9 Procedure Codes and DRG codes. Homegrown codes may exist and must be converted into D2Hawkeye standard to ensure accuracy in reporting. CPT-4 is in 5 digits, Revenue is three digit numeric codes. It needs to be preceded by “R”. The purpose of this code is to tell as to exactly what kind of operations/checkups were conducted on the patient. </a:t>
            </a:r>
            <a:r>
              <a:rPr lang="fr-FR" dirty="0">
                <a:latin typeface="Times New Roman" pitchFamily="18" charset="0"/>
                <a:cs typeface="Times New Roman" pitchFamily="18" charset="0"/>
              </a:rPr>
              <a:t>Possible source </a:t>
            </a:r>
            <a:r>
              <a:rPr lang="en-US" dirty="0">
                <a:latin typeface="Times New Roman" pitchFamily="18" charset="0"/>
                <a:cs typeface="Times New Roman" pitchFamily="18" charset="0"/>
              </a:rPr>
              <a:t>fields </a:t>
            </a:r>
            <a:r>
              <a:rPr lang="fr-FR" dirty="0">
                <a:latin typeface="Times New Roman" pitchFamily="18" charset="0"/>
                <a:cs typeface="Times New Roman" pitchFamily="18" charset="0"/>
              </a:rPr>
              <a:t>are i.e.  CPT-4Code, </a:t>
            </a:r>
            <a:r>
              <a:rPr lang="fr-FR" dirty="0" err="1">
                <a:latin typeface="Times New Roman" pitchFamily="18" charset="0"/>
                <a:cs typeface="Times New Roman" pitchFamily="18" charset="0"/>
              </a:rPr>
              <a:t>RevenueCode</a:t>
            </a:r>
            <a:r>
              <a:rPr lang="fr-FR" dirty="0">
                <a:latin typeface="Times New Roman" pitchFamily="18" charset="0"/>
                <a:cs typeface="Times New Roman" pitchFamily="18" charset="0"/>
              </a:rPr>
              <a:t>, </a:t>
            </a:r>
            <a:r>
              <a:rPr lang="fr-FR" dirty="0" err="1">
                <a:latin typeface="Times New Roman" pitchFamily="18" charset="0"/>
                <a:cs typeface="Times New Roman" pitchFamily="18" charset="0"/>
              </a:rPr>
              <a:t>DRGCode</a:t>
            </a:r>
            <a:r>
              <a:rPr lang="fr-FR" dirty="0">
                <a:latin typeface="Times New Roman" pitchFamily="18" charset="0"/>
                <a:cs typeface="Times New Roman" pitchFamily="18" charset="0"/>
              </a:rPr>
              <a:t>, </a:t>
            </a:r>
            <a:r>
              <a:rPr lang="fr-FR" dirty="0" err="1">
                <a:latin typeface="Times New Roman" pitchFamily="18" charset="0"/>
                <a:cs typeface="Times New Roman" pitchFamily="18" charset="0"/>
              </a:rPr>
              <a:t>ServiceCode</a:t>
            </a:r>
            <a:r>
              <a:rPr lang="fr-FR" dirty="0">
                <a:latin typeface="Times New Roman" pitchFamily="18" charset="0"/>
                <a:cs typeface="Times New Roman" pitchFamily="18" charset="0"/>
              </a:rPr>
              <a:t>,</a:t>
            </a:r>
          </a:p>
          <a:p>
            <a:pPr marL="0" indent="0" fontAlgn="auto">
              <a:spcBef>
                <a:spcPts val="0"/>
              </a:spcBef>
              <a:spcAft>
                <a:spcPts val="0"/>
              </a:spcAft>
              <a:buFont typeface="Wingdings" pitchFamily="2" charset="2"/>
              <a:buNone/>
              <a:defRPr/>
            </a:pPr>
            <a:r>
              <a:rPr lang="fr-FR" dirty="0">
                <a:latin typeface="Times New Roman" pitchFamily="18" charset="0"/>
                <a:cs typeface="Times New Roman" pitchFamily="18" charset="0"/>
              </a:rPr>
              <a:t>[COVERCODE01], </a:t>
            </a:r>
            <a:r>
              <a:rPr lang="fr-FR" dirty="0" err="1">
                <a:latin typeface="Times New Roman" pitchFamily="18" charset="0"/>
                <a:cs typeface="Times New Roman" pitchFamily="18" charset="0"/>
              </a:rPr>
              <a:t>ProcCode</a:t>
            </a:r>
            <a:r>
              <a:rPr lang="fr-FR" dirty="0">
                <a:latin typeface="Times New Roman" pitchFamily="18" charset="0"/>
                <a:cs typeface="Times New Roman" pitchFamily="18" charset="0"/>
              </a:rPr>
              <a:t>, ICD9ProcCode, </a:t>
            </a:r>
            <a:r>
              <a:rPr lang="fr-FR" dirty="0" err="1">
                <a:latin typeface="Times New Roman" pitchFamily="18" charset="0"/>
                <a:cs typeface="Times New Roman" pitchFamily="18" charset="0"/>
              </a:rPr>
              <a:t>SurgicalCode</a:t>
            </a:r>
            <a:r>
              <a:rPr lang="fr-FR" dirty="0">
                <a:latin typeface="Times New Roman" pitchFamily="18" charset="0"/>
                <a:cs typeface="Times New Roman" pitchFamily="18" charset="0"/>
              </a:rPr>
              <a:t> etc. </a:t>
            </a:r>
          </a:p>
          <a:p>
            <a:pPr marL="0" indent="0" fontAlgn="auto">
              <a:spcBef>
                <a:spcPts val="0"/>
              </a:spcBef>
              <a:spcAft>
                <a:spcPts val="0"/>
              </a:spcAft>
              <a:buFont typeface="Wingdings" pitchFamily="2" charset="2"/>
              <a:buNone/>
              <a:defRPr/>
            </a:pPr>
            <a:endParaRPr lang="fr-FR" dirty="0">
              <a:latin typeface="Times New Roman" pitchFamily="18" charset="0"/>
              <a:cs typeface="Times New Roman" pitchFamily="18" charset="0"/>
            </a:endParaRPr>
          </a:p>
          <a:p>
            <a:pPr marL="0" indent="0" fontAlgn="auto">
              <a:spcBef>
                <a:spcPts val="0"/>
              </a:spcBef>
              <a:spcAft>
                <a:spcPts val="0"/>
              </a:spcAft>
              <a:buFont typeface="Wingdings" pitchFamily="2" charset="2"/>
              <a:buNone/>
              <a:defRPr/>
            </a:pPr>
            <a:r>
              <a:rPr lang="en-US" dirty="0">
                <a:latin typeface="Times New Roman" pitchFamily="18" charset="0"/>
                <a:cs typeface="Times New Roman" pitchFamily="18" charset="0"/>
              </a:rPr>
              <a:t>This industry standard field (ICD-9) defines the health problems (diseases) associated with the specific claim.  The purpose of this code is to tell as to exactly with which disease the patient was diagnosed. Once a patient is diagnosed, further procedure(s) will be taken as action for remedy of the same. </a:t>
            </a:r>
            <a:endParaRPr lang="en-US" sz="1600" dirty="0">
              <a:latin typeface="Times New Roman" pitchFamily="18" charset="0"/>
              <a:cs typeface="Times New Roman" pitchFamily="18" charset="0"/>
            </a:endParaRPr>
          </a:p>
          <a:p>
            <a:pPr marL="0" indent="0" fontAlgn="auto">
              <a:spcBef>
                <a:spcPts val="0"/>
              </a:spcBef>
              <a:spcAft>
                <a:spcPts val="0"/>
              </a:spcAft>
              <a:buFont typeface="Wingdings" pitchFamily="2" charset="2"/>
              <a:buNone/>
              <a:defRPr/>
            </a:pPr>
            <a:endParaRPr lang="en-US" sz="1400" dirty="0">
              <a:hlinkClick r:id="rId2"/>
            </a:endParaRPr>
          </a:p>
          <a:p>
            <a:pPr fontAlgn="auto">
              <a:spcAft>
                <a:spcPts val="0"/>
              </a:spcAft>
              <a:buFont typeface="Wingdings" pitchFamily="2" charset="2"/>
              <a:buNone/>
              <a:defRPr/>
            </a:pPr>
            <a:r>
              <a:rPr lang="en-US" sz="1600" u="sng" dirty="0">
                <a:latin typeface="Times New Roman" pitchFamily="18" charset="0"/>
                <a:cs typeface="Times New Roman" pitchFamily="18" charset="0"/>
              </a:rPr>
              <a:t>Reference</a:t>
            </a:r>
            <a:r>
              <a:rPr lang="en-US" sz="1600" dirty="0">
                <a:latin typeface="Times New Roman" pitchFamily="18" charset="0"/>
                <a:cs typeface="Times New Roman" pitchFamily="18" charset="0"/>
              </a:rPr>
              <a:t>: </a:t>
            </a:r>
            <a:r>
              <a:rPr lang="en-US" dirty="0">
                <a:latin typeface="Times New Roman" pitchFamily="18" charset="0"/>
                <a:cs typeface="Times New Roman" pitchFamily="18" charset="0"/>
              </a:rPr>
              <a:t>http://www.planforyourhealth.com/resources.dyn/glossary.html </a:t>
            </a:r>
            <a:endParaRPr lang="en-US" sz="1600" dirty="0">
              <a:latin typeface="Times New Roman" pitchFamily="18" charset="0"/>
              <a:cs typeface="Times New Roman" pitchFamily="18" charset="0"/>
            </a:endParaRPr>
          </a:p>
          <a:p>
            <a:pPr fontAlgn="auto">
              <a:spcAft>
                <a:spcPts val="0"/>
              </a:spcAft>
              <a:buFont typeface="Arial" charset="0"/>
              <a:buChar char="•"/>
              <a:defRPr/>
            </a:pPr>
            <a:endParaRPr lang="en-US" sz="1400" u="sng" dirty="0">
              <a:hlinkClick r:id="rId2"/>
            </a:endParaRPr>
          </a:p>
          <a:p>
            <a:pPr fontAlgn="auto">
              <a:spcAft>
                <a:spcPts val="0"/>
              </a:spcAft>
              <a:buFont typeface="Arial" charset="0"/>
              <a:buChar char="•"/>
              <a:defRPr/>
            </a:pPr>
            <a:endParaRPr lang="en-US" sz="1400" u="sng" dirty="0">
              <a:hlinkClick r:id="rId2"/>
            </a:endParaRPr>
          </a:p>
          <a:p>
            <a:pPr fontAlgn="auto">
              <a:spcAft>
                <a:spcPts val="0"/>
              </a:spcAft>
              <a:buFont typeface="Arial" charset="0"/>
              <a:buChar char="•"/>
              <a:defRPr/>
            </a:pPr>
            <a:endParaRPr lang="en-US" sz="1400" u="sng" dirty="0">
              <a:hlinkClick r:id="rId2"/>
            </a:endParaRPr>
          </a:p>
          <a:p>
            <a:pPr fontAlgn="auto">
              <a:spcAft>
                <a:spcPts val="0"/>
              </a:spcAft>
              <a:buFont typeface="Arial" charset="0"/>
              <a:buChar char="•"/>
              <a:defRPr/>
            </a:pPr>
            <a:endParaRPr lang="en-US" sz="1400" u="sng" dirty="0">
              <a:hlinkClick r:id="rId2"/>
            </a:endParaRPr>
          </a:p>
          <a:p>
            <a:pPr fontAlgn="auto">
              <a:spcAft>
                <a:spcPts val="0"/>
              </a:spcAft>
              <a:buFont typeface="Arial" charset="0"/>
              <a:buChar char="•"/>
              <a:defRPr/>
            </a:pPr>
            <a:endParaRPr lang="en-US" sz="1400" u="sng" dirty="0">
              <a:hlinkClick r:id="rId2"/>
            </a:endParaRPr>
          </a:p>
          <a:p>
            <a:pPr fontAlgn="auto">
              <a:spcAft>
                <a:spcPts val="0"/>
              </a:spcAft>
              <a:buFont typeface="Arial" charset="0"/>
              <a:buChar char="•"/>
              <a:defRPr/>
            </a:pPr>
            <a:endParaRPr lang="en-US" sz="1400" u="sng" dirty="0">
              <a:hlinkClick r:id="rId2"/>
            </a:endParaRPr>
          </a:p>
        </p:txBody>
      </p:sp>
      <p:sp>
        <p:nvSpPr>
          <p:cNvPr id="165892" name="Slide Number Placeholder 6">
            <a:extLst>
              <a:ext uri="{FF2B5EF4-FFF2-40B4-BE49-F238E27FC236}">
                <a16:creationId xmlns:a16="http://schemas.microsoft.com/office/drawing/2014/main" id="{302F91A8-AA59-4F71-96DB-964063F4131B}"/>
              </a:ext>
            </a:extLst>
          </p:cNvPr>
          <p:cNvSpPr>
            <a:spLocks noGrp="1"/>
          </p:cNvSpPr>
          <p:nvPr>
            <p:ph type="sldNum" sz="quarter" idx="12"/>
          </p:nvPr>
        </p:nvSpPr>
        <p:spPr bwMode="auto">
          <a:xfrm>
            <a:off x="5127626" y="6602414"/>
            <a:ext cx="1692275" cy="27463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l" fontAlgn="base">
              <a:spcBef>
                <a:spcPct val="0"/>
              </a:spcBef>
              <a:spcAft>
                <a:spcPct val="0"/>
              </a:spcAft>
            </a:pPr>
            <a:fld id="{E28923C2-AC8E-403B-8210-8A40242F823D}" type="slidenum">
              <a:rPr lang="en-US" altLang="en-US" smtClean="0">
                <a:solidFill>
                  <a:srgbClr val="898989"/>
                </a:solidFill>
              </a:rPr>
              <a:pPr algn="l" fontAlgn="base">
                <a:spcBef>
                  <a:spcPct val="0"/>
                </a:spcBef>
                <a:spcAft>
                  <a:spcPct val="0"/>
                </a:spcAft>
              </a:pPr>
              <a:t>79</a:t>
            </a:fld>
            <a:endParaRPr lang="en-US" altLang="en-US">
              <a:solidFill>
                <a:srgbClr val="898989"/>
              </a:solidFill>
            </a:endParaRPr>
          </a:p>
        </p:txBody>
      </p:sp>
    </p:spTree>
    <p:extLst>
      <p:ext uri="{BB962C8B-B14F-4D97-AF65-F5344CB8AC3E}">
        <p14:creationId xmlns:p14="http://schemas.microsoft.com/office/powerpoint/2010/main" val="2611983091"/>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a:extLst>
              <a:ext uri="{FF2B5EF4-FFF2-40B4-BE49-F238E27FC236}">
                <a16:creationId xmlns:a16="http://schemas.microsoft.com/office/drawing/2014/main" id="{2FFC3524-C77D-40AC-A07E-B8F507E04AA2}"/>
              </a:ext>
            </a:extLst>
          </p:cNvPr>
          <p:cNvSpPr>
            <a:spLocks noGrp="1" noChangeArrowheads="1"/>
          </p:cNvSpPr>
          <p:nvPr>
            <p:ph type="title"/>
          </p:nvPr>
        </p:nvSpPr>
        <p:spPr/>
        <p:txBody>
          <a:bodyPr/>
          <a:lstStyle/>
          <a:p>
            <a:r>
              <a:rPr lang="en-US" altLang="en-US">
                <a:cs typeface="Times New Roman" panose="02020603050405020304" pitchFamily="18" charset="0"/>
              </a:rPr>
              <a:t>Healthcare Delivery - functional components</a:t>
            </a:r>
          </a:p>
        </p:txBody>
      </p:sp>
      <p:sp>
        <p:nvSpPr>
          <p:cNvPr id="31747" name="Content Placeholder 2">
            <a:extLst>
              <a:ext uri="{FF2B5EF4-FFF2-40B4-BE49-F238E27FC236}">
                <a16:creationId xmlns:a16="http://schemas.microsoft.com/office/drawing/2014/main" id="{CABB26C6-95F7-437D-B41F-74EBA9273473}"/>
              </a:ext>
            </a:extLst>
          </p:cNvPr>
          <p:cNvSpPr>
            <a:spLocks noGrp="1" noChangeArrowheads="1"/>
          </p:cNvSpPr>
          <p:nvPr>
            <p:ph idx="1"/>
          </p:nvPr>
        </p:nvSpPr>
        <p:spPr bwMode="auto"/>
        <p:txBody>
          <a:bodyPr wrap="square" numCol="1" anchorCtr="0" compatLnSpc="1">
            <a:prstTxWarp prst="textNoShape">
              <a:avLst/>
            </a:prstTxWarp>
          </a:bodyPr>
          <a:lstStyle/>
          <a:p>
            <a:pPr>
              <a:buFont typeface="Wingdings" panose="05000000000000000000" pitchFamily="2" charset="2"/>
              <a:buChar char="q"/>
            </a:pPr>
            <a:endParaRPr lang="en-US" altLang="en-US" sz="2400">
              <a:latin typeface="Times New Roman" panose="02020603050405020304" pitchFamily="18" charset="0"/>
              <a:cs typeface="Times New Roman" panose="02020603050405020304" pitchFamily="18" charset="0"/>
            </a:endParaRPr>
          </a:p>
          <a:p>
            <a:pPr>
              <a:buFont typeface="Wingdings" panose="05000000000000000000" pitchFamily="2" charset="2"/>
              <a:buChar char="q"/>
            </a:pPr>
            <a:r>
              <a:rPr lang="en-US" altLang="en-US" sz="2400">
                <a:latin typeface="Times New Roman" panose="02020603050405020304" pitchFamily="18" charset="0"/>
                <a:cs typeface="Times New Roman" panose="02020603050405020304" pitchFamily="18" charset="0"/>
              </a:rPr>
              <a:t>Financing</a:t>
            </a:r>
          </a:p>
          <a:p>
            <a:pPr lvl="1">
              <a:buFont typeface="Wingdings" panose="05000000000000000000" pitchFamily="2" charset="2"/>
              <a:buChar char="q"/>
            </a:pPr>
            <a:r>
              <a:rPr lang="en-US" altLang="en-US" sz="2000">
                <a:latin typeface="Times New Roman" panose="02020603050405020304" pitchFamily="18" charset="0"/>
                <a:cs typeface="Times New Roman" panose="02020603050405020304" pitchFamily="18" charset="0"/>
              </a:rPr>
              <a:t>to purchase insurance or to pay for health care services consumed</a:t>
            </a:r>
          </a:p>
          <a:p>
            <a:pPr lvl="1">
              <a:buFont typeface="Wingdings" panose="05000000000000000000" pitchFamily="2" charset="2"/>
              <a:buChar char="q"/>
            </a:pPr>
            <a:endParaRPr lang="en-US" altLang="en-US" sz="2000">
              <a:latin typeface="Times New Roman" panose="02020603050405020304" pitchFamily="18" charset="0"/>
              <a:cs typeface="Times New Roman" panose="02020603050405020304" pitchFamily="18" charset="0"/>
            </a:endParaRPr>
          </a:p>
          <a:p>
            <a:pPr>
              <a:buFont typeface="Wingdings" panose="05000000000000000000" pitchFamily="2" charset="2"/>
              <a:buChar char="q"/>
            </a:pPr>
            <a:r>
              <a:rPr lang="en-US" altLang="en-US" sz="2400">
                <a:latin typeface="Times New Roman" panose="02020603050405020304" pitchFamily="18" charset="0"/>
                <a:cs typeface="Times New Roman" panose="02020603050405020304" pitchFamily="18" charset="0"/>
              </a:rPr>
              <a:t>Insurance</a:t>
            </a:r>
          </a:p>
          <a:p>
            <a:pPr lvl="1">
              <a:buFont typeface="Wingdings" panose="05000000000000000000" pitchFamily="2" charset="2"/>
              <a:buChar char="q"/>
            </a:pPr>
            <a:r>
              <a:rPr lang="en-US" altLang="en-US" sz="2000">
                <a:latin typeface="Times New Roman" panose="02020603050405020304" pitchFamily="18" charset="0"/>
                <a:cs typeface="Times New Roman" panose="02020603050405020304" pitchFamily="18" charset="0"/>
              </a:rPr>
              <a:t>to protect against catastrophic risk</a:t>
            </a:r>
          </a:p>
          <a:p>
            <a:pPr lvl="1">
              <a:buFont typeface="Wingdings" panose="05000000000000000000" pitchFamily="2" charset="2"/>
              <a:buChar char="q"/>
            </a:pPr>
            <a:endParaRPr lang="en-US" altLang="en-US" sz="2000" b="1">
              <a:latin typeface="Times New Roman" panose="02020603050405020304" pitchFamily="18" charset="0"/>
              <a:cs typeface="Times New Roman" panose="02020603050405020304" pitchFamily="18" charset="0"/>
            </a:endParaRPr>
          </a:p>
          <a:p>
            <a:pPr>
              <a:buFont typeface="Wingdings" panose="05000000000000000000" pitchFamily="2" charset="2"/>
              <a:buChar char="q"/>
            </a:pPr>
            <a:r>
              <a:rPr lang="en-US" altLang="en-US" sz="2400">
                <a:latin typeface="Times New Roman" panose="02020603050405020304" pitchFamily="18" charset="0"/>
                <a:cs typeface="Times New Roman" panose="02020603050405020304" pitchFamily="18" charset="0"/>
              </a:rPr>
              <a:t>Delivery</a:t>
            </a:r>
          </a:p>
          <a:p>
            <a:pPr lvl="1">
              <a:buFont typeface="Wingdings" panose="05000000000000000000" pitchFamily="2" charset="2"/>
              <a:buChar char="q"/>
            </a:pPr>
            <a:r>
              <a:rPr lang="en-US" altLang="en-US"/>
              <a:t> </a:t>
            </a:r>
            <a:r>
              <a:rPr lang="en-US" altLang="en-US" sz="2000">
                <a:latin typeface="Times New Roman" panose="02020603050405020304" pitchFamily="18" charset="0"/>
                <a:cs typeface="Times New Roman" panose="02020603050405020304" pitchFamily="18" charset="0"/>
              </a:rPr>
              <a:t>To provide health care services.</a:t>
            </a:r>
          </a:p>
          <a:p>
            <a:pPr>
              <a:buFont typeface="Wingdings" panose="05000000000000000000" pitchFamily="2" charset="2"/>
              <a:buChar char="q"/>
            </a:pPr>
            <a:r>
              <a:rPr lang="en-US" altLang="en-US" sz="2800"/>
              <a:t>Payment</a:t>
            </a:r>
            <a:r>
              <a:rPr lang="en-US" altLang="en-US" sz="2800" i="1"/>
              <a:t>	</a:t>
            </a:r>
          </a:p>
          <a:p>
            <a:pPr lvl="1">
              <a:buFont typeface="Wingdings" panose="05000000000000000000" pitchFamily="2" charset="2"/>
              <a:buChar char="q"/>
            </a:pPr>
            <a:r>
              <a:rPr lang="en-US" altLang="en-US" sz="2000">
                <a:latin typeface="Times New Roman" panose="02020603050405020304" pitchFamily="18" charset="0"/>
                <a:cs typeface="Times New Roman" panose="02020603050405020304" pitchFamily="18" charset="0"/>
              </a:rPr>
              <a:t>To reimburse providers for services rendered.</a:t>
            </a:r>
          </a:p>
          <a:p>
            <a:pPr>
              <a:buFont typeface="Wingdings" panose="05000000000000000000" pitchFamily="2" charset="2"/>
              <a:buChar char="q"/>
            </a:pPr>
            <a:endParaRPr lang="en-US" altLang="en-US">
              <a:latin typeface="Times New Roman" panose="02020603050405020304" pitchFamily="18" charset="0"/>
              <a:cs typeface="Times New Roman" panose="02020603050405020304" pitchFamily="18" charset="0"/>
            </a:endParaRPr>
          </a:p>
        </p:txBody>
      </p:sp>
      <p:sp>
        <p:nvSpPr>
          <p:cNvPr id="31748" name="Slide Number Placeholder 6">
            <a:extLst>
              <a:ext uri="{FF2B5EF4-FFF2-40B4-BE49-F238E27FC236}">
                <a16:creationId xmlns:a16="http://schemas.microsoft.com/office/drawing/2014/main" id="{0A1B01A6-6CF8-44D8-813F-ACA7867A529B}"/>
              </a:ext>
            </a:extLst>
          </p:cNvPr>
          <p:cNvSpPr>
            <a:spLocks noGrp="1"/>
          </p:cNvSpPr>
          <p:nvPr>
            <p:ph type="sldNum" sz="quarter" idx="12"/>
          </p:nvPr>
        </p:nvSpPr>
        <p:spPr bwMode="auto">
          <a:xfrm>
            <a:off x="5127626" y="6602414"/>
            <a:ext cx="1692275" cy="27463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l" fontAlgn="base">
              <a:spcBef>
                <a:spcPct val="0"/>
              </a:spcBef>
              <a:spcAft>
                <a:spcPct val="0"/>
              </a:spcAft>
            </a:pPr>
            <a:fld id="{7507471D-2CF2-4E33-8254-616D03EEC0DD}" type="slidenum">
              <a:rPr lang="en-US" altLang="en-US" smtClean="0">
                <a:solidFill>
                  <a:srgbClr val="898989"/>
                </a:solidFill>
              </a:rPr>
              <a:pPr algn="l" fontAlgn="base">
                <a:spcBef>
                  <a:spcPct val="0"/>
                </a:spcBef>
                <a:spcAft>
                  <a:spcPct val="0"/>
                </a:spcAft>
              </a:pPr>
              <a:t>8</a:t>
            </a:fld>
            <a:endParaRPr lang="en-US" altLang="en-US">
              <a:solidFill>
                <a:srgbClr val="898989"/>
              </a:solidFill>
            </a:endParaRPr>
          </a:p>
        </p:txBody>
      </p:sp>
    </p:spTree>
    <p:extLst>
      <p:ext uri="{BB962C8B-B14F-4D97-AF65-F5344CB8AC3E}">
        <p14:creationId xmlns:p14="http://schemas.microsoft.com/office/powerpoint/2010/main" val="3693450619"/>
      </p:ext>
    </p:extLst>
  </p:cSld>
  <p:clrMapOvr>
    <a:masterClrMapping/>
  </p:clrMapOvr>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4">
            <a:extLst>
              <a:ext uri="{FF2B5EF4-FFF2-40B4-BE49-F238E27FC236}">
                <a16:creationId xmlns:a16="http://schemas.microsoft.com/office/drawing/2014/main" id="{B3947BBD-4141-4A9B-BD7F-8CFC653C6679}"/>
              </a:ext>
            </a:extLst>
          </p:cNvPr>
          <p:cNvSpPr>
            <a:spLocks noGrp="1" noChangeArrowheads="1"/>
          </p:cNvSpPr>
          <p:nvPr>
            <p:ph type="title"/>
          </p:nvPr>
        </p:nvSpPr>
        <p:spPr/>
        <p:txBody>
          <a:bodyPr/>
          <a:lstStyle/>
          <a:p>
            <a:r>
              <a:rPr lang="en-US" altLang="en-US">
                <a:latin typeface="Times New Roman" panose="02020603050405020304" pitchFamily="18" charset="0"/>
                <a:cs typeface="Times New Roman" panose="02020603050405020304" pitchFamily="18" charset="0"/>
              </a:rPr>
              <a:t>PMPM Calculation</a:t>
            </a:r>
          </a:p>
        </p:txBody>
      </p:sp>
      <p:sp>
        <p:nvSpPr>
          <p:cNvPr id="166915" name="Slide Number Placeholder 8">
            <a:extLst>
              <a:ext uri="{FF2B5EF4-FFF2-40B4-BE49-F238E27FC236}">
                <a16:creationId xmlns:a16="http://schemas.microsoft.com/office/drawing/2014/main" id="{200BD109-2254-4444-AB5B-305EBD14369C}"/>
              </a:ext>
            </a:extLst>
          </p:cNvPr>
          <p:cNvSpPr>
            <a:spLocks noGrp="1"/>
          </p:cNvSpPr>
          <p:nvPr>
            <p:ph type="sldNum" sz="quarter" idx="12"/>
          </p:nvPr>
        </p:nvSpPr>
        <p:spPr bwMode="auto">
          <a:xfrm>
            <a:off x="5127626" y="6602414"/>
            <a:ext cx="1692275" cy="27463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l" fontAlgn="base">
              <a:spcBef>
                <a:spcPct val="0"/>
              </a:spcBef>
              <a:spcAft>
                <a:spcPct val="0"/>
              </a:spcAft>
            </a:pPr>
            <a:fld id="{090E3535-69EB-4631-A23B-F5383128AD6B}" type="slidenum">
              <a:rPr lang="en-US" altLang="en-US" smtClean="0">
                <a:solidFill>
                  <a:srgbClr val="898989"/>
                </a:solidFill>
              </a:rPr>
              <a:pPr algn="l" fontAlgn="base">
                <a:spcBef>
                  <a:spcPct val="0"/>
                </a:spcBef>
                <a:spcAft>
                  <a:spcPct val="0"/>
                </a:spcAft>
              </a:pPr>
              <a:t>80</a:t>
            </a:fld>
            <a:endParaRPr lang="en-US" altLang="en-US">
              <a:solidFill>
                <a:srgbClr val="898989"/>
              </a:solidFill>
            </a:endParaRPr>
          </a:p>
        </p:txBody>
      </p:sp>
      <p:sp>
        <p:nvSpPr>
          <p:cNvPr id="166916" name="Text Box 7">
            <a:extLst>
              <a:ext uri="{FF2B5EF4-FFF2-40B4-BE49-F238E27FC236}">
                <a16:creationId xmlns:a16="http://schemas.microsoft.com/office/drawing/2014/main" id="{0760AB50-F92C-4BE7-902C-8517B0A1B961}"/>
              </a:ext>
            </a:extLst>
          </p:cNvPr>
          <p:cNvSpPr txBox="1">
            <a:spLocks noChangeArrowheads="1"/>
          </p:cNvSpPr>
          <p:nvPr/>
        </p:nvSpPr>
        <p:spPr bwMode="auto">
          <a:xfrm>
            <a:off x="2362200" y="1647826"/>
            <a:ext cx="7010400" cy="866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solidFill>
                  <a:srgbClr val="000000"/>
                </a:solidFill>
                <a:miter lim="800000"/>
                <a:headEnd/>
                <a:tailEnd/>
              </a14:hiddenLine>
            </a:ext>
          </a:extLst>
        </p:spPr>
        <p:txBody>
          <a:bodyPr wrap="square" lIns="0" tIns="45714" rIns="91429" bIns="45714">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buFont typeface="Wingdings" panose="05000000000000000000" pitchFamily="2" charset="2"/>
              <a:buNone/>
            </a:pPr>
            <a:r>
              <a:rPr lang="en-US" altLang="en-US">
                <a:solidFill>
                  <a:schemeClr val="accent1"/>
                </a:solidFill>
                <a:latin typeface="Times New Roman" panose="02020603050405020304" pitchFamily="18" charset="0"/>
                <a:cs typeface="Times New Roman" panose="02020603050405020304" pitchFamily="18" charset="0"/>
              </a:rPr>
              <a:t>Suppose there are 10 Members (In a Group or Complete plan Type). Each Member remain in the plan and paid for their benefit as under:</a:t>
            </a:r>
          </a:p>
          <a:p>
            <a:pPr eaLnBrk="1" hangingPunct="1">
              <a:lnSpc>
                <a:spcPct val="130000"/>
              </a:lnSpc>
              <a:buSzPct val="150000"/>
              <a:buFontTx/>
              <a:buBlip>
                <a:blip r:embed="rId4"/>
              </a:buBlip>
            </a:pPr>
            <a:endParaRPr lang="en-US" altLang="en-US" sz="1100">
              <a:solidFill>
                <a:schemeClr val="tx2"/>
              </a:solidFill>
              <a:latin typeface="Times New Roman" panose="02020603050405020304" pitchFamily="18" charset="0"/>
              <a:cs typeface="Times New Roman" panose="02020603050405020304" pitchFamily="18" charset="0"/>
            </a:endParaRPr>
          </a:p>
        </p:txBody>
      </p:sp>
      <p:graphicFrame>
        <p:nvGraphicFramePr>
          <p:cNvPr id="166917" name="Object 16">
            <a:extLst>
              <a:ext uri="{FF2B5EF4-FFF2-40B4-BE49-F238E27FC236}">
                <a16:creationId xmlns:a16="http://schemas.microsoft.com/office/drawing/2014/main" id="{F16F4BFF-4024-40C6-9A49-A0ADE88AE7BE}"/>
              </a:ext>
            </a:extLst>
          </p:cNvPr>
          <p:cNvGraphicFramePr>
            <a:graphicFrameLocks noChangeAspect="1"/>
          </p:cNvGraphicFramePr>
          <p:nvPr/>
        </p:nvGraphicFramePr>
        <p:xfrm>
          <a:off x="2362200" y="2438400"/>
          <a:ext cx="7010400" cy="2286000"/>
        </p:xfrm>
        <a:graphic>
          <a:graphicData uri="http://schemas.openxmlformats.org/presentationml/2006/ole">
            <mc:AlternateContent xmlns:mc="http://schemas.openxmlformats.org/markup-compatibility/2006">
              <mc:Choice xmlns:v="urn:schemas-microsoft-com:vml" Requires="v">
                <p:oleObj spid="_x0000_s10244" name="Worksheet" r:id="rId5" imgW="3867150" imgH="1952625" progId="Excel.Sheet.8">
                  <p:embed/>
                </p:oleObj>
              </mc:Choice>
              <mc:Fallback>
                <p:oleObj name="Worksheet" r:id="rId5" imgW="3867150" imgH="1952625" progId="Excel.Sheet.8">
                  <p:embed/>
                  <p:pic>
                    <p:nvPicPr>
                      <p:cNvPr id="166917" name="Object 16">
                        <a:extLst>
                          <a:ext uri="{FF2B5EF4-FFF2-40B4-BE49-F238E27FC236}">
                            <a16:creationId xmlns:a16="http://schemas.microsoft.com/office/drawing/2014/main" id="{F16F4BFF-4024-40C6-9A49-A0ADE88AE7B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62200" y="2438400"/>
                        <a:ext cx="7010400" cy="228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66918" name="TextBox 8">
            <a:extLst>
              <a:ext uri="{FF2B5EF4-FFF2-40B4-BE49-F238E27FC236}">
                <a16:creationId xmlns:a16="http://schemas.microsoft.com/office/drawing/2014/main" id="{8090B303-D0D9-4B30-87C7-F05ABB27839C}"/>
              </a:ext>
            </a:extLst>
          </p:cNvPr>
          <p:cNvSpPr txBox="1">
            <a:spLocks noChangeArrowheads="1"/>
          </p:cNvSpPr>
          <p:nvPr/>
        </p:nvSpPr>
        <p:spPr bwMode="auto">
          <a:xfrm>
            <a:off x="2209800" y="4724401"/>
            <a:ext cx="7945438" cy="1477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buFont typeface="Wingdings" panose="05000000000000000000" pitchFamily="2" charset="2"/>
              <a:buNone/>
            </a:pPr>
            <a:r>
              <a:rPr lang="en-US" altLang="en-US">
                <a:solidFill>
                  <a:schemeClr val="accent1"/>
                </a:solidFill>
                <a:latin typeface="Times New Roman" panose="02020603050405020304" pitchFamily="18" charset="0"/>
                <a:cs typeface="Times New Roman" panose="02020603050405020304" pitchFamily="18" charset="0"/>
              </a:rPr>
              <a:t>What we see from the table above is that PMPM for a member may be zero even</a:t>
            </a:r>
          </a:p>
          <a:p>
            <a:pPr eaLnBrk="1" hangingPunct="1">
              <a:buFont typeface="Wingdings" panose="05000000000000000000" pitchFamily="2" charset="2"/>
              <a:buNone/>
            </a:pPr>
            <a:r>
              <a:rPr lang="en-US" altLang="en-US">
                <a:solidFill>
                  <a:schemeClr val="accent1"/>
                </a:solidFill>
                <a:latin typeface="Times New Roman" panose="02020603050405020304" pitchFamily="18" charset="0"/>
                <a:cs typeface="Times New Roman" panose="02020603050405020304" pitchFamily="18" charset="0"/>
              </a:rPr>
              <a:t>if he/she has been in the plan for a certain period. That’s how the risk is distributed. </a:t>
            </a:r>
          </a:p>
          <a:p>
            <a:pPr eaLnBrk="1" hangingPunct="1">
              <a:buFont typeface="Wingdings" panose="05000000000000000000" pitchFamily="2" charset="2"/>
              <a:buNone/>
            </a:pPr>
            <a:endParaRPr lang="en-US" altLang="en-US">
              <a:latin typeface="Times New Roman" panose="02020603050405020304" pitchFamily="18" charset="0"/>
              <a:cs typeface="Times New Roman" panose="02020603050405020304" pitchFamily="18" charset="0"/>
            </a:endParaRPr>
          </a:p>
          <a:p>
            <a:pPr lvl="2" eaLnBrk="1" hangingPunct="1">
              <a:buFont typeface="Wingdings" panose="05000000000000000000" pitchFamily="2" charset="2"/>
              <a:buNone/>
            </a:pPr>
            <a:r>
              <a:rPr lang="en-US" altLang="en-US" u="sng">
                <a:latin typeface="Times New Roman" panose="02020603050405020304" pitchFamily="18" charset="0"/>
                <a:cs typeface="Times New Roman" panose="02020603050405020304" pitchFamily="18" charset="0"/>
              </a:rPr>
              <a:t>WE ALL CAN NOT BE SICK AT THE SAME TIME.</a:t>
            </a:r>
          </a:p>
          <a:p>
            <a:pPr eaLnBrk="1" hangingPunct="1"/>
            <a:endParaRPr lang="en-US" altLang="en-US">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19434449"/>
      </p:ext>
    </p:extLst>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Title 1">
            <a:extLst>
              <a:ext uri="{FF2B5EF4-FFF2-40B4-BE49-F238E27FC236}">
                <a16:creationId xmlns:a16="http://schemas.microsoft.com/office/drawing/2014/main" id="{ED5309C5-EC33-4FB4-B606-1ED34067743B}"/>
              </a:ext>
            </a:extLst>
          </p:cNvPr>
          <p:cNvSpPr>
            <a:spLocks noGrp="1" noChangeArrowheads="1"/>
          </p:cNvSpPr>
          <p:nvPr>
            <p:ph type="title"/>
          </p:nvPr>
        </p:nvSpPr>
        <p:spPr>
          <a:xfrm>
            <a:off x="1792288" y="393700"/>
            <a:ext cx="8229600" cy="1143000"/>
          </a:xfrm>
        </p:spPr>
        <p:txBody>
          <a:bodyPr/>
          <a:lstStyle/>
          <a:p>
            <a:r>
              <a:rPr lang="en-US" altLang="en-US"/>
              <a:t>Verisk Health Solution Roadmap</a:t>
            </a:r>
          </a:p>
        </p:txBody>
      </p:sp>
      <p:sp>
        <p:nvSpPr>
          <p:cNvPr id="168963" name="Slide Number Placeholder 9">
            <a:extLst>
              <a:ext uri="{FF2B5EF4-FFF2-40B4-BE49-F238E27FC236}">
                <a16:creationId xmlns:a16="http://schemas.microsoft.com/office/drawing/2014/main" id="{184F7137-ECB4-4092-97EA-A8DAF7797C05}"/>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fontAlgn="base">
              <a:spcBef>
                <a:spcPct val="0"/>
              </a:spcBef>
              <a:spcAft>
                <a:spcPct val="0"/>
              </a:spcAft>
            </a:pPr>
            <a:fld id="{1668F108-AD68-48A7-A9C5-66DB1985D40C}" type="slidenum">
              <a:rPr lang="en-US" altLang="en-US" smtClean="0">
                <a:solidFill>
                  <a:srgbClr val="898989"/>
                </a:solidFill>
                <a:latin typeface="Calibri" panose="020F0502020204030204" pitchFamily="34" charset="0"/>
              </a:rPr>
              <a:pPr fontAlgn="base">
                <a:spcBef>
                  <a:spcPct val="0"/>
                </a:spcBef>
                <a:spcAft>
                  <a:spcPct val="0"/>
                </a:spcAft>
              </a:pPr>
              <a:t>81</a:t>
            </a:fld>
            <a:endParaRPr lang="en-US" altLang="en-US">
              <a:solidFill>
                <a:srgbClr val="898989"/>
              </a:solidFill>
              <a:latin typeface="Calibri" panose="020F0502020204030204" pitchFamily="34" charset="0"/>
            </a:endParaRPr>
          </a:p>
        </p:txBody>
      </p:sp>
      <p:graphicFrame>
        <p:nvGraphicFramePr>
          <p:cNvPr id="8" name="Diagram 7">
            <a:extLst>
              <a:ext uri="{FF2B5EF4-FFF2-40B4-BE49-F238E27FC236}">
                <a16:creationId xmlns:a16="http://schemas.microsoft.com/office/drawing/2014/main" id="{0E40311A-0F35-4779-B9C5-1F65D1AB80E7}"/>
              </a:ext>
            </a:extLst>
          </p:cNvPr>
          <p:cNvGraphicFramePr/>
          <p:nvPr/>
        </p:nvGraphicFramePr>
        <p:xfrm>
          <a:off x="2186151" y="4902200"/>
          <a:ext cx="8077200" cy="1651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9" name="Rectangular Callout 18">
            <a:extLst>
              <a:ext uri="{FF2B5EF4-FFF2-40B4-BE49-F238E27FC236}">
                <a16:creationId xmlns:a16="http://schemas.microsoft.com/office/drawing/2014/main" id="{5546BAAB-AF12-4382-BAAE-6EBF34026BDE}"/>
              </a:ext>
            </a:extLst>
          </p:cNvPr>
          <p:cNvSpPr/>
          <p:nvPr/>
        </p:nvSpPr>
        <p:spPr>
          <a:xfrm>
            <a:off x="1720850" y="1789114"/>
            <a:ext cx="1860550" cy="2624137"/>
          </a:xfrm>
          <a:prstGeom prst="wedgeRectCallout">
            <a:avLst>
              <a:gd name="adj1" fmla="val 1224"/>
              <a:gd name="adj2" fmla="val 74678"/>
            </a:avLst>
          </a:prstGeom>
        </p:spPr>
        <p:style>
          <a:lnRef idx="2">
            <a:schemeClr val="accent2"/>
          </a:lnRef>
          <a:fillRef idx="1">
            <a:schemeClr val="lt1"/>
          </a:fillRef>
          <a:effectRef idx="0">
            <a:schemeClr val="accent2"/>
          </a:effectRef>
          <a:fontRef idx="minor">
            <a:schemeClr val="dk1"/>
          </a:fontRef>
        </p:style>
        <p:txBody>
          <a:bodyPr anchor="ctr"/>
          <a:lstStyle/>
          <a:p>
            <a:pPr eaLnBrk="1" fontAlgn="auto" hangingPunct="1">
              <a:spcBef>
                <a:spcPts val="0"/>
              </a:spcBef>
              <a:spcAft>
                <a:spcPts val="0"/>
              </a:spcAft>
              <a:buFont typeface="Arial" pitchFamily="34" charset="0"/>
              <a:buChar char="•"/>
              <a:defRPr/>
            </a:pPr>
            <a:r>
              <a:rPr lang="en-US" dirty="0">
                <a:solidFill>
                  <a:srgbClr val="C00000"/>
                </a:solidFill>
              </a:rPr>
              <a:t>  </a:t>
            </a:r>
            <a:r>
              <a:rPr lang="en-US" dirty="0">
                <a:solidFill>
                  <a:schemeClr val="tx1"/>
                </a:solidFill>
              </a:rPr>
              <a:t>TierMed HEDIS rule integration</a:t>
            </a:r>
          </a:p>
          <a:p>
            <a:pPr eaLnBrk="1" fontAlgn="auto" hangingPunct="1">
              <a:spcBef>
                <a:spcPts val="0"/>
              </a:spcBef>
              <a:spcAft>
                <a:spcPts val="0"/>
              </a:spcAft>
              <a:buFont typeface="Arial" pitchFamily="34" charset="0"/>
              <a:buChar char="•"/>
              <a:defRPr/>
            </a:pPr>
            <a:r>
              <a:rPr lang="en-US" dirty="0">
                <a:solidFill>
                  <a:schemeClr val="tx1"/>
                </a:solidFill>
              </a:rPr>
              <a:t>PCP reimbursement </a:t>
            </a:r>
          </a:p>
          <a:p>
            <a:pPr eaLnBrk="1" fontAlgn="auto" hangingPunct="1">
              <a:spcBef>
                <a:spcPts val="0"/>
              </a:spcBef>
              <a:spcAft>
                <a:spcPts val="0"/>
              </a:spcAft>
              <a:buFont typeface="Arial" pitchFamily="34" charset="0"/>
              <a:buChar char="•"/>
              <a:defRPr/>
            </a:pPr>
            <a:r>
              <a:rPr lang="en-US" dirty="0">
                <a:solidFill>
                  <a:schemeClr val="tx1"/>
                </a:solidFill>
              </a:rPr>
              <a:t>Physician profiling </a:t>
            </a:r>
          </a:p>
          <a:p>
            <a:pPr eaLnBrk="1" fontAlgn="auto" hangingPunct="1">
              <a:spcBef>
                <a:spcPts val="0"/>
              </a:spcBef>
              <a:spcAft>
                <a:spcPts val="0"/>
              </a:spcAft>
              <a:buFont typeface="Arial" pitchFamily="34" charset="0"/>
              <a:buChar char="•"/>
              <a:defRPr/>
            </a:pPr>
            <a:r>
              <a:rPr lang="en-US" dirty="0">
                <a:solidFill>
                  <a:schemeClr val="tx1"/>
                </a:solidFill>
              </a:rPr>
              <a:t>Disability/Work Comp integration</a:t>
            </a:r>
          </a:p>
        </p:txBody>
      </p:sp>
      <p:sp>
        <p:nvSpPr>
          <p:cNvPr id="20" name="Rectangular Callout 19">
            <a:extLst>
              <a:ext uri="{FF2B5EF4-FFF2-40B4-BE49-F238E27FC236}">
                <a16:creationId xmlns:a16="http://schemas.microsoft.com/office/drawing/2014/main" id="{BF61E999-C5D0-4E03-9937-74BA26392410}"/>
              </a:ext>
            </a:extLst>
          </p:cNvPr>
          <p:cNvSpPr/>
          <p:nvPr/>
        </p:nvSpPr>
        <p:spPr>
          <a:xfrm>
            <a:off x="7451726" y="1789114"/>
            <a:ext cx="1768475" cy="2624137"/>
          </a:xfrm>
          <a:prstGeom prst="wedgeRectCallout">
            <a:avLst>
              <a:gd name="adj1" fmla="val 8605"/>
              <a:gd name="adj2" fmla="val 69591"/>
            </a:avLst>
          </a:prstGeom>
        </p:spPr>
        <p:style>
          <a:lnRef idx="2">
            <a:schemeClr val="accent2"/>
          </a:lnRef>
          <a:fillRef idx="1">
            <a:schemeClr val="lt1"/>
          </a:fillRef>
          <a:effectRef idx="0">
            <a:schemeClr val="accent2"/>
          </a:effectRef>
          <a:fontRef idx="minor">
            <a:schemeClr val="dk1"/>
          </a:fontRef>
        </p:style>
        <p:txBody>
          <a:bodyPr anchor="ctr"/>
          <a:lstStyle/>
          <a:p>
            <a:pPr eaLnBrk="1" fontAlgn="auto" hangingPunct="1">
              <a:spcBef>
                <a:spcPts val="0"/>
              </a:spcBef>
              <a:spcAft>
                <a:spcPts val="0"/>
              </a:spcAft>
              <a:buFont typeface="Arial" pitchFamily="34" charset="0"/>
              <a:buChar char="•"/>
              <a:defRPr/>
            </a:pPr>
            <a:r>
              <a:rPr lang="en-US" dirty="0">
                <a:solidFill>
                  <a:prstClr val="black"/>
                </a:solidFill>
              </a:rPr>
              <a:t>Fraud &amp; Abuse</a:t>
            </a:r>
          </a:p>
          <a:p>
            <a:pPr eaLnBrk="1" fontAlgn="auto" hangingPunct="1">
              <a:spcBef>
                <a:spcPts val="0"/>
              </a:spcBef>
              <a:spcAft>
                <a:spcPts val="0"/>
              </a:spcAft>
              <a:buFont typeface="Arial" pitchFamily="34" charset="0"/>
              <a:buChar char="•"/>
              <a:defRPr/>
            </a:pPr>
            <a:r>
              <a:rPr lang="en-US" dirty="0">
                <a:solidFill>
                  <a:prstClr val="black"/>
                </a:solidFill>
              </a:rPr>
              <a:t>Advanced clinical measures </a:t>
            </a:r>
          </a:p>
          <a:p>
            <a:pPr eaLnBrk="1" fontAlgn="auto" hangingPunct="1">
              <a:spcBef>
                <a:spcPts val="0"/>
              </a:spcBef>
              <a:spcAft>
                <a:spcPts val="0"/>
              </a:spcAft>
              <a:buFont typeface="Arial" pitchFamily="34" charset="0"/>
              <a:buChar char="•"/>
              <a:defRPr/>
            </a:pPr>
            <a:r>
              <a:rPr lang="en-US" dirty="0">
                <a:solidFill>
                  <a:prstClr val="black"/>
                </a:solidFill>
              </a:rPr>
              <a:t>ICD 10   </a:t>
            </a:r>
          </a:p>
          <a:p>
            <a:pPr eaLnBrk="1" fontAlgn="auto" hangingPunct="1">
              <a:spcBef>
                <a:spcPts val="0"/>
              </a:spcBef>
              <a:spcAft>
                <a:spcPts val="0"/>
              </a:spcAft>
              <a:buFont typeface="Arial" pitchFamily="34" charset="0"/>
              <a:buChar char="•"/>
              <a:defRPr/>
            </a:pPr>
            <a:endParaRPr lang="en-US" dirty="0">
              <a:solidFill>
                <a:prstClr val="black"/>
              </a:solidFill>
            </a:endParaRPr>
          </a:p>
        </p:txBody>
      </p:sp>
      <p:sp>
        <p:nvSpPr>
          <p:cNvPr id="22" name="Rectangular Callout 21">
            <a:extLst>
              <a:ext uri="{FF2B5EF4-FFF2-40B4-BE49-F238E27FC236}">
                <a16:creationId xmlns:a16="http://schemas.microsoft.com/office/drawing/2014/main" id="{E7106ABC-F0C8-4D9A-96F6-9A44B7A51ABD}"/>
              </a:ext>
            </a:extLst>
          </p:cNvPr>
          <p:cNvSpPr/>
          <p:nvPr/>
        </p:nvSpPr>
        <p:spPr>
          <a:xfrm>
            <a:off x="9220200" y="1789114"/>
            <a:ext cx="1416050" cy="2579687"/>
          </a:xfrm>
          <a:prstGeom prst="wedgeRectCallout">
            <a:avLst>
              <a:gd name="adj1" fmla="val 1938"/>
              <a:gd name="adj2" fmla="val 71695"/>
            </a:avLst>
          </a:prstGeom>
        </p:spPr>
        <p:style>
          <a:lnRef idx="2">
            <a:schemeClr val="accent2"/>
          </a:lnRef>
          <a:fillRef idx="1">
            <a:schemeClr val="lt1"/>
          </a:fillRef>
          <a:effectRef idx="0">
            <a:schemeClr val="accent2"/>
          </a:effectRef>
          <a:fontRef idx="minor">
            <a:schemeClr val="dk1"/>
          </a:fontRef>
        </p:style>
        <p:txBody>
          <a:bodyPr anchor="ctr"/>
          <a:lstStyle/>
          <a:p>
            <a:pPr eaLnBrk="1" fontAlgn="auto" hangingPunct="1">
              <a:spcBef>
                <a:spcPts val="0"/>
              </a:spcBef>
              <a:spcAft>
                <a:spcPts val="0"/>
              </a:spcAft>
              <a:buFont typeface="Arial" pitchFamily="34" charset="0"/>
              <a:buChar char="•"/>
              <a:defRPr/>
            </a:pPr>
            <a:r>
              <a:rPr lang="en-US" dirty="0">
                <a:solidFill>
                  <a:schemeClr val="tx1"/>
                </a:solidFill>
              </a:rPr>
              <a:t>Member specific reports   </a:t>
            </a:r>
          </a:p>
          <a:p>
            <a:pPr eaLnBrk="1" fontAlgn="auto" hangingPunct="1">
              <a:spcBef>
                <a:spcPts val="0"/>
              </a:spcBef>
              <a:spcAft>
                <a:spcPts val="0"/>
              </a:spcAft>
              <a:buFont typeface="Arial" pitchFamily="34" charset="0"/>
              <a:buChar char="•"/>
              <a:defRPr/>
            </a:pPr>
            <a:endParaRPr lang="en-US" dirty="0">
              <a:solidFill>
                <a:prstClr val="black"/>
              </a:solidFill>
            </a:endParaRPr>
          </a:p>
        </p:txBody>
      </p:sp>
      <p:sp>
        <p:nvSpPr>
          <p:cNvPr id="17" name="Right Arrow 16">
            <a:extLst>
              <a:ext uri="{FF2B5EF4-FFF2-40B4-BE49-F238E27FC236}">
                <a16:creationId xmlns:a16="http://schemas.microsoft.com/office/drawing/2014/main" id="{E2EA7CED-6F75-43FA-B37D-E3EF2A868A40}"/>
              </a:ext>
            </a:extLst>
          </p:cNvPr>
          <p:cNvSpPr/>
          <p:nvPr/>
        </p:nvSpPr>
        <p:spPr>
          <a:xfrm>
            <a:off x="1792288" y="5851526"/>
            <a:ext cx="8843962" cy="898525"/>
          </a:xfrm>
          <a:prstGeom prst="rightArrow">
            <a:avLst/>
          </a:prstGeom>
          <a:solidFill>
            <a:srgbClr val="E0684B"/>
          </a:solidFill>
          <a:ln>
            <a:solidFill>
              <a:srgbClr val="E0684B"/>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dirty="0">
                <a:latin typeface="Tahoma" pitchFamily="34" charset="0"/>
                <a:cs typeface="Arial" charset="0"/>
              </a:rPr>
              <a:t>New Quality and Risk Measures </a:t>
            </a:r>
          </a:p>
        </p:txBody>
      </p:sp>
      <p:sp>
        <p:nvSpPr>
          <p:cNvPr id="12" name="Rectangular Callout 11">
            <a:extLst>
              <a:ext uri="{FF2B5EF4-FFF2-40B4-BE49-F238E27FC236}">
                <a16:creationId xmlns:a16="http://schemas.microsoft.com/office/drawing/2014/main" id="{58F3FD5E-28A2-46BB-8664-2B1E561257ED}"/>
              </a:ext>
            </a:extLst>
          </p:cNvPr>
          <p:cNvSpPr/>
          <p:nvPr/>
        </p:nvSpPr>
        <p:spPr>
          <a:xfrm>
            <a:off x="5334001" y="1789114"/>
            <a:ext cx="2117725" cy="2579687"/>
          </a:xfrm>
          <a:prstGeom prst="wedgeRectCallout">
            <a:avLst>
              <a:gd name="adj1" fmla="val 1224"/>
              <a:gd name="adj2" fmla="val 74678"/>
            </a:avLst>
          </a:prstGeom>
        </p:spPr>
        <p:style>
          <a:lnRef idx="2">
            <a:schemeClr val="accent2"/>
          </a:lnRef>
          <a:fillRef idx="1">
            <a:schemeClr val="lt1"/>
          </a:fillRef>
          <a:effectRef idx="0">
            <a:schemeClr val="accent2"/>
          </a:effectRef>
          <a:fontRef idx="minor">
            <a:schemeClr val="dk1"/>
          </a:fontRef>
        </p:style>
        <p:txBody>
          <a:bodyPr anchor="ctr"/>
          <a:lstStyle/>
          <a:p>
            <a:pPr eaLnBrk="1" fontAlgn="auto" hangingPunct="1">
              <a:spcBef>
                <a:spcPts val="0"/>
              </a:spcBef>
              <a:spcAft>
                <a:spcPts val="0"/>
              </a:spcAft>
              <a:buFont typeface="Arial" pitchFamily="34" charset="0"/>
              <a:buChar char="•"/>
              <a:defRPr/>
            </a:pPr>
            <a:r>
              <a:rPr lang="en-US" dirty="0">
                <a:solidFill>
                  <a:schemeClr val="tx1"/>
                </a:solidFill>
              </a:rPr>
              <a:t>  International  analytics</a:t>
            </a:r>
          </a:p>
          <a:p>
            <a:pPr eaLnBrk="1" fontAlgn="auto" hangingPunct="1">
              <a:spcBef>
                <a:spcPts val="0"/>
              </a:spcBef>
              <a:spcAft>
                <a:spcPts val="0"/>
              </a:spcAft>
              <a:buFont typeface="Arial" pitchFamily="34" charset="0"/>
              <a:buChar char="•"/>
              <a:defRPr/>
            </a:pPr>
            <a:r>
              <a:rPr lang="en-US" dirty="0">
                <a:solidFill>
                  <a:schemeClr val="tx1"/>
                </a:solidFill>
              </a:rPr>
              <a:t>Health and Wellness</a:t>
            </a:r>
          </a:p>
          <a:p>
            <a:pPr eaLnBrk="1" fontAlgn="auto" hangingPunct="1">
              <a:spcBef>
                <a:spcPts val="0"/>
              </a:spcBef>
              <a:spcAft>
                <a:spcPts val="0"/>
              </a:spcAft>
              <a:buFont typeface="Arial" pitchFamily="34" charset="0"/>
              <a:buChar char="•"/>
              <a:defRPr/>
            </a:pPr>
            <a:r>
              <a:rPr lang="en-US" dirty="0">
                <a:solidFill>
                  <a:schemeClr val="tx1"/>
                </a:solidFill>
              </a:rPr>
              <a:t>Care Management expansion   </a:t>
            </a:r>
          </a:p>
          <a:p>
            <a:pPr eaLnBrk="1" fontAlgn="auto" hangingPunct="1">
              <a:spcBef>
                <a:spcPts val="0"/>
              </a:spcBef>
              <a:spcAft>
                <a:spcPts val="0"/>
              </a:spcAft>
              <a:defRPr/>
            </a:pPr>
            <a:r>
              <a:rPr lang="en-US" dirty="0">
                <a:solidFill>
                  <a:schemeClr val="tx1"/>
                </a:solidFill>
              </a:rPr>
              <a:t> </a:t>
            </a:r>
          </a:p>
        </p:txBody>
      </p:sp>
      <p:sp>
        <p:nvSpPr>
          <p:cNvPr id="13" name="Rectangular Callout 12">
            <a:extLst>
              <a:ext uri="{FF2B5EF4-FFF2-40B4-BE49-F238E27FC236}">
                <a16:creationId xmlns:a16="http://schemas.microsoft.com/office/drawing/2014/main" id="{DA825141-868C-4B1A-A6B7-71DCF93A9A8A}"/>
              </a:ext>
            </a:extLst>
          </p:cNvPr>
          <p:cNvSpPr/>
          <p:nvPr/>
        </p:nvSpPr>
        <p:spPr>
          <a:xfrm>
            <a:off x="3590926" y="1789114"/>
            <a:ext cx="1743075" cy="2624137"/>
          </a:xfrm>
          <a:prstGeom prst="wedgeRectCallout">
            <a:avLst>
              <a:gd name="adj1" fmla="val 1224"/>
              <a:gd name="adj2" fmla="val 74678"/>
            </a:avLst>
          </a:prstGeom>
        </p:spPr>
        <p:style>
          <a:lnRef idx="2">
            <a:schemeClr val="accent2"/>
          </a:lnRef>
          <a:fillRef idx="1">
            <a:schemeClr val="lt1"/>
          </a:fillRef>
          <a:effectRef idx="0">
            <a:schemeClr val="accent2"/>
          </a:effectRef>
          <a:fontRef idx="minor">
            <a:schemeClr val="dk1"/>
          </a:fontRef>
        </p:style>
        <p:txBody>
          <a:bodyPr anchor="ctr"/>
          <a:lstStyle/>
          <a:p>
            <a:pPr eaLnBrk="1" fontAlgn="auto" hangingPunct="1">
              <a:spcBef>
                <a:spcPts val="0"/>
              </a:spcBef>
              <a:spcAft>
                <a:spcPts val="0"/>
              </a:spcAft>
              <a:buFont typeface="Arial" pitchFamily="34" charset="0"/>
              <a:buChar char="•"/>
              <a:defRPr/>
            </a:pPr>
            <a:r>
              <a:rPr lang="en-US" dirty="0">
                <a:solidFill>
                  <a:srgbClr val="C00000"/>
                </a:solidFill>
              </a:rPr>
              <a:t>  </a:t>
            </a:r>
            <a:r>
              <a:rPr lang="en-US" dirty="0">
                <a:solidFill>
                  <a:schemeClr val="tx1"/>
                </a:solidFill>
              </a:rPr>
              <a:t>Advanced reporting </a:t>
            </a:r>
          </a:p>
          <a:p>
            <a:pPr eaLnBrk="1" fontAlgn="auto" hangingPunct="1">
              <a:spcBef>
                <a:spcPts val="0"/>
              </a:spcBef>
              <a:spcAft>
                <a:spcPts val="0"/>
              </a:spcAft>
              <a:buFont typeface="Arial" pitchFamily="34" charset="0"/>
              <a:buChar char="•"/>
              <a:defRPr/>
            </a:pPr>
            <a:r>
              <a:rPr lang="en-US" dirty="0">
                <a:solidFill>
                  <a:schemeClr val="tx1"/>
                </a:solidFill>
              </a:rPr>
              <a:t>Risk Models into VHIP</a:t>
            </a:r>
          </a:p>
          <a:p>
            <a:pPr eaLnBrk="1" fontAlgn="auto" hangingPunct="1">
              <a:spcBef>
                <a:spcPts val="0"/>
              </a:spcBef>
              <a:spcAft>
                <a:spcPts val="0"/>
              </a:spcAft>
              <a:buFont typeface="Arial" pitchFamily="34" charset="0"/>
              <a:buChar char="•"/>
              <a:defRPr/>
            </a:pPr>
            <a:r>
              <a:rPr lang="en-US" dirty="0">
                <a:solidFill>
                  <a:schemeClr val="tx1"/>
                </a:solidFill>
              </a:rPr>
              <a:t>Risk Models into  Explorer</a:t>
            </a:r>
          </a:p>
          <a:p>
            <a:pPr eaLnBrk="1" fontAlgn="auto" hangingPunct="1">
              <a:spcBef>
                <a:spcPts val="0"/>
              </a:spcBef>
              <a:spcAft>
                <a:spcPts val="0"/>
              </a:spcAft>
              <a:buFont typeface="Arial" pitchFamily="34" charset="0"/>
              <a:buChar char="•"/>
              <a:defRPr/>
            </a:pPr>
            <a:r>
              <a:rPr lang="en-US" dirty="0">
                <a:solidFill>
                  <a:schemeClr val="tx1"/>
                </a:solidFill>
              </a:rPr>
              <a:t>Quality measure engine  </a:t>
            </a:r>
          </a:p>
        </p:txBody>
      </p:sp>
    </p:spTree>
    <p:extLst>
      <p:ext uri="{BB962C8B-B14F-4D97-AF65-F5344CB8AC3E}">
        <p14:creationId xmlns:p14="http://schemas.microsoft.com/office/powerpoint/2010/main" val="2789746776"/>
      </p:ext>
    </p:extLst>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Title 1">
            <a:extLst>
              <a:ext uri="{FF2B5EF4-FFF2-40B4-BE49-F238E27FC236}">
                <a16:creationId xmlns:a16="http://schemas.microsoft.com/office/drawing/2014/main" id="{22969BBB-4128-43C2-AAF0-49A8AC34C93D}"/>
              </a:ext>
            </a:extLst>
          </p:cNvPr>
          <p:cNvSpPr>
            <a:spLocks noGrp="1" noChangeArrowheads="1"/>
          </p:cNvSpPr>
          <p:nvPr>
            <p:ph type="ctrTitle"/>
          </p:nvPr>
        </p:nvSpPr>
        <p:spPr/>
        <p:txBody>
          <a:bodyPr/>
          <a:lstStyle/>
          <a:p>
            <a:r>
              <a:rPr lang="en-US" altLang="en-US"/>
              <a:t>Thank you</a:t>
            </a:r>
            <a:endParaRPr lang="en-US" altLang="en-US" i="1"/>
          </a:p>
        </p:txBody>
      </p:sp>
    </p:spTree>
    <p:extLst>
      <p:ext uri="{BB962C8B-B14F-4D97-AF65-F5344CB8AC3E}">
        <p14:creationId xmlns:p14="http://schemas.microsoft.com/office/powerpoint/2010/main" val="28165832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1">
            <a:extLst>
              <a:ext uri="{FF2B5EF4-FFF2-40B4-BE49-F238E27FC236}">
                <a16:creationId xmlns:a16="http://schemas.microsoft.com/office/drawing/2014/main" id="{BF06D054-B137-4C48-914C-1295970F196E}"/>
              </a:ext>
            </a:extLst>
          </p:cNvPr>
          <p:cNvSpPr>
            <a:spLocks noGrp="1" noChangeArrowheads="1"/>
          </p:cNvSpPr>
          <p:nvPr>
            <p:ph type="title"/>
          </p:nvPr>
        </p:nvSpPr>
        <p:spPr/>
        <p:txBody>
          <a:bodyPr/>
          <a:lstStyle/>
          <a:p>
            <a:r>
              <a:rPr lang="en-US" altLang="en-US">
                <a:cs typeface="Times New Roman" panose="02020603050405020304" pitchFamily="18" charset="0"/>
              </a:rPr>
              <a:t>Healthcare in the US: Overview</a:t>
            </a:r>
          </a:p>
        </p:txBody>
      </p:sp>
      <p:sp>
        <p:nvSpPr>
          <p:cNvPr id="33795" name="Content Placeholder 2">
            <a:extLst>
              <a:ext uri="{FF2B5EF4-FFF2-40B4-BE49-F238E27FC236}">
                <a16:creationId xmlns:a16="http://schemas.microsoft.com/office/drawing/2014/main" id="{749D31AE-02D3-4D3A-80F9-12D90DFFD29C}"/>
              </a:ext>
            </a:extLst>
          </p:cNvPr>
          <p:cNvSpPr>
            <a:spLocks noGrp="1" noChangeArrowheads="1"/>
          </p:cNvSpPr>
          <p:nvPr>
            <p:ph idx="1"/>
          </p:nvPr>
        </p:nvSpPr>
        <p:spPr bwMode="auto">
          <a:xfrm>
            <a:off x="2057400" y="1752601"/>
            <a:ext cx="8229600" cy="4716463"/>
          </a:xfrm>
        </p:spPr>
        <p:txBody>
          <a:bodyPr wrap="square" numCol="1" anchorCtr="0" compatLnSpc="1">
            <a:prstTxWarp prst="textNoShape">
              <a:avLst/>
            </a:prstTxWarp>
          </a:bodyPr>
          <a:lstStyle/>
          <a:p>
            <a:pPr>
              <a:buFont typeface="Wingdings" panose="05000000000000000000" pitchFamily="2" charset="2"/>
              <a:buChar char="q"/>
            </a:pPr>
            <a:r>
              <a:rPr lang="en-US" altLang="en-US" sz="2000"/>
              <a:t>In the US, ownership of the health care system is mainly in private hands, though federal, state, county, and city governments also own certain facilities. </a:t>
            </a:r>
          </a:p>
          <a:p>
            <a:pPr>
              <a:buFont typeface="Wingdings" panose="05000000000000000000" pitchFamily="2" charset="2"/>
              <a:buChar char="q"/>
            </a:pPr>
            <a:r>
              <a:rPr lang="en-US" altLang="en-US" sz="2000"/>
              <a:t>Healthcare facilities are largely owned and operated by the private sector. </a:t>
            </a:r>
          </a:p>
          <a:p>
            <a:pPr>
              <a:buFont typeface="Wingdings" panose="05000000000000000000" pitchFamily="2" charset="2"/>
              <a:buChar char="q"/>
            </a:pPr>
            <a:r>
              <a:rPr lang="en-US" altLang="en-US" sz="2000"/>
              <a:t>Health insurance is primarily provided by the </a:t>
            </a:r>
            <a:r>
              <a:rPr lang="en-US" altLang="en-US" sz="2000" b="1"/>
              <a:t>private sector</a:t>
            </a:r>
            <a:r>
              <a:rPr lang="en-US" altLang="en-US" sz="2000"/>
              <a:t>, with the exception of government-run programs (Medicare, Medicaid, TRICARE, CHIP, and the VA). </a:t>
            </a:r>
          </a:p>
          <a:p>
            <a:pPr>
              <a:buFont typeface="Wingdings" panose="05000000000000000000" pitchFamily="2" charset="2"/>
              <a:buChar char="q"/>
            </a:pPr>
            <a:r>
              <a:rPr lang="en-US" altLang="en-US" sz="1400"/>
              <a:t>Examples of private sector insurance companies: Aetna, UnitedHealth Care, Cigna, Wellpoint, Blue Cross of Massachusetts, Humana.</a:t>
            </a:r>
          </a:p>
        </p:txBody>
      </p:sp>
      <p:sp>
        <p:nvSpPr>
          <p:cNvPr id="33796" name="Slide Number Placeholder 6">
            <a:extLst>
              <a:ext uri="{FF2B5EF4-FFF2-40B4-BE49-F238E27FC236}">
                <a16:creationId xmlns:a16="http://schemas.microsoft.com/office/drawing/2014/main" id="{5EA3E48B-A065-4F1C-BE4C-4CA317BBCEE5}"/>
              </a:ext>
            </a:extLst>
          </p:cNvPr>
          <p:cNvSpPr>
            <a:spLocks noGrp="1"/>
          </p:cNvSpPr>
          <p:nvPr>
            <p:ph type="sldNum" sz="quarter" idx="12"/>
          </p:nvPr>
        </p:nvSpPr>
        <p:spPr bwMode="auto">
          <a:xfrm>
            <a:off x="5127626" y="6602414"/>
            <a:ext cx="1692275" cy="27463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l" fontAlgn="base">
              <a:spcBef>
                <a:spcPct val="0"/>
              </a:spcBef>
              <a:spcAft>
                <a:spcPct val="0"/>
              </a:spcAft>
            </a:pPr>
            <a:fld id="{BD3DBAA1-EE88-44BF-AE36-A224C1F7FBA7}" type="slidenum">
              <a:rPr lang="en-US" altLang="en-US" smtClean="0">
                <a:solidFill>
                  <a:srgbClr val="898989"/>
                </a:solidFill>
              </a:rPr>
              <a:pPr algn="l" fontAlgn="base">
                <a:spcBef>
                  <a:spcPct val="0"/>
                </a:spcBef>
                <a:spcAft>
                  <a:spcPct val="0"/>
                </a:spcAft>
              </a:pPr>
              <a:t>9</a:t>
            </a:fld>
            <a:endParaRPr lang="en-US" altLang="en-US">
              <a:solidFill>
                <a:srgbClr val="898989"/>
              </a:solidFill>
            </a:endParaRPr>
          </a:p>
        </p:txBody>
      </p:sp>
      <p:sp>
        <p:nvSpPr>
          <p:cNvPr id="33797" name="Rectangle 5">
            <a:extLst>
              <a:ext uri="{FF2B5EF4-FFF2-40B4-BE49-F238E27FC236}">
                <a16:creationId xmlns:a16="http://schemas.microsoft.com/office/drawing/2014/main" id="{29D044EB-0E8D-42B4-BB3E-5C1C19D1C0C9}"/>
              </a:ext>
            </a:extLst>
          </p:cNvPr>
          <p:cNvSpPr>
            <a:spLocks noChangeArrowheads="1"/>
          </p:cNvSpPr>
          <p:nvPr/>
        </p:nvSpPr>
        <p:spPr bwMode="auto">
          <a:xfrm>
            <a:off x="2438400" y="4648200"/>
            <a:ext cx="7543800" cy="2246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r>
              <a:rPr lang="en-US" altLang="en-US" sz="2000" b="1">
                <a:solidFill>
                  <a:srgbClr val="0078AE"/>
                </a:solidFill>
              </a:rPr>
              <a:t>Health insurance</a:t>
            </a:r>
            <a:r>
              <a:rPr lang="en-US" altLang="en-US" sz="2000">
                <a:solidFill>
                  <a:srgbClr val="0078AE"/>
                </a:solidFill>
              </a:rPr>
              <a:t> means people collectively pool their risk-- in this case the risk of incurring medical expenses. In each case, the covered groups or individuals pay a fee, premium to help protect themselves from unexpected health care expenses. Similar benefits paying for medical expenses may also be provided through social welfare programs funded by the government.</a:t>
            </a:r>
          </a:p>
        </p:txBody>
      </p:sp>
    </p:spTree>
    <p:extLst>
      <p:ext uri="{BB962C8B-B14F-4D97-AF65-F5344CB8AC3E}">
        <p14:creationId xmlns:p14="http://schemas.microsoft.com/office/powerpoint/2010/main" val="3878583953"/>
      </p:ext>
    </p:extLst>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PgkFoAqO70evQs80i9Nj2g"/>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pVt08mi7.ZUGfSRKi1t8glQ"/>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HmoOMBFBAk2.RSn.hIKlIQ"/>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pqLUwyX9luEiMiy7wYH9fOw"/>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RIczE3bUjUq5f9oirxymlg"/>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d0K2cn7urkqar8XWbm955Q"/>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PgkFoAqO70evQs80i9Nj2g"/>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OPG4DYeLUaquIijhmIKgQ"/>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2_l1PtzzLkueKCZp.gbfww"/>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pRIczE3bUjUq5f9oirxymlg"/>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d0K2cn7urkqar8XWbm955Q"/>
</p:tagLst>
</file>

<file path=ppt/theme/theme1.xml><?xml version="1.0" encoding="utf-8"?>
<a:theme xmlns:a="http://schemas.openxmlformats.org/drawingml/2006/main" name="Cotiviti_PPT_Template_4x3_Final">
  <a:themeElements>
    <a:clrScheme name="Cotiviti">
      <a:dk1>
        <a:srgbClr val="000000"/>
      </a:dk1>
      <a:lt1>
        <a:srgbClr val="FFFFFF"/>
      </a:lt1>
      <a:dk2>
        <a:srgbClr val="6CC5E9"/>
      </a:dk2>
      <a:lt2>
        <a:srgbClr val="D2D3DC"/>
      </a:lt2>
      <a:accent1>
        <a:srgbClr val="30006F"/>
      </a:accent1>
      <a:accent2>
        <a:srgbClr val="EC008C"/>
      </a:accent2>
      <a:accent3>
        <a:srgbClr val="00BCB5"/>
      </a:accent3>
      <a:accent4>
        <a:srgbClr val="FF8C00"/>
      </a:accent4>
      <a:accent5>
        <a:srgbClr val="9579D3"/>
      </a:accent5>
      <a:accent6>
        <a:srgbClr val="00AEEF"/>
      </a:accent6>
      <a:hlink>
        <a:srgbClr val="FF8C00"/>
      </a:hlink>
      <a:folHlink>
        <a:srgbClr val="A3D55F"/>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noAutofit/>
      </a:bodyPr>
      <a:lstStyle>
        <a:defPPr algn="l">
          <a:defRPr dirty="0"/>
        </a:defPPr>
      </a:lstStyle>
    </a:txDef>
  </a:objectDefaults>
  <a:extraClrSchemeLst/>
  <a:extLst>
    <a:ext uri="{05A4C25C-085E-4340-85A3-A5531E510DB2}">
      <thm15:themeFamily xmlns:thm15="http://schemas.microsoft.com/office/thememl/2012/main" name="PowerPoint Template  -  Read-Only" id="{804C1CDD-5D53-4E5C-AC59-C99F1356D3B6}" vid="{E30DB3AF-6ECF-4DCA-AC29-A0B0A29FB53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Verisk Health">
    <a:dk1>
      <a:srgbClr val="000000"/>
    </a:dk1>
    <a:lt1>
      <a:srgbClr val="FFFFFF"/>
    </a:lt1>
    <a:dk2>
      <a:srgbClr val="565A5C"/>
    </a:dk2>
    <a:lt2>
      <a:srgbClr val="BCBDBC"/>
    </a:lt2>
    <a:accent1>
      <a:srgbClr val="0078AE"/>
    </a:accent1>
    <a:accent2>
      <a:srgbClr val="E0684B"/>
    </a:accent2>
    <a:accent3>
      <a:srgbClr val="A1DA8B"/>
    </a:accent3>
    <a:accent4>
      <a:srgbClr val="BCBDBC"/>
    </a:accent4>
    <a:accent5>
      <a:srgbClr val="B1E2F4"/>
    </a:accent5>
    <a:accent6>
      <a:srgbClr val="F8DE6E"/>
    </a:accent6>
    <a:hlink>
      <a:srgbClr val="E0684B"/>
    </a:hlink>
    <a:folHlink>
      <a:srgbClr val="565A5C"/>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otalTime>4</TotalTime>
  <Words>6668</Words>
  <Application>Microsoft Office PowerPoint</Application>
  <PresentationFormat>Widescreen</PresentationFormat>
  <Paragraphs>1054</Paragraphs>
  <Slides>82</Slides>
  <Notes>70</Notes>
  <HiddenSlides>0</HiddenSlides>
  <MMClips>0</MMClips>
  <ScaleCrop>false</ScaleCrop>
  <HeadingPairs>
    <vt:vector size="8" baseType="variant">
      <vt:variant>
        <vt:lpstr>Fonts Used</vt:lpstr>
      </vt:variant>
      <vt:variant>
        <vt:i4>11</vt:i4>
      </vt:variant>
      <vt:variant>
        <vt:lpstr>Theme</vt:lpstr>
      </vt:variant>
      <vt:variant>
        <vt:i4>1</vt:i4>
      </vt:variant>
      <vt:variant>
        <vt:lpstr>Embedded OLE Servers</vt:lpstr>
      </vt:variant>
      <vt:variant>
        <vt:i4>5</vt:i4>
      </vt:variant>
      <vt:variant>
        <vt:lpstr>Slide Titles</vt:lpstr>
      </vt:variant>
      <vt:variant>
        <vt:i4>82</vt:i4>
      </vt:variant>
    </vt:vector>
  </HeadingPairs>
  <TitlesOfParts>
    <vt:vector size="99" baseType="lpstr">
      <vt:lpstr>Arial</vt:lpstr>
      <vt:lpstr>Book Antiqua</vt:lpstr>
      <vt:lpstr>Calibri</vt:lpstr>
      <vt:lpstr>Calibri (Body)</vt:lpstr>
      <vt:lpstr>Courier New</vt:lpstr>
      <vt:lpstr>Lucida Grande</vt:lpstr>
      <vt:lpstr>Tahoma</vt:lpstr>
      <vt:lpstr>Times New Roman</vt:lpstr>
      <vt:lpstr>Trebuchet MS</vt:lpstr>
      <vt:lpstr>Verdana</vt:lpstr>
      <vt:lpstr>Wingdings</vt:lpstr>
      <vt:lpstr>Cotiviti_PPT_Template_4x3_Final</vt:lpstr>
      <vt:lpstr>think-cell Slide</vt:lpstr>
      <vt:lpstr>Visio</vt:lpstr>
      <vt:lpstr>Microsoft Excel Chart</vt:lpstr>
      <vt:lpstr>Chart</vt:lpstr>
      <vt:lpstr>Worksheet</vt:lpstr>
      <vt:lpstr>US Healthcare An overview</vt:lpstr>
      <vt:lpstr>Revision History</vt:lpstr>
      <vt:lpstr>Facts and figures </vt:lpstr>
      <vt:lpstr>Facts and figures (contd.)</vt:lpstr>
      <vt:lpstr>PowerPoint Presentation</vt:lpstr>
      <vt:lpstr>PowerPoint Presentation</vt:lpstr>
      <vt:lpstr>Healthcare USA</vt:lpstr>
      <vt:lpstr>Healthcare Delivery - functional components</vt:lpstr>
      <vt:lpstr>Healthcare in the US: Overview</vt:lpstr>
      <vt:lpstr>The Health Care Workforce</vt:lpstr>
      <vt:lpstr>Healthcare Delivery</vt:lpstr>
      <vt:lpstr>Ways of Paying for Healthcare in the US</vt:lpstr>
      <vt:lpstr>Ways of Paying for Healthcare in the US (contd.)</vt:lpstr>
      <vt:lpstr>How Does Healthcare Work- I</vt:lpstr>
      <vt:lpstr>PowerPoint Presentation</vt:lpstr>
      <vt:lpstr>PowerPoint Presentation</vt:lpstr>
      <vt:lpstr>Healthcare in the U.S. Main Players and structure</vt:lpstr>
      <vt:lpstr>How Does Healthcare Work - II</vt:lpstr>
      <vt:lpstr>PowerPoint Presentation</vt:lpstr>
      <vt:lpstr>PowerPoint Presentation</vt:lpstr>
      <vt:lpstr>How Does Healthcare Work - III</vt:lpstr>
      <vt:lpstr>Sample Insurance Cards</vt:lpstr>
      <vt:lpstr>How is medical claim generated?</vt:lpstr>
      <vt:lpstr>CMS 1500 and UB 92</vt:lpstr>
      <vt:lpstr>PowerPoint Presentation</vt:lpstr>
      <vt:lpstr>Adjudication process</vt:lpstr>
      <vt:lpstr>PowerPoint Presentation</vt:lpstr>
      <vt:lpstr>PowerPoint Presentation</vt:lpstr>
      <vt:lpstr>PowerPoint Presentation</vt:lpstr>
      <vt:lpstr>Types of Healthcare Plans</vt:lpstr>
      <vt:lpstr>Our products</vt:lpstr>
      <vt:lpstr>Our Customers</vt:lpstr>
      <vt:lpstr>Players in the market - I</vt:lpstr>
      <vt:lpstr>Players in the market - II</vt:lpstr>
      <vt:lpstr>Players in the market - III</vt:lpstr>
      <vt:lpstr>Players in the market - IV</vt:lpstr>
      <vt:lpstr>Players in the market – V</vt:lpstr>
      <vt:lpstr>Players in the market – VI</vt:lpstr>
      <vt:lpstr>Players in the market - VII</vt:lpstr>
      <vt:lpstr>Players in the market - VIII</vt:lpstr>
      <vt:lpstr>Players in the market - IX</vt:lpstr>
      <vt:lpstr>Players in the market - Cont….</vt:lpstr>
      <vt:lpstr>PowerPoint Presentation</vt:lpstr>
      <vt:lpstr>PowerPoint Presentation</vt:lpstr>
      <vt:lpstr>Measure, Manage, Mitigate</vt:lpstr>
      <vt:lpstr>Analytics Framework</vt:lpstr>
      <vt:lpstr>Percent of Revenue by Segment (Excludes International and D2IT)</vt:lpstr>
      <vt:lpstr>Market Reach</vt:lpstr>
      <vt:lpstr>Representative Clients</vt:lpstr>
      <vt:lpstr>Product Portfolio</vt:lpstr>
      <vt:lpstr>DxCG Risk Solutions (DxCG) Suite A robust suite of products proven to analyze, predict, manage and minimize healthcare risk</vt:lpstr>
      <vt:lpstr>How DxCG Risk Solutions Works</vt:lpstr>
      <vt:lpstr>Medical Intelligence (MI) Suite  Clinical and benchmark capabilities with world-class analytics</vt:lpstr>
      <vt:lpstr>Turning Data        into Knowledge     into Action</vt:lpstr>
      <vt:lpstr>Why do clients buy Medical Intelligence?</vt:lpstr>
      <vt:lpstr>How does Medical Intelligence deliver value?</vt:lpstr>
      <vt:lpstr>Overview: Who Buys Medical Intelligence?</vt:lpstr>
      <vt:lpstr>Enterprise Analytics (EA) Suite A highly scalable, secure web-based healthcare claims analysis and reporting environment</vt:lpstr>
      <vt:lpstr>Conceptual Diagram: Enterprise Analytics</vt:lpstr>
      <vt:lpstr>Why do clients buy Enterprise Analytics?</vt:lpstr>
      <vt:lpstr>Performance Measurement (PM) Suite Industry-leading toolset for developing and integrating HEDIS® software.</vt:lpstr>
      <vt:lpstr>Performance Measurement: What is HEDIS?</vt:lpstr>
      <vt:lpstr>Who Buys Performance Measurement (HEDIS Reporting)</vt:lpstr>
      <vt:lpstr>Verisk Health Snapshots</vt:lpstr>
      <vt:lpstr>Products and Services Positioning</vt:lpstr>
      <vt:lpstr>Products and Services Positioning</vt:lpstr>
      <vt:lpstr>Products and Services Positioning</vt:lpstr>
      <vt:lpstr>Products and Services Positioning</vt:lpstr>
      <vt:lpstr>PowerPoint Presentation</vt:lpstr>
      <vt:lpstr>Our Focus is Risk</vt:lpstr>
      <vt:lpstr>What we do</vt:lpstr>
      <vt:lpstr>Data Aggregation Process Overview</vt:lpstr>
      <vt:lpstr>Raw files from client</vt:lpstr>
      <vt:lpstr>Data Dictionary and Layout</vt:lpstr>
      <vt:lpstr>Import Script Preparation -I</vt:lpstr>
      <vt:lpstr>Terms and Terminologies I</vt:lpstr>
      <vt:lpstr>Terms and terminologies II</vt:lpstr>
      <vt:lpstr>Terms and terminologies III</vt:lpstr>
      <vt:lpstr>Terms and terminologies IV</vt:lpstr>
      <vt:lpstr>PMPM Calculation</vt:lpstr>
      <vt:lpstr>Verisk Health Solution Roadmap</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Rimal, Bisheshta</dc:creator>
  <cp:lastModifiedBy>Rimal, Bisheshta</cp:lastModifiedBy>
  <cp:revision>4</cp:revision>
  <dcterms:created xsi:type="dcterms:W3CDTF">2021-11-19T16:57:33Z</dcterms:created>
  <dcterms:modified xsi:type="dcterms:W3CDTF">2021-11-19T17:02:02Z</dcterms:modified>
</cp:coreProperties>
</file>